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6" r:id="rId8"/>
    <p:sldId id="268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DF8840-151B-4879-B562-FC6C6D0A858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B03AC8-2A95-4A6C-8AB9-68AA78B1DA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0"/>
            <a:ext cx="7304314" cy="18943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Calibri" panose="020F0502020204030204" pitchFamily="34" charset="0"/>
                <a:cs typeface="Arial" panose="020B0604020202020204" pitchFamily="34" charset="0"/>
              </a:rPr>
              <a:t>averting the adjunct crisis</a:t>
            </a:r>
            <a:endParaRPr lang="en-US" sz="7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257" y="3048000"/>
            <a:ext cx="7391400" cy="1371600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>
                <a:latin typeface="Calibri" panose="020F0502020204030204" pitchFamily="34" charset="0"/>
              </a:rPr>
              <a:t>A CRITICAL EXAMINATION OF </a:t>
            </a:r>
          </a:p>
          <a:p>
            <a:pPr algn="ctr"/>
            <a:r>
              <a:rPr lang="en-US" sz="2400" b="0" dirty="0" smtClean="0">
                <a:latin typeface="Calibri" panose="020F0502020204030204" pitchFamily="34" charset="0"/>
              </a:rPr>
              <a:t>PART-TIME LIBRARIANSHIP IN THE UNITED STATES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04800" y="541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alibri" panose="020F0502020204030204" pitchFamily="34" charset="0"/>
              </a:rPr>
              <a:t>Zara T. Wilkinson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Paul Robeson Library</a:t>
            </a:r>
          </a:p>
          <a:p>
            <a:pPr algn="r"/>
            <a:r>
              <a:rPr lang="en-US" dirty="0" smtClean="0">
                <a:latin typeface="Calibri" panose="020F0502020204030204" pitchFamily="34" charset="0"/>
              </a:rPr>
              <a:t>Rutgers University-Camden</a:t>
            </a:r>
          </a:p>
          <a:p>
            <a:pPr algn="r"/>
            <a:r>
              <a:rPr lang="en-US" dirty="0">
                <a:latin typeface="Calibri" panose="020F0502020204030204" pitchFamily="34" charset="0"/>
              </a:rPr>
              <a:t>z</a:t>
            </a:r>
            <a:r>
              <a:rPr lang="en-US" dirty="0" smtClean="0">
                <a:latin typeface="Calibri" panose="020F0502020204030204" pitchFamily="34" charset="0"/>
              </a:rPr>
              <a:t>ara.wilkinson@camden.rutgers.edu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8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part-time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Reasons </a:t>
            </a:r>
            <a:r>
              <a:rPr lang="en-US" dirty="0"/>
              <a:t>why they worked </a:t>
            </a:r>
            <a:r>
              <a:rPr lang="en-US" dirty="0" smtClean="0"/>
              <a:t>part-time:</a:t>
            </a:r>
          </a:p>
          <a:p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work available (33)</a:t>
            </a:r>
          </a:p>
          <a:p>
            <a:r>
              <a:rPr lang="en-US" dirty="0"/>
              <a:t>need to gain </a:t>
            </a:r>
            <a:r>
              <a:rPr lang="en-US" dirty="0" smtClean="0"/>
              <a:t>experience/be more competitive </a:t>
            </a:r>
            <a:r>
              <a:rPr lang="en-US" dirty="0"/>
              <a:t>(16)</a:t>
            </a:r>
          </a:p>
          <a:p>
            <a:r>
              <a:rPr lang="en-US" dirty="0"/>
              <a:t>location/inability to move (7)</a:t>
            </a:r>
          </a:p>
          <a:p>
            <a:r>
              <a:rPr lang="en-US" dirty="0"/>
              <a:t>financial (7)</a:t>
            </a:r>
          </a:p>
          <a:p>
            <a:r>
              <a:rPr lang="en-US" dirty="0"/>
              <a:t>convenience/family obligations (6)</a:t>
            </a:r>
          </a:p>
        </p:txBody>
      </p:sp>
    </p:spTree>
    <p:extLst>
      <p:ext uri="{BB962C8B-B14F-4D97-AF65-F5344CB8AC3E}">
        <p14:creationId xmlns:p14="http://schemas.microsoft.com/office/powerpoint/2010/main" val="952524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part-time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Reasons </a:t>
            </a:r>
            <a:r>
              <a:rPr lang="en-US" dirty="0"/>
              <a:t>why they worked </a:t>
            </a:r>
            <a:r>
              <a:rPr lang="en-US" dirty="0" smtClean="0"/>
              <a:t>part-time:</a:t>
            </a:r>
          </a:p>
          <a:p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work available (33)</a:t>
            </a:r>
          </a:p>
          <a:p>
            <a:r>
              <a:rPr lang="en-US" dirty="0"/>
              <a:t>need to gain </a:t>
            </a:r>
            <a:r>
              <a:rPr lang="en-US" dirty="0" smtClean="0"/>
              <a:t>experience/be more competitive </a:t>
            </a:r>
            <a:r>
              <a:rPr lang="en-US" dirty="0"/>
              <a:t>(16)</a:t>
            </a:r>
          </a:p>
          <a:p>
            <a:r>
              <a:rPr lang="en-US" dirty="0"/>
              <a:t>location/inability to move (7)</a:t>
            </a:r>
          </a:p>
          <a:p>
            <a:r>
              <a:rPr lang="en-US" dirty="0"/>
              <a:t>financial (7)</a:t>
            </a:r>
          </a:p>
          <a:p>
            <a:r>
              <a:rPr lang="en-US" dirty="0"/>
              <a:t>convenience/family obligations (6)</a:t>
            </a:r>
          </a:p>
        </p:txBody>
      </p:sp>
    </p:spTree>
    <p:extLst>
      <p:ext uri="{BB962C8B-B14F-4D97-AF65-F5344CB8AC3E}">
        <p14:creationId xmlns:p14="http://schemas.microsoft.com/office/powerpoint/2010/main" val="418147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part-time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When asked to describe their positions...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"I started as a [paraprofessional] processor. . . working 24 hours a </a:t>
            </a:r>
            <a:r>
              <a:rPr lang="en-US" dirty="0" smtClean="0"/>
              <a:t>week and </a:t>
            </a:r>
            <a:r>
              <a:rPr lang="en-US" dirty="0"/>
              <a:t>was then shifted into a copy cataloging position at 40 hours </a:t>
            </a:r>
            <a:r>
              <a:rPr lang="en-US" dirty="0" smtClean="0"/>
              <a:t>per week </a:t>
            </a:r>
            <a:r>
              <a:rPr lang="en-US" dirty="0"/>
              <a:t>to finish out the fiscal year. I then kept that cataloging </a:t>
            </a:r>
            <a:r>
              <a:rPr lang="en-US" dirty="0" smtClean="0"/>
              <a:t>position at </a:t>
            </a:r>
            <a:r>
              <a:rPr lang="en-US" dirty="0"/>
              <a:t>24 hours per week until I picked up a professional 28-hour </a:t>
            </a:r>
            <a:r>
              <a:rPr lang="en-US" dirty="0" smtClean="0"/>
              <a:t>reference and </a:t>
            </a:r>
            <a:r>
              <a:rPr lang="en-US" dirty="0"/>
              <a:t>instruction position at a community college and supplemented </a:t>
            </a:r>
            <a:r>
              <a:rPr lang="en-US" dirty="0" smtClean="0"/>
              <a:t>that with </a:t>
            </a:r>
            <a:r>
              <a:rPr lang="en-US" dirty="0"/>
              <a:t>12 hours in cataloging."</a:t>
            </a:r>
          </a:p>
        </p:txBody>
      </p:sp>
    </p:spTree>
    <p:extLst>
      <p:ext uri="{BB962C8B-B14F-4D97-AF65-F5344CB8AC3E}">
        <p14:creationId xmlns:p14="http://schemas.microsoft.com/office/powerpoint/2010/main" val="2376935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part-time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When asked to describe their positions...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"At the same time: 1 public library on-call position that averages </a:t>
            </a:r>
            <a:r>
              <a:rPr lang="en-US" dirty="0" smtClean="0"/>
              <a:t>about 7–14 </a:t>
            </a:r>
            <a:r>
              <a:rPr lang="en-US" dirty="0"/>
              <a:t>hours per week (reference, teens, collection development) 1 </a:t>
            </a:r>
            <a:r>
              <a:rPr lang="en-US" dirty="0" smtClean="0"/>
              <a:t>community college </a:t>
            </a:r>
            <a:r>
              <a:rPr lang="en-US" dirty="0"/>
              <a:t>adjunct position that averages about 7 hours per </a:t>
            </a:r>
            <a:r>
              <a:rPr lang="en-US" dirty="0" smtClean="0"/>
              <a:t>week (reference</a:t>
            </a:r>
            <a:r>
              <a:rPr lang="en-US" dirty="0"/>
              <a:t>, instruction) 1 public university contract position that </a:t>
            </a:r>
            <a:r>
              <a:rPr lang="en-US" dirty="0" smtClean="0"/>
              <a:t>averages 20–32 </a:t>
            </a:r>
            <a:r>
              <a:rPr lang="en-US" dirty="0"/>
              <a:t>hours per week (reference, instruction, collection </a:t>
            </a:r>
            <a:r>
              <a:rPr lang="en-US" dirty="0" smtClean="0"/>
              <a:t>development) all </a:t>
            </a:r>
            <a:r>
              <a:rPr lang="en-US" dirty="0"/>
              <a:t>ongoing."</a:t>
            </a:r>
          </a:p>
        </p:txBody>
      </p:sp>
    </p:spTree>
    <p:extLst>
      <p:ext uri="{BB962C8B-B14F-4D97-AF65-F5344CB8AC3E}">
        <p14:creationId xmlns:p14="http://schemas.microsoft.com/office/powerpoint/2010/main" val="2020502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part-time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Advantages of part-time work: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flexibility</a:t>
            </a:r>
          </a:p>
          <a:p>
            <a:r>
              <a:rPr lang="en-US" dirty="0"/>
              <a:t>impact on family life</a:t>
            </a:r>
          </a:p>
          <a:p>
            <a:r>
              <a:rPr lang="en-US" dirty="0"/>
              <a:t>gaining a variety of experiences</a:t>
            </a:r>
          </a:p>
          <a:p>
            <a:r>
              <a:rPr lang="en-US" dirty="0"/>
              <a:t>none?</a:t>
            </a:r>
          </a:p>
        </p:txBody>
      </p:sp>
    </p:spTree>
    <p:extLst>
      <p:ext uri="{BB962C8B-B14F-4D97-AF65-F5344CB8AC3E}">
        <p14:creationId xmlns:p14="http://schemas.microsoft.com/office/powerpoint/2010/main" val="4203621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part-time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Disadvantages </a:t>
            </a:r>
            <a:r>
              <a:rPr lang="en-US" dirty="0"/>
              <a:t>of part-time work: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comparatively low salary</a:t>
            </a:r>
          </a:p>
          <a:p>
            <a:r>
              <a:rPr lang="en-US" dirty="0"/>
              <a:t>lack of benefits (health </a:t>
            </a:r>
            <a:r>
              <a:rPr lang="en-US" dirty="0" smtClean="0"/>
              <a:t>insurance, </a:t>
            </a:r>
            <a:r>
              <a:rPr lang="en-US" dirty="0"/>
              <a:t>sick leave, vacation time, retirement accounts)</a:t>
            </a:r>
          </a:p>
          <a:p>
            <a:r>
              <a:rPr lang="en-US" dirty="0"/>
              <a:t>lack of prestige/status</a:t>
            </a:r>
          </a:p>
          <a:p>
            <a:r>
              <a:rPr lang="en-US" dirty="0"/>
              <a:t>stress</a:t>
            </a:r>
          </a:p>
          <a:p>
            <a:r>
              <a:rPr lang="en-US" dirty="0"/>
              <a:t>long commutes</a:t>
            </a:r>
          </a:p>
          <a:p>
            <a:r>
              <a:rPr lang="en-US" dirty="0"/>
              <a:t>fewer responsibilities/opportunities for growth</a:t>
            </a:r>
          </a:p>
        </p:txBody>
      </p:sp>
    </p:spTree>
    <p:extLst>
      <p:ext uri="{BB962C8B-B14F-4D97-AF65-F5344CB8AC3E}">
        <p14:creationId xmlns:p14="http://schemas.microsoft.com/office/powerpoint/2010/main" val="1047420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r>
              <a:rPr lang="en-US" dirty="0" smtClean="0"/>
              <a:t>Collected advertisements for part-time positions in Pennsylvania and New Jersey over the course of one year: period of January </a:t>
            </a:r>
            <a:r>
              <a:rPr lang="en-US" dirty="0"/>
              <a:t>1, </a:t>
            </a:r>
            <a:r>
              <a:rPr lang="en-US" dirty="0" smtClean="0"/>
              <a:t>2013 to December </a:t>
            </a:r>
            <a:r>
              <a:rPr lang="en-US" dirty="0"/>
              <a:t>31, </a:t>
            </a:r>
            <a:r>
              <a:rPr lang="en-US" dirty="0" smtClean="0"/>
              <a:t>2013</a:t>
            </a:r>
          </a:p>
          <a:p>
            <a:endParaRPr lang="en-US" dirty="0"/>
          </a:p>
          <a:p>
            <a:r>
              <a:rPr lang="en-US" dirty="0" smtClean="0"/>
              <a:t>Only professional librarian positions (requiring ALA-accredited Master’s degree)</a:t>
            </a:r>
          </a:p>
          <a:p>
            <a:endParaRPr lang="en-US" dirty="0"/>
          </a:p>
          <a:p>
            <a:r>
              <a:rPr lang="en-US" dirty="0" smtClean="0"/>
              <a:t>Part-time = 35 hours  a week or fewer</a:t>
            </a:r>
          </a:p>
          <a:p>
            <a:endParaRPr lang="en-US" dirty="0"/>
          </a:p>
          <a:p>
            <a:r>
              <a:rPr lang="en-US" dirty="0" smtClean="0"/>
              <a:t>Examined </a:t>
            </a:r>
            <a:r>
              <a:rPr lang="en-US" dirty="0"/>
              <a:t>advertised duties, hours, salary, and experience </a:t>
            </a:r>
            <a:r>
              <a:rPr lang="en-US" dirty="0" smtClean="0"/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1508721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r>
              <a:rPr lang="en-US" dirty="0" smtClean="0"/>
              <a:t>56 </a:t>
            </a:r>
            <a:r>
              <a:rPr lang="en-US" dirty="0"/>
              <a:t>advertisements </a:t>
            </a:r>
            <a:r>
              <a:rPr lang="en-US" dirty="0" smtClean="0"/>
              <a:t>collected</a:t>
            </a:r>
            <a:endParaRPr lang="en-US" dirty="0"/>
          </a:p>
          <a:p>
            <a:endParaRPr lang="en-US" dirty="0"/>
          </a:p>
          <a:p>
            <a:r>
              <a:rPr lang="en-US" dirty="0"/>
              <a:t>46% were located in </a:t>
            </a:r>
            <a:r>
              <a:rPr lang="en-US" dirty="0" smtClean="0"/>
              <a:t>Pennsylvania </a:t>
            </a:r>
            <a:r>
              <a:rPr lang="en-US" dirty="0"/>
              <a:t>and 54% in New Jersey</a:t>
            </a:r>
          </a:p>
          <a:p>
            <a:endParaRPr lang="en-US" dirty="0"/>
          </a:p>
          <a:p>
            <a:r>
              <a:rPr lang="en-US" dirty="0"/>
              <a:t>52% were found on job aggregators Simpleyhired.com and Indeed.com; 32% on job boards maintained by LIS graduate programs; 9% on professional email lists; and 7% on state library association job boards</a:t>
            </a:r>
          </a:p>
          <a:p>
            <a:endParaRPr lang="en-US" dirty="0"/>
          </a:p>
          <a:p>
            <a:r>
              <a:rPr lang="en-US" dirty="0"/>
              <a:t>Collected during every month of the year, with the highest </a:t>
            </a:r>
            <a:r>
              <a:rPr lang="en-US" dirty="0" smtClean="0"/>
              <a:t>amounts </a:t>
            </a:r>
            <a:r>
              <a:rPr lang="en-US" dirty="0"/>
              <a:t>advertised in September or October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29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Type of library</a:t>
            </a:r>
          </a:p>
          <a:p>
            <a:pPr lvl="1"/>
            <a:r>
              <a:rPr lang="en-US" sz="2400" dirty="0" smtClean="0"/>
              <a:t>48</a:t>
            </a:r>
            <a:r>
              <a:rPr lang="en-US" sz="2400" dirty="0"/>
              <a:t>% in academic </a:t>
            </a:r>
            <a:r>
              <a:rPr lang="en-US" sz="2400" dirty="0" smtClean="0"/>
              <a:t>libraries</a:t>
            </a:r>
          </a:p>
          <a:p>
            <a:pPr lvl="1"/>
            <a:r>
              <a:rPr lang="en-US" sz="2400" dirty="0" smtClean="0"/>
              <a:t>43</a:t>
            </a:r>
            <a:r>
              <a:rPr lang="en-US" sz="2400" dirty="0"/>
              <a:t>% in public libraries</a:t>
            </a:r>
          </a:p>
          <a:p>
            <a:pPr lvl="1"/>
            <a:r>
              <a:rPr lang="en-US" sz="2400" dirty="0"/>
              <a:t>7% in special libraries</a:t>
            </a:r>
          </a:p>
          <a:p>
            <a:pPr lvl="1"/>
            <a:r>
              <a:rPr lang="en-US" sz="2400" dirty="0"/>
              <a:t>2% in school libraries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Type of </a:t>
            </a:r>
            <a:r>
              <a:rPr lang="en-US" dirty="0" smtClean="0"/>
              <a:t>position</a:t>
            </a:r>
            <a:endParaRPr lang="en-US" dirty="0"/>
          </a:p>
          <a:p>
            <a:pPr lvl="1"/>
            <a:r>
              <a:rPr lang="en-US" sz="2400" dirty="0"/>
              <a:t>91% were in public services, mostly reference</a:t>
            </a:r>
          </a:p>
          <a:p>
            <a:pPr lvl="1"/>
            <a:r>
              <a:rPr lang="en-US" sz="2400" dirty="0"/>
              <a:t>7% were in management</a:t>
            </a:r>
          </a:p>
          <a:p>
            <a:pPr lvl="1"/>
            <a:r>
              <a:rPr lang="en-US" sz="2400" dirty="0"/>
              <a:t>2% in technical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88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r>
              <a:rPr lang="en-US" dirty="0" smtClean="0"/>
              <a:t>Breakdown of required hours:</a:t>
            </a:r>
          </a:p>
          <a:p>
            <a:pPr lvl="1"/>
            <a:r>
              <a:rPr lang="en-US" sz="2400" dirty="0" smtClean="0"/>
              <a:t>16-20 </a:t>
            </a:r>
            <a:r>
              <a:rPr lang="en-US" sz="2400" dirty="0"/>
              <a:t>hours: 25%</a:t>
            </a:r>
          </a:p>
          <a:p>
            <a:pPr lvl="1"/>
            <a:r>
              <a:rPr lang="en-US" sz="2400" dirty="0"/>
              <a:t>11-15 hours: 11%</a:t>
            </a:r>
          </a:p>
          <a:p>
            <a:pPr lvl="1"/>
            <a:r>
              <a:rPr lang="en-US" sz="2400" dirty="0"/>
              <a:t>21-25 hours: 9%</a:t>
            </a:r>
          </a:p>
          <a:p>
            <a:pPr lvl="1"/>
            <a:r>
              <a:rPr lang="en-US" sz="2400" dirty="0"/>
              <a:t>26-20 hours: 9%</a:t>
            </a:r>
          </a:p>
          <a:p>
            <a:pPr lvl="1"/>
            <a:r>
              <a:rPr lang="en-US" sz="2400" dirty="0"/>
              <a:t>No hours listed: 36%</a:t>
            </a:r>
          </a:p>
          <a:p>
            <a:endParaRPr lang="en-US" dirty="0"/>
          </a:p>
          <a:p>
            <a:r>
              <a:rPr lang="en-US" dirty="0"/>
              <a:t>62% </a:t>
            </a:r>
            <a:r>
              <a:rPr lang="en-US" dirty="0" smtClean="0"/>
              <a:t>specified </a:t>
            </a:r>
            <a:r>
              <a:rPr lang="en-US" dirty="0"/>
              <a:t>that evening and weekend hours were required or might be </a:t>
            </a:r>
            <a:r>
              <a:rPr lang="en-US" dirty="0" smtClean="0"/>
              <a:t>required</a:t>
            </a:r>
          </a:p>
          <a:p>
            <a:endParaRPr lang="en-US" dirty="0"/>
          </a:p>
          <a:p>
            <a:r>
              <a:rPr lang="en-US" dirty="0"/>
              <a:t>73% </a:t>
            </a:r>
            <a:r>
              <a:rPr lang="en-US" dirty="0" smtClean="0"/>
              <a:t>did </a:t>
            </a:r>
            <a:r>
              <a:rPr lang="en-US" dirty="0"/>
              <a:t>not list an hourly wage or annual salary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9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Part-time librarianshi</a:t>
            </a:r>
            <a:r>
              <a:rPr lang="en-US" dirty="0"/>
              <a:t>p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110" y="1424827"/>
            <a:ext cx="3333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600201"/>
            <a:ext cx="3505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Personal experiences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/>
              <a:t>Job Stress and the Librarian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Lack of recent research on part-time work in libraries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Research-based articles in 1980s and 1990s gave way to anecdotal articles/blogs in 2000s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22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Experience required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48% were entry-level (no library experience)</a:t>
            </a:r>
          </a:p>
          <a:p>
            <a:r>
              <a:rPr lang="en-US" dirty="0"/>
              <a:t>7% required one year</a:t>
            </a:r>
          </a:p>
          <a:p>
            <a:r>
              <a:rPr lang="en-US" dirty="0"/>
              <a:t>7% required two years</a:t>
            </a:r>
          </a:p>
          <a:p>
            <a:r>
              <a:rPr lang="en-US" dirty="0"/>
              <a:t>5% required three years</a:t>
            </a:r>
          </a:p>
          <a:p>
            <a:r>
              <a:rPr lang="en-US" dirty="0"/>
              <a:t>2% over three years</a:t>
            </a:r>
          </a:p>
          <a:p>
            <a:r>
              <a:rPr lang="en-US" dirty="0" smtClean="0"/>
              <a:t>~30</a:t>
            </a:r>
            <a:r>
              <a:rPr lang="en-US" dirty="0"/>
              <a:t>% required </a:t>
            </a:r>
            <a:r>
              <a:rPr lang="en-US" dirty="0" smtClean="0"/>
              <a:t>library experience </a:t>
            </a:r>
            <a:r>
              <a:rPr lang="en-US" dirty="0"/>
              <a:t>but did not specify a number of years</a:t>
            </a:r>
          </a:p>
        </p:txBody>
      </p:sp>
    </p:spTree>
    <p:extLst>
      <p:ext uri="{BB962C8B-B14F-4D97-AF65-F5344CB8AC3E}">
        <p14:creationId xmlns:p14="http://schemas.microsoft.com/office/powerpoint/2010/main" val="3920988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Averting the adjunct 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7002" y="1600200"/>
            <a:ext cx="77709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“Why couldn’t they, I posed, just force library administrators to fill open full-time faculty slots with two or three part-time librarians. Then we’d have librarians that work 20 hours or less each week for reference duty, to lead some instruction sessions, to develop the </a:t>
            </a:r>
            <a:r>
              <a:rPr lang="en-US" dirty="0" smtClean="0"/>
              <a:t>collection … The </a:t>
            </a:r>
            <a:r>
              <a:rPr lang="en-US" dirty="0"/>
              <a:t>future academic library might consist of a core of full-time administrators and department heads leading a much larger number of itinerant librarians who carry multiple part-time positions at several area institutions. </a:t>
            </a:r>
            <a:r>
              <a:rPr lang="en-US" dirty="0" smtClean="0"/>
              <a:t>If </a:t>
            </a:r>
            <a:r>
              <a:rPr lang="en-US" dirty="0"/>
              <a:t>they can do it to faculty, then why not us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Bell, S. (2005), “Is the </a:t>
            </a:r>
            <a:r>
              <a:rPr lang="en-US" dirty="0" smtClean="0"/>
              <a:t>itinerant </a:t>
            </a:r>
            <a:r>
              <a:rPr lang="en-US" dirty="0"/>
              <a:t>academic librarian in our future</a:t>
            </a:r>
            <a:r>
              <a:rPr lang="en-US" dirty="0" smtClean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017731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0"/>
            <a:ext cx="7304314" cy="18943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latin typeface="Calibri" panose="020F0502020204030204" pitchFamily="34" charset="0"/>
                <a:cs typeface="Arial" panose="020B0604020202020204" pitchFamily="34" charset="0"/>
              </a:rPr>
              <a:t>averting the adjunct crisis</a:t>
            </a:r>
            <a:endParaRPr lang="en-US" sz="7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257" y="3048000"/>
            <a:ext cx="7391400" cy="1371600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>
                <a:latin typeface="Calibri" panose="020F0502020204030204" pitchFamily="34" charset="0"/>
              </a:rPr>
              <a:t>A CRITICAL EXAMINATION OF </a:t>
            </a:r>
          </a:p>
          <a:p>
            <a:pPr algn="ctr"/>
            <a:r>
              <a:rPr lang="en-US" sz="2400" b="0" dirty="0" smtClean="0">
                <a:latin typeface="Calibri" panose="020F0502020204030204" pitchFamily="34" charset="0"/>
              </a:rPr>
              <a:t>PART-TIME LIBRARIANSHIP IN THE UNITED STATES</a:t>
            </a: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04800" y="541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alibri" panose="020F0502020204030204" pitchFamily="34" charset="0"/>
              </a:rPr>
              <a:t>Zara T. Wilkinson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Paul Robeson Library</a:t>
            </a:r>
          </a:p>
          <a:p>
            <a:pPr algn="r"/>
            <a:r>
              <a:rPr lang="en-US" dirty="0" smtClean="0">
                <a:latin typeface="Calibri" panose="020F0502020204030204" pitchFamily="34" charset="0"/>
              </a:rPr>
              <a:t>Rutgers University-Camden</a:t>
            </a:r>
          </a:p>
          <a:p>
            <a:pPr algn="r"/>
            <a:r>
              <a:rPr lang="en-US" dirty="0">
                <a:latin typeface="Calibri" panose="020F0502020204030204" pitchFamily="34" charset="0"/>
              </a:rPr>
              <a:t>z</a:t>
            </a:r>
            <a:r>
              <a:rPr lang="en-US" dirty="0" smtClean="0">
                <a:latin typeface="Calibri" panose="020F0502020204030204" pitchFamily="34" charset="0"/>
              </a:rPr>
              <a:t>ara.wilkinson@camden.rutgers.edu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Part-time librarianshi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“When I entered library school in 2001, I did so with the </a:t>
            </a:r>
            <a:r>
              <a:rPr lang="en-US" sz="2800" dirty="0" smtClean="0"/>
              <a:t>impression that </a:t>
            </a:r>
            <a:r>
              <a:rPr lang="en-US" sz="2800" dirty="0"/>
              <a:t>jobs would be plentiful after graduation. I was </a:t>
            </a:r>
            <a:r>
              <a:rPr lang="en-US" sz="2800" dirty="0" smtClean="0"/>
              <a:t>wrong—incredibly wrong</a:t>
            </a:r>
            <a:r>
              <a:rPr lang="en-US" sz="2800" dirty="0"/>
              <a:t>! [. . .] many libraries chiseled their staff down to a bare </a:t>
            </a:r>
            <a:r>
              <a:rPr lang="en-US" sz="2800" dirty="0" smtClean="0"/>
              <a:t>minimum; others </a:t>
            </a:r>
            <a:r>
              <a:rPr lang="en-US" sz="2800" dirty="0"/>
              <a:t>cancelled searches for previously advertised positions. </a:t>
            </a:r>
            <a:r>
              <a:rPr lang="en-US" sz="2800" dirty="0" smtClean="0"/>
              <a:t>Those libraries </a:t>
            </a:r>
            <a:r>
              <a:rPr lang="en-US" sz="2800" dirty="0"/>
              <a:t>able to continue their hiring process sometimes had more </a:t>
            </a:r>
            <a:r>
              <a:rPr lang="en-US" sz="2800" dirty="0" smtClean="0"/>
              <a:t>than 200 </a:t>
            </a:r>
            <a:r>
              <a:rPr lang="en-US" sz="2800" dirty="0"/>
              <a:t>interested applicants</a:t>
            </a:r>
            <a:r>
              <a:rPr lang="en-US" sz="2800" dirty="0" smtClean="0"/>
              <a:t>.”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/>
              <a:t>Johnston, J. (2004). A permanent alternative: Temporary, part-time library work. </a:t>
            </a:r>
            <a:r>
              <a:rPr lang="en-US" dirty="0" smtClean="0"/>
              <a:t>LISCareer.com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688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Part-time librarianshi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“</a:t>
            </a:r>
            <a:r>
              <a:rPr lang="en-US" sz="2800" dirty="0" smtClean="0"/>
              <a:t>It’s </a:t>
            </a:r>
            <a:r>
              <a:rPr lang="en-US" sz="2800" dirty="0"/>
              <a:t>the age of running lean </a:t>
            </a:r>
            <a:r>
              <a:rPr lang="en-US" sz="2800" dirty="0" smtClean="0"/>
              <a:t>and mean</a:t>
            </a:r>
            <a:r>
              <a:rPr lang="en-US" sz="2800" dirty="0"/>
              <a:t>, and libraries are not exempt. Costly benefits, loss of head </a:t>
            </a:r>
            <a:r>
              <a:rPr lang="en-US" sz="2800" dirty="0" smtClean="0"/>
              <a:t>count through </a:t>
            </a:r>
            <a:r>
              <a:rPr lang="en-US" sz="2800" dirty="0"/>
              <a:t>attrition, and the decline of face-to-face reference can make </a:t>
            </a:r>
            <a:r>
              <a:rPr lang="en-US" sz="2800" dirty="0" smtClean="0"/>
              <a:t>fulltime positions </a:t>
            </a:r>
            <a:r>
              <a:rPr lang="en-US" sz="2800" dirty="0"/>
              <a:t>seem hard to </a:t>
            </a:r>
            <a:r>
              <a:rPr lang="en-US" sz="2800" dirty="0" smtClean="0"/>
              <a:t>find.”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Collins</a:t>
            </a:r>
            <a:r>
              <a:rPr lang="en-US" dirty="0"/>
              <a:t>, S., &amp; </a:t>
            </a:r>
            <a:r>
              <a:rPr lang="en-US" dirty="0" err="1"/>
              <a:t>Brungard</a:t>
            </a:r>
            <a:r>
              <a:rPr lang="en-US" dirty="0"/>
              <a:t>, A. (2006). The art of part-time. </a:t>
            </a:r>
            <a:r>
              <a:rPr lang="en-US" i="1" dirty="0"/>
              <a:t>Library Journal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811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Part-time librarianshi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847162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“I </a:t>
            </a:r>
            <a:r>
              <a:rPr lang="en-US" sz="2800" dirty="0"/>
              <a:t>still found it difficult to find a full-time job as a librarian with </a:t>
            </a:r>
            <a:r>
              <a:rPr lang="en-US" sz="2800" dirty="0" smtClean="0"/>
              <a:t>little actual </a:t>
            </a:r>
            <a:r>
              <a:rPr lang="en-US" sz="2800" dirty="0"/>
              <a:t>library experience. But eventually, I found that libraries were </a:t>
            </a:r>
            <a:r>
              <a:rPr lang="en-US" sz="2800" dirty="0" smtClean="0"/>
              <a:t>willing to </a:t>
            </a:r>
            <a:r>
              <a:rPr lang="en-US" sz="2800" dirty="0"/>
              <a:t>take a chance and hire me to work on-call or </a:t>
            </a:r>
            <a:r>
              <a:rPr lang="en-US" sz="2800" dirty="0" smtClean="0"/>
              <a:t>part-time.”</a:t>
            </a:r>
            <a:endParaRPr lang="en-US" sz="28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Wamsley</a:t>
            </a:r>
            <a:r>
              <a:rPr lang="en-US" dirty="0"/>
              <a:t>, L. H. (2008). The adventures of a part-time librarian. </a:t>
            </a:r>
            <a:r>
              <a:rPr lang="en-US" i="1" dirty="0"/>
              <a:t>OLA Quarterly</a:t>
            </a:r>
            <a:r>
              <a:rPr lang="en-US" dirty="0"/>
              <a:t>, </a:t>
            </a:r>
            <a:r>
              <a:rPr lang="en-US" i="1" dirty="0"/>
              <a:t>14</a:t>
            </a:r>
            <a:r>
              <a:rPr lang="en-US" dirty="0"/>
              <a:t>(3), 5–34.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43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Part-time librarianshi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r>
              <a:rPr lang="en-US" dirty="0"/>
              <a:t>Wilkinson, Z. </a:t>
            </a:r>
            <a:r>
              <a:rPr lang="en-US" dirty="0" smtClean="0"/>
              <a:t>(</a:t>
            </a:r>
            <a:r>
              <a:rPr lang="en-US" dirty="0"/>
              <a:t>2015). A human resources dilemma? Emergent themes in the experiences of part-time librarians. </a:t>
            </a:r>
            <a:r>
              <a:rPr lang="en-US" i="1" dirty="0"/>
              <a:t>Journal of Library Administration</a:t>
            </a:r>
            <a:r>
              <a:rPr lang="en-US" dirty="0"/>
              <a:t>, </a:t>
            </a:r>
            <a:r>
              <a:rPr lang="en-US" i="1" dirty="0"/>
              <a:t>55</a:t>
            </a:r>
            <a:r>
              <a:rPr lang="en-US" dirty="0"/>
              <a:t>(5), 343-361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Wilkinson, Z. (2016). A review of advertisements for part-time library positions in Pennsylvania and New Jersey. </a:t>
            </a:r>
            <a:r>
              <a:rPr lang="en-US" i="1" dirty="0"/>
              <a:t>Library Management</a:t>
            </a:r>
            <a:r>
              <a:rPr lang="en-US" dirty="0"/>
              <a:t>, </a:t>
            </a:r>
            <a:r>
              <a:rPr lang="en-US" i="1" dirty="0"/>
              <a:t>37</a:t>
            </a:r>
            <a:r>
              <a:rPr lang="en-US" dirty="0"/>
              <a:t>(1/2), 68-80.</a:t>
            </a:r>
          </a:p>
        </p:txBody>
      </p:sp>
    </p:spTree>
    <p:extLst>
      <p:ext uri="{BB962C8B-B14F-4D97-AF65-F5344CB8AC3E}">
        <p14:creationId xmlns:p14="http://schemas.microsoft.com/office/powerpoint/2010/main" val="42765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part-time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r>
              <a:rPr lang="en-US" dirty="0"/>
              <a:t>Survey distributed to NMRT-L, email list of the American Library Association's New Members Round Table</a:t>
            </a:r>
          </a:p>
          <a:p>
            <a:endParaRPr lang="en-US" dirty="0"/>
          </a:p>
          <a:p>
            <a:r>
              <a:rPr lang="en-US" dirty="0"/>
              <a:t>Mix of multiple choice and short answer responses</a:t>
            </a:r>
          </a:p>
          <a:p>
            <a:endParaRPr lang="en-US" dirty="0"/>
          </a:p>
          <a:p>
            <a:r>
              <a:rPr lang="en-US" dirty="0"/>
              <a:t>Respondents were required have graduate with an ALA-accredited Master's degree between January 1, 2008 and December 31, 2012 </a:t>
            </a:r>
            <a:r>
              <a:rPr lang="en-US" dirty="0" smtClean="0"/>
              <a:t>AND </a:t>
            </a:r>
            <a:r>
              <a:rPr lang="en-US" dirty="0"/>
              <a:t>to have held at least one part-time position in a library after </a:t>
            </a:r>
            <a:r>
              <a:rPr lang="en-US" dirty="0" smtClean="0"/>
              <a:t>graduation</a:t>
            </a:r>
          </a:p>
          <a:p>
            <a:endParaRPr lang="en-US" dirty="0"/>
          </a:p>
          <a:p>
            <a:r>
              <a:rPr lang="en-US" dirty="0" smtClean="0"/>
              <a:t>Part-time positions could be professional or paraprofessional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part-time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r>
              <a:rPr lang="en-US" dirty="0"/>
              <a:t>73 </a:t>
            </a:r>
            <a:r>
              <a:rPr lang="en-US" dirty="0" smtClean="0"/>
              <a:t>responses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Represented academic, public, school, and special libraries</a:t>
            </a:r>
          </a:p>
          <a:p>
            <a:endParaRPr lang="en-US" dirty="0"/>
          </a:p>
          <a:p>
            <a:r>
              <a:rPr lang="en-US" dirty="0" smtClean="0"/>
              <a:t>Majority were from academic (half of those from community colleges), public, or both</a:t>
            </a:r>
          </a:p>
          <a:p>
            <a:endParaRPr lang="en-US" dirty="0"/>
          </a:p>
          <a:p>
            <a:r>
              <a:rPr lang="en-US" dirty="0"/>
              <a:t>55% had worked multiple part-time positions </a:t>
            </a:r>
            <a:r>
              <a:rPr lang="en-US" dirty="0" smtClean="0"/>
              <a:t>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part-time librarians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638" y="1600200"/>
            <a:ext cx="7770962" cy="4873752"/>
          </a:xfrm>
        </p:spPr>
        <p:txBody>
          <a:bodyPr>
            <a:noAutofit/>
          </a:bodyPr>
          <a:lstStyle/>
          <a:p>
            <a:r>
              <a:rPr lang="en-US" dirty="0" smtClean="0"/>
              <a:t>“I </a:t>
            </a:r>
            <a:r>
              <a:rPr lang="en-US" dirty="0"/>
              <a:t>have worked two jobs since graduating with my MLIS in order to </a:t>
            </a:r>
            <a:r>
              <a:rPr lang="en-US" dirty="0" smtClean="0"/>
              <a:t>make ends </a:t>
            </a:r>
            <a:r>
              <a:rPr lang="en-US" dirty="0"/>
              <a:t>meet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“I </a:t>
            </a:r>
            <a:r>
              <a:rPr lang="en-US" dirty="0"/>
              <a:t>was unable to obtain a full-time job from 2008–April 2012. I worked </a:t>
            </a:r>
            <a:r>
              <a:rPr lang="en-US" dirty="0" smtClean="0"/>
              <a:t>up to </a:t>
            </a:r>
            <a:r>
              <a:rPr lang="en-US" dirty="0"/>
              <a:t>3 library jobs in addition to jobs outside the field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“So </a:t>
            </a:r>
            <a:r>
              <a:rPr lang="en-US" dirty="0"/>
              <a:t>I work a full-time non-library job to pay the bills and a </a:t>
            </a:r>
            <a:r>
              <a:rPr lang="en-US" dirty="0" smtClean="0"/>
              <a:t>part-time library </a:t>
            </a:r>
            <a:r>
              <a:rPr lang="en-US" dirty="0"/>
              <a:t>job to gain some experience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20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595959"/>
      </a:lt2>
      <a:accent1>
        <a:srgbClr val="7F7F7F"/>
      </a:accent1>
      <a:accent2>
        <a:srgbClr val="CCAF0A"/>
      </a:accent2>
      <a:accent3>
        <a:srgbClr val="595959"/>
      </a:accent3>
      <a:accent4>
        <a:srgbClr val="748560"/>
      </a:accent4>
      <a:accent5>
        <a:srgbClr val="595959"/>
      </a:accent5>
      <a:accent6>
        <a:srgbClr val="7F7F7F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</TotalTime>
  <Words>1228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Wingdings 2</vt:lpstr>
      <vt:lpstr>Oriel</vt:lpstr>
      <vt:lpstr>averting the adjunct crisis</vt:lpstr>
      <vt:lpstr>Part-time librarianship</vt:lpstr>
      <vt:lpstr>Part-time librarianship</vt:lpstr>
      <vt:lpstr>Part-time librarianship</vt:lpstr>
      <vt:lpstr>Part-time librarianship</vt:lpstr>
      <vt:lpstr>Part-time librarianship</vt:lpstr>
      <vt:lpstr>Experiences of part-time librarians</vt:lpstr>
      <vt:lpstr>Experiences of part-time librarians</vt:lpstr>
      <vt:lpstr>Experiences of part-time librarians</vt:lpstr>
      <vt:lpstr>Experiences of part-time librarians</vt:lpstr>
      <vt:lpstr>Experiences of part-time librarians</vt:lpstr>
      <vt:lpstr>Experiences of part-time librarians</vt:lpstr>
      <vt:lpstr>Experiences of part-time librarians</vt:lpstr>
      <vt:lpstr>Experiences of part-time librarians</vt:lpstr>
      <vt:lpstr>Experiences of part-time librarians</vt:lpstr>
      <vt:lpstr>Library positions</vt:lpstr>
      <vt:lpstr>Library positions</vt:lpstr>
      <vt:lpstr>Library positions</vt:lpstr>
      <vt:lpstr>Library positions</vt:lpstr>
      <vt:lpstr>Library positions</vt:lpstr>
      <vt:lpstr>Averting the adjunct crisis?</vt:lpstr>
      <vt:lpstr>averting the adjunct crisis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averting the adjunct crisis</dc:title>
  <dc:creator>Zara Wilkinson</dc:creator>
  <cp:lastModifiedBy>libref1</cp:lastModifiedBy>
  <cp:revision>17</cp:revision>
  <dcterms:created xsi:type="dcterms:W3CDTF">2016-07-18T19:25:34Z</dcterms:created>
  <dcterms:modified xsi:type="dcterms:W3CDTF">2016-07-25T21:52:16Z</dcterms:modified>
</cp:coreProperties>
</file>