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sldIdLst>
    <p:sldId id="256" r:id="rId2"/>
    <p:sldId id="258" r:id="rId3"/>
    <p:sldId id="272" r:id="rId4"/>
    <p:sldId id="261" r:id="rId5"/>
    <p:sldId id="273" r:id="rId6"/>
    <p:sldId id="274" r:id="rId7"/>
    <p:sldId id="264" r:id="rId8"/>
    <p:sldId id="271" r:id="rId9"/>
    <p:sldId id="265" r:id="rId10"/>
    <p:sldId id="270" r:id="rId11"/>
    <p:sldId id="266" r:id="rId12"/>
    <p:sldId id="269" r:id="rId13"/>
    <p:sldId id="267" r:id="rId14"/>
    <p:sldId id="275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05" autoAdjust="0"/>
  </p:normalViewPr>
  <p:slideViewPr>
    <p:cSldViewPr snapToGrid="0" snapToObjects="1">
      <p:cViewPr varScale="1">
        <p:scale>
          <a:sx n="102" d="100"/>
          <a:sy n="102" d="100"/>
        </p:scale>
        <p:origin x="-10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A41F287-A20E-6245-ADFD-CABC26305EFA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2CD8A70-19D2-B245-AD7C-E546AF03B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363" y="1029165"/>
            <a:ext cx="6591593" cy="2938889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Building 21</a:t>
            </a:r>
            <a:r>
              <a:rPr lang="en-US" sz="6600" baseline="30000" dirty="0" smtClean="0"/>
              <a:t>st</a:t>
            </a:r>
            <a:r>
              <a:rPr lang="en-US" sz="6600" dirty="0" smtClean="0"/>
              <a:t> Century Organizational </a:t>
            </a:r>
            <a:r>
              <a:rPr lang="en-US" sz="6600" dirty="0" smtClean="0">
                <a:solidFill>
                  <a:srgbClr val="AD0101"/>
                </a:solidFill>
              </a:rPr>
              <a:t>Strategic Capacities</a:t>
            </a:r>
            <a:endParaRPr lang="en-US" sz="6600" dirty="0">
              <a:solidFill>
                <a:srgbClr val="AD010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8258" y="4097354"/>
            <a:ext cx="7152711" cy="80570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 Case Study of Workforce </a:t>
            </a:r>
            <a:r>
              <a:rPr lang="en-US" sz="2400" dirty="0"/>
              <a:t>T</a:t>
            </a:r>
            <a:r>
              <a:rPr lang="en-US" sz="2400" dirty="0" smtClean="0"/>
              <a:t>ransformational </a:t>
            </a:r>
            <a:r>
              <a:rPr lang="en-US" sz="2400" dirty="0"/>
              <a:t>C</a:t>
            </a:r>
            <a:r>
              <a:rPr lang="en-US" sz="2400" dirty="0" smtClean="0"/>
              <a:t>hange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39346" y="5392045"/>
            <a:ext cx="61284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Presenters: Regina Bourne, Director of HR and Organizational Development. Xuemao Wang, Dean and University Librarian</a:t>
            </a:r>
          </a:p>
          <a:p>
            <a:pPr algn="r"/>
            <a:r>
              <a:rPr lang="en-US" sz="1400" dirty="0" smtClean="0"/>
              <a:t>Contributor: </a:t>
            </a:r>
            <a:r>
              <a:rPr lang="en-US" sz="1400" dirty="0"/>
              <a:t>Jenny </a:t>
            </a:r>
            <a:r>
              <a:rPr lang="en-US" sz="1400" dirty="0" smtClean="0"/>
              <a:t>Mackiewicz, Coordinator, Special Projects &amp; Programs</a:t>
            </a:r>
          </a:p>
          <a:p>
            <a:pPr algn="r"/>
            <a:endParaRPr lang="en-US" sz="800" dirty="0" smtClean="0"/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University of Cincinnati Libraries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" y="4527768"/>
            <a:ext cx="2233245" cy="1523280"/>
          </a:xfrm>
          <a:prstGeom prst="rect">
            <a:avLst/>
          </a:prstGeom>
        </p:spPr>
      </p:pic>
      <p:pic>
        <p:nvPicPr>
          <p:cNvPr id="1026" name="Picture 2" descr="C:\Users\mackiejr\Desktop\UC_logo [Converted]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6" y="6212146"/>
            <a:ext cx="1246774" cy="5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0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257800"/>
            <a:ext cx="5594838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0865" y="720968"/>
            <a:ext cx="5318835" cy="46467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Vice President of Research and CIO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Digital Media Collaborative (DMC)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Joint Engineering Co-op Institute (JCI)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Digital Scholarship Center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President/Provost Office – UC Press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1532" y="2338834"/>
            <a:ext cx="311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</a:rPr>
              <a:t>DMC Director Matthew Irving</a:t>
            </a:r>
          </a:p>
          <a:p>
            <a:pPr algn="ctr"/>
            <a:r>
              <a:rPr lang="en-US" sz="1000" dirty="0" smtClean="0"/>
              <a:t>Presenting at Dean Wang’s Biannual “Dean’s Chat”</a:t>
            </a:r>
          </a:p>
        </p:txBody>
      </p:sp>
      <p:pic>
        <p:nvPicPr>
          <p:cNvPr id="12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714" y="4857690"/>
            <a:ext cx="270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1"/>
                </a:solidFill>
              </a:rPr>
              <a:t>Global Services Librarian Hong Cheng </a:t>
            </a:r>
            <a:endParaRPr lang="en-US" sz="1000" dirty="0"/>
          </a:p>
          <a:p>
            <a:pPr algn="ctr"/>
            <a:r>
              <a:rPr lang="en-US" sz="1000" dirty="0" smtClean="0"/>
              <a:t>JCI’s Freshman Orientation 2016</a:t>
            </a:r>
            <a:endParaRPr lang="en-US" sz="1000" dirty="0"/>
          </a:p>
        </p:txBody>
      </p:sp>
      <p:pic>
        <p:nvPicPr>
          <p:cNvPr id="1026" name="Picture 2" descr="C:\Users\mackiejr\Desktop\Mat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3" y="551442"/>
            <a:ext cx="2571466" cy="17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ckiejr\Desktop\2015-09-24 09.47.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13451"/>
          <a:stretch/>
        </p:blipFill>
        <p:spPr bwMode="auto">
          <a:xfrm>
            <a:off x="919633" y="2738944"/>
            <a:ext cx="1959546" cy="20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0858" y="3050391"/>
            <a:ext cx="4842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UC’s College of Engineering and Chongqing University (CQU)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8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304" y="386861"/>
            <a:ext cx="7719647" cy="12309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Become a Comprehensive Learning Organization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0452" y="2057371"/>
            <a:ext cx="7543800" cy="1644102"/>
          </a:xfrm>
        </p:spPr>
        <p:txBody>
          <a:bodyPr>
            <a:normAutofit/>
          </a:bodyPr>
          <a:lstStyle/>
          <a:p>
            <a:r>
              <a:rPr lang="en-US" dirty="0" smtClean="0"/>
              <a:t>Encourage continuous learning</a:t>
            </a:r>
          </a:p>
          <a:p>
            <a:r>
              <a:rPr lang="en-US" dirty="0" smtClean="0"/>
              <a:t>Entrepreneurial thinking</a:t>
            </a:r>
          </a:p>
          <a:p>
            <a:r>
              <a:rPr lang="en-US" dirty="0" smtClean="0"/>
              <a:t>Explore new avenues of growth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4206" y="1688039"/>
            <a:ext cx="690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The Journey from Excellence to Eminence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7170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ckiejr\Desktop\IFLA Toronto\IMG_4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48" y="3619559"/>
            <a:ext cx="2578964" cy="17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80738" y="5367840"/>
            <a:ext cx="270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Participants of UC Libraries’ 2016 </a:t>
            </a:r>
            <a:r>
              <a:rPr lang="en-US" sz="1000" dirty="0" err="1"/>
              <a:t>THATCamp</a:t>
            </a:r>
            <a:endParaRPr lang="en-US" sz="1000" dirty="0"/>
          </a:p>
          <a:p>
            <a:pPr algn="ctr"/>
            <a:r>
              <a:rPr lang="en-US" sz="1000" b="1" dirty="0">
                <a:solidFill>
                  <a:schemeClr val="accent1"/>
                </a:solidFill>
              </a:rPr>
              <a:t>The Humanities and Technology Camp</a:t>
            </a:r>
            <a:r>
              <a:rPr lang="en-US" sz="10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2123" y="5984054"/>
            <a:ext cx="3460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Photo credits: Song Shu, graduate student, UC Department of Geography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1509" y="5367840"/>
            <a:ext cx="270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GIS Day 2015 Speaker Dr. Alan T. Murray</a:t>
            </a:r>
            <a:endParaRPr lang="en-US" sz="1000" dirty="0"/>
          </a:p>
          <a:p>
            <a:pPr algn="ctr"/>
            <a:r>
              <a:rPr lang="en-US" sz="1000" b="1" dirty="0" smtClean="0">
                <a:solidFill>
                  <a:schemeClr val="accent1"/>
                </a:solidFill>
              </a:rPr>
              <a:t>Geographic Information Systems </a:t>
            </a:r>
            <a:endParaRPr lang="en-US" sz="1000" dirty="0"/>
          </a:p>
        </p:txBody>
      </p:sp>
      <p:pic>
        <p:nvPicPr>
          <p:cNvPr id="2052" name="Picture 4" descr="C:\Users\mackiejr\Desktop\GISDay2015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0" y="2268191"/>
            <a:ext cx="2080523" cy="30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1999" y="5257800"/>
            <a:ext cx="8021515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Designs for the Future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0866" y="580292"/>
            <a:ext cx="4594934" cy="4114799"/>
          </a:xfrm>
        </p:spPr>
        <p:txBody>
          <a:bodyPr/>
          <a:lstStyle/>
          <a:p>
            <a:r>
              <a:rPr lang="en-US" dirty="0" smtClean="0"/>
              <a:t>Organization Development (OD) Initiative</a:t>
            </a:r>
          </a:p>
          <a:p>
            <a:endParaRPr lang="en-US" dirty="0"/>
          </a:p>
          <a:p>
            <a:r>
              <a:rPr lang="en-US" dirty="0" smtClean="0"/>
              <a:t>Continuous Excellence</a:t>
            </a:r>
          </a:p>
          <a:p>
            <a:endParaRPr lang="en-US" dirty="0"/>
          </a:p>
          <a:p>
            <a:r>
              <a:rPr lang="en-US" dirty="0" smtClean="0"/>
              <a:t>Foundation in the Strategic Plan’s 11 Tenets</a:t>
            </a:r>
          </a:p>
          <a:p>
            <a:endParaRPr lang="en-US" dirty="0"/>
          </a:p>
          <a:p>
            <a:r>
              <a:rPr lang="en-US" dirty="0" smtClean="0"/>
              <a:t>Strategic Plan Intervention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10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98" y="3068518"/>
            <a:ext cx="27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</a:rPr>
              <a:t>Spreading the word</a:t>
            </a:r>
          </a:p>
          <a:p>
            <a:pPr algn="ctr"/>
            <a:r>
              <a:rPr lang="en-US" sz="1200" dirty="0" smtClean="0"/>
              <a:t>Regina Bourne sharing the new OD plan with UC Libraries’ Faculty</a:t>
            </a:r>
            <a:endParaRPr lang="en-US" sz="1200" dirty="0"/>
          </a:p>
        </p:txBody>
      </p:sp>
      <p:pic>
        <p:nvPicPr>
          <p:cNvPr id="3076" name="Picture 4" descr="C:\Users\mackiejr\Desktop\IMG_48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t="6016" r="2161" b="23122"/>
          <a:stretch/>
        </p:blipFill>
        <p:spPr bwMode="auto">
          <a:xfrm>
            <a:off x="643304" y="1008967"/>
            <a:ext cx="2680672" cy="20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6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3062" y="709126"/>
            <a:ext cx="695130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Organization complexity in labor relations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Change takes time, and it is hard work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Change is hard, and to sustain the change is even harder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Visionary leadership with consultative and participatory decision-making </a:t>
            </a:r>
            <a:br>
              <a:rPr lang="en-US" sz="2200" dirty="0" smtClean="0"/>
            </a:br>
            <a:endParaRPr lang="en-US" sz="2200" dirty="0" smtClean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There won’t be 100% agreement – but take risk, hope to fail fast, and try again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There is no over-communication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52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76874"/>
            <a:ext cx="7543800" cy="2671665"/>
          </a:xfrm>
        </p:spPr>
        <p:txBody>
          <a:bodyPr>
            <a:normAutofit/>
          </a:bodyPr>
          <a:lstStyle/>
          <a:p>
            <a:r>
              <a:rPr lang="en-US" dirty="0" smtClean="0"/>
              <a:t>Thank you  </a:t>
            </a:r>
            <a:r>
              <a:rPr lang="en-US" dirty="0" smtClean="0">
                <a:solidFill>
                  <a:schemeClr val="accent1"/>
                </a:solidFill>
              </a:rPr>
              <a:t>Questions?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2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379416"/>
            <a:ext cx="7583488" cy="1470025"/>
          </a:xfrm>
        </p:spPr>
        <p:txBody>
          <a:bodyPr/>
          <a:lstStyle/>
          <a:p>
            <a:r>
              <a:rPr lang="en-US" dirty="0" smtClean="0"/>
              <a:t>Cincinnati, Ohio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0" y="3983782"/>
            <a:ext cx="9143999" cy="2073091"/>
          </a:xfrm>
        </p:spPr>
        <p:txBody>
          <a:bodyPr>
            <a:no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Located on the Ohio River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Over 2 million people in the Cincinnati Greater Metropolitan Area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Home to 18 universities, colleges and technical schools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Home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to astronaut, UC professor and the first man on the moon, Neil Armstrong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The Procter &amp; Gamble Company (P&amp;G) was founded here in 1837</a:t>
            </a:r>
          </a:p>
        </p:txBody>
      </p:sp>
      <p:pic>
        <p:nvPicPr>
          <p:cNvPr id="1026" name="Picture 2" descr="C:\Users\mackiejr\Desktop\IFLA Toronto\7F4CB31D-8FFA-465F-AFA2941C455B1D9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10" y="1591987"/>
            <a:ext cx="4118708" cy="21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7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485192" y="3890864"/>
            <a:ext cx="3959128" cy="211520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44,251   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Total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Enrollment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                  379      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Programs of study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               18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to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1     Student/faculty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ratio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               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 14         Colleges</a:t>
            </a:r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First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co-operative education program at a university in the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First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oral polio vaccine was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created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here by Dr. Albert Sabin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UC Libraries</a:t>
            </a:r>
            <a:endParaRPr lang="en-US" dirty="0"/>
          </a:p>
        </p:txBody>
      </p:sp>
      <p:pic>
        <p:nvPicPr>
          <p:cNvPr id="2050" name="Picture 2" descr="C:\Users\mackiejr\Desktop\IFLA Toronto\UC Cam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54" y="1402439"/>
            <a:ext cx="3017332" cy="226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7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786720" y="587829"/>
            <a:ext cx="3657600" cy="6397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University of Cincinnati</a:t>
            </a:r>
            <a:endParaRPr lang="en-US" dirty="0"/>
          </a:p>
        </p:txBody>
      </p:sp>
      <p:pic>
        <p:nvPicPr>
          <p:cNvPr id="12" name="Picture 2" descr="C:\Users\mackiejr\Pictures\Walter C. Langsam Library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r="9353"/>
          <a:stretch/>
        </p:blipFill>
        <p:spPr bwMode="auto">
          <a:xfrm>
            <a:off x="5042811" y="1402439"/>
            <a:ext cx="3017332" cy="228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62669" y="3881530"/>
            <a:ext cx="4090309" cy="21152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10 Library Locations 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                (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13 counting jurisdictions)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4,500,741      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Total Volumes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1,378,224      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Gate Count for All Libraries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              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37      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Faculty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             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27      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Paraprofessionals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           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  45      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Administrative &amp; Professional</a:t>
            </a:r>
          </a:p>
        </p:txBody>
      </p:sp>
    </p:spTree>
    <p:extLst>
      <p:ext uri="{BB962C8B-B14F-4D97-AF65-F5344CB8AC3E}">
        <p14:creationId xmlns:p14="http://schemas.microsoft.com/office/powerpoint/2010/main" val="40761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0023" y="378071"/>
            <a:ext cx="5726723" cy="8264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Drivers for Change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9151" y="1705706"/>
            <a:ext cx="7543800" cy="3886200"/>
          </a:xfrm>
        </p:spPr>
        <p:txBody>
          <a:bodyPr>
            <a:normAutofit/>
          </a:bodyPr>
          <a:lstStyle/>
          <a:p>
            <a:r>
              <a:rPr lang="en-US" dirty="0"/>
              <a:t>Evolving landscape of </a:t>
            </a:r>
            <a:r>
              <a:rPr lang="en-US" dirty="0" smtClean="0"/>
              <a:t>higher education and academic </a:t>
            </a:r>
            <a:r>
              <a:rPr lang="en-US" dirty="0"/>
              <a:t>and research libraries</a:t>
            </a:r>
          </a:p>
          <a:p>
            <a:endParaRPr lang="en-US" dirty="0"/>
          </a:p>
          <a:p>
            <a:r>
              <a:rPr lang="en-US" dirty="0" smtClean="0"/>
              <a:t>Maintain relevancy and define new value proposition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Increase </a:t>
            </a:r>
            <a:r>
              <a:rPr lang="en-US" dirty="0" smtClean="0"/>
              <a:t>strategic capacity and retrain existing workforce</a:t>
            </a:r>
          </a:p>
          <a:p>
            <a:endParaRPr lang="en-US" dirty="0"/>
          </a:p>
          <a:p>
            <a:r>
              <a:rPr lang="en-US" dirty="0" smtClean="0"/>
              <a:t>Infuse new workforce with an </a:t>
            </a:r>
            <a:r>
              <a:rPr lang="en-US" dirty="0" smtClean="0">
                <a:solidFill>
                  <a:schemeClr val="tx1"/>
                </a:solidFill>
              </a:rPr>
              <a:t>innovative, risk-taking mindset and digital culture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33347" y="1204547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Why do we pursue change?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9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Strategic Plan</a:t>
            </a:r>
            <a:endParaRPr lang="en-US" dirty="0"/>
          </a:p>
        </p:txBody>
      </p:sp>
      <p:pic>
        <p:nvPicPr>
          <p:cNvPr id="3074" name="Picture 2" descr="C:\Users\mackiejr\Desktop\Dean's Chat\2014\Icons\139827138815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4" y="1670179"/>
            <a:ext cx="1052606" cy="34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4" y="491404"/>
            <a:ext cx="7798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The University of Cincinnati Libraries will become the globally engaged, intellectual commons of the university- positioning ourselves as the hub of collaboration, digital innovation and scholarly endeavor on campus.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8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6926" y="1797508"/>
            <a:ext cx="63086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smtClean="0"/>
              <a:t>Digital Technologies &amp; Innovation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smtClean="0"/>
              <a:t>People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smtClean="0"/>
              <a:t>Space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smtClean="0"/>
              <a:t>Data to Information to Knowledge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9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Strategic Plan</a:t>
            </a:r>
            <a:endParaRPr lang="en-US" dirty="0"/>
          </a:p>
        </p:txBody>
      </p:sp>
      <p:pic>
        <p:nvPicPr>
          <p:cNvPr id="3074" name="Picture 2" descr="C:\Users\mackiejr\Desktop\Dean's Chat\2014\Icons\139827138815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4" y="1670179"/>
            <a:ext cx="1052606" cy="34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4" y="491404"/>
            <a:ext cx="7798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The University of Cincinnati Libraries will become the globally engaged, intellectual commons of the university- positioning ourselves as the hub of collaboration, digital innovation and scholarly endeavor on campus.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pic>
        <p:nvPicPr>
          <p:cNvPr id="8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6926" y="1797508"/>
            <a:ext cx="64649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smtClean="0"/>
              <a:t>People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Developing a Diverse Workforce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Recruit, Partner, Cultivate and Empower</a:t>
            </a:r>
            <a:endParaRPr lang="en-US" sz="24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Become a Comprehensive Learning Organization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6450" y="2224236"/>
            <a:ext cx="628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Transform the evolving role of the information professional.</a:t>
            </a:r>
            <a:endParaRPr 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304" y="386861"/>
            <a:ext cx="7719647" cy="6594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Developing a Diverse Workforce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3304" y="1406825"/>
            <a:ext cx="7719647" cy="491659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Hire librarians with diverse s</a:t>
            </a:r>
            <a:r>
              <a:rPr lang="en-US" sz="1800" dirty="0">
                <a:solidFill>
                  <a:schemeClr val="tx1"/>
                </a:solidFill>
              </a:rPr>
              <a:t>kill </a:t>
            </a:r>
            <a:r>
              <a:rPr lang="en-US" sz="1800" dirty="0" smtClean="0">
                <a:solidFill>
                  <a:schemeClr val="tx1"/>
                </a:solidFill>
              </a:rPr>
              <a:t>sets, credentials and work experience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Create hybrid roles with in a matrix based organization structure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Establish new roles for library professionals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such as:</a:t>
            </a:r>
          </a:p>
          <a:p>
            <a:pPr lvl="1"/>
            <a:r>
              <a:rPr lang="en-US" sz="1700" dirty="0" err="1" smtClean="0">
                <a:solidFill>
                  <a:schemeClr val="tx1"/>
                </a:solidFill>
              </a:rPr>
              <a:t>Informationist</a:t>
            </a:r>
            <a:r>
              <a:rPr lang="en-US" sz="1700" dirty="0" smtClean="0">
                <a:solidFill>
                  <a:schemeClr val="tx1"/>
                </a:solidFill>
              </a:rPr>
              <a:t> (4)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Digital Scholarship Center Co-director (2)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Digital Metadata Librarian (2)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Digital Analyst &amp; Developer Librarian (2)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Digital Content Strategist 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Digital Archivist/Record Manager   </a:t>
            </a:r>
            <a:endParaRPr lang="en-US" sz="1700" dirty="0">
              <a:solidFill>
                <a:schemeClr val="tx1"/>
              </a:solidFill>
            </a:endParaRP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Global Services Librarian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eLearning Coordinator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Assistant Vice President for Research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Scholarly Communications &amp; Digital Publishing Strategist</a:t>
            </a:r>
          </a:p>
          <a:p>
            <a:pPr lvl="1"/>
            <a:r>
              <a:rPr lang="en-US" sz="1700" dirty="0" smtClean="0"/>
              <a:t>Library Chief Technology Officer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33147" y="1037493"/>
            <a:ext cx="607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A Broad Definition of Diversity for an Emerging Organization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ckiejr\Desktop\informationistssma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39" y="2772311"/>
            <a:ext cx="2738528" cy="18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2811" y="4597997"/>
            <a:ext cx="382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</a:rPr>
              <a:t>The </a:t>
            </a:r>
            <a:r>
              <a:rPr lang="en-US" sz="1200" b="1" dirty="0" err="1" smtClean="0">
                <a:solidFill>
                  <a:schemeClr val="accent1"/>
                </a:solidFill>
              </a:rPr>
              <a:t>Informationists</a:t>
            </a:r>
            <a:endParaRPr lang="en-US" sz="1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200" dirty="0" smtClean="0"/>
              <a:t>From left to right: Don Jason, Clinical </a:t>
            </a:r>
            <a:r>
              <a:rPr lang="en-US" sz="1200" dirty="0" err="1" smtClean="0"/>
              <a:t>Informationist</a:t>
            </a:r>
            <a:r>
              <a:rPr lang="en-US" sz="1200" dirty="0" smtClean="0"/>
              <a:t>; Amy Koshoffer, Science </a:t>
            </a:r>
            <a:r>
              <a:rPr lang="en-US" sz="1200" dirty="0" err="1" smtClean="0"/>
              <a:t>Informationist</a:t>
            </a:r>
            <a:r>
              <a:rPr lang="en-US" sz="1200" dirty="0" smtClean="0"/>
              <a:t>; Tiffany Grant, Research </a:t>
            </a:r>
            <a:r>
              <a:rPr lang="en-US" sz="1200" dirty="0" err="1" smtClean="0"/>
              <a:t>Informationist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44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257800"/>
            <a:ext cx="5594838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Workforce Growth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0866" y="624350"/>
            <a:ext cx="4594934" cy="4018181"/>
          </a:xfrm>
        </p:spPr>
        <p:txBody>
          <a:bodyPr>
            <a:normAutofit/>
          </a:bodyPr>
          <a:lstStyle/>
          <a:p>
            <a:r>
              <a:rPr lang="en-US" dirty="0" smtClean="0"/>
              <a:t>Hire new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Develop/repurpose from within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Partner/collaborate with other academic units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0499" y="1094335"/>
            <a:ext cx="39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Fresh perspective, new skill sets, fast return on investment for new strategic directions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498" y="2541155"/>
            <a:ext cx="4712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Create opportunities, good for morale and sustainability, help strengthen integration between new and existing workforce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499" y="4593747"/>
            <a:ext cx="471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More integrated with the academic core, increase capacity with limited funding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ckiejr\Desktop\loriharris1-220x12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53" y="657514"/>
            <a:ext cx="2092708" cy="143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3346" y="2152111"/>
            <a:ext cx="2340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</a:rPr>
              <a:t>Lori Harris</a:t>
            </a:r>
          </a:p>
          <a:p>
            <a:pPr algn="ctr"/>
            <a:r>
              <a:rPr lang="en-US" sz="1000" dirty="0" smtClean="0"/>
              <a:t>Assistant Director of Health Sciences Library and Winkler Center Operations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903345" y="4538851"/>
            <a:ext cx="2340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</a:rPr>
              <a:t>Robert Freeman</a:t>
            </a:r>
          </a:p>
          <a:p>
            <a:pPr algn="ctr"/>
            <a:r>
              <a:rPr lang="en-US" sz="1000" dirty="0" smtClean="0"/>
              <a:t>eLearning Coordinator</a:t>
            </a:r>
            <a:endParaRPr lang="en-US" sz="1000" dirty="0"/>
          </a:p>
        </p:txBody>
      </p:sp>
      <p:pic>
        <p:nvPicPr>
          <p:cNvPr id="4098" name="Picture 2" descr="C:\Users\mackiejr\Desktop\Robert-Freeman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t="11225" r="6504" b="39485"/>
          <a:stretch/>
        </p:blipFill>
        <p:spPr bwMode="auto">
          <a:xfrm>
            <a:off x="1097740" y="2803141"/>
            <a:ext cx="1951333" cy="16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304" y="386861"/>
            <a:ext cx="7719647" cy="6594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Recruit, Partner, Cultivate and Empower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1567" y="1406825"/>
            <a:ext cx="7491045" cy="233875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Partner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-Schools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CLIR to source talent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Develop Early Professional Fellow positions and plan for future CLIR Fellows. </a:t>
            </a:r>
          </a:p>
          <a:p>
            <a:r>
              <a:rPr lang="en-US" dirty="0">
                <a:solidFill>
                  <a:schemeClr val="tx1"/>
                </a:solidFill>
              </a:rPr>
              <a:t>Create opportunities to </a:t>
            </a:r>
            <a:r>
              <a:rPr lang="en-US" dirty="0" smtClean="0">
                <a:solidFill>
                  <a:schemeClr val="tx1"/>
                </a:solidFill>
              </a:rPr>
              <a:t>repurpose, build and retrain new skills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Build </a:t>
            </a:r>
            <a:r>
              <a:rPr lang="en-US" dirty="0">
                <a:solidFill>
                  <a:schemeClr val="tx1"/>
                </a:solidFill>
              </a:rPr>
              <a:t>partnerships within UC </a:t>
            </a:r>
            <a:r>
              <a:rPr lang="en-US" dirty="0" smtClean="0">
                <a:solidFill>
                  <a:schemeClr val="tx1"/>
                </a:solidFill>
              </a:rPr>
              <a:t>academic communities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beyond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811" y="6211669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University of Cincinnati Libraries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4208" y="1037493"/>
            <a:ext cx="690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The Well-Trained, Collaborative and 21</a:t>
            </a:r>
            <a:r>
              <a:rPr lang="en-US" b="1" i="1" baseline="30000" dirty="0" smtClean="0">
                <a:solidFill>
                  <a:schemeClr val="accent1"/>
                </a:solidFill>
              </a:rPr>
              <a:t>st</a:t>
            </a:r>
            <a:r>
              <a:rPr lang="en-US" b="1" i="1" dirty="0" smtClean="0">
                <a:solidFill>
                  <a:schemeClr val="accent1"/>
                </a:solidFill>
              </a:rPr>
              <a:t> Century Knowledge Worker 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mackiejr\Desktop\bookoutline5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6006074"/>
            <a:ext cx="927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ackiejr\Desktop\IFLA Toronto\DevTea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2155"/>
          <a:stretch/>
        </p:blipFill>
        <p:spPr bwMode="auto">
          <a:xfrm>
            <a:off x="4002657" y="3528275"/>
            <a:ext cx="4289956" cy="25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174" y="5420002"/>
            <a:ext cx="298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accent1"/>
                </a:solidFill>
              </a:rPr>
              <a:t>S</a:t>
            </a:r>
            <a:r>
              <a:rPr lang="en-US" sz="1200" b="1" dirty="0" err="1" smtClean="0">
                <a:solidFill>
                  <a:schemeClr val="accent1"/>
                </a:solidFill>
              </a:rPr>
              <a:t>cholar@uc</a:t>
            </a:r>
            <a:endParaRPr lang="en-US" sz="1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200" dirty="0" smtClean="0"/>
              <a:t>UC Libraries’ Next Generation Digital Repository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52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1788</TotalTime>
  <Words>817</Words>
  <Application>Microsoft Office PowerPoint</Application>
  <PresentationFormat>On-screen Show (4:3)</PresentationFormat>
  <Paragraphs>154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NewsPrint</vt:lpstr>
      <vt:lpstr>Building 21st Century Organizational Strategic Capacities</vt:lpstr>
      <vt:lpstr>Cincinnati, Ohio</vt:lpstr>
      <vt:lpstr>PowerPoint Presentation</vt:lpstr>
      <vt:lpstr>Drivers for Change</vt:lpstr>
      <vt:lpstr>The Strategic Plan</vt:lpstr>
      <vt:lpstr>The Strategic Plan</vt:lpstr>
      <vt:lpstr>Developing a Diverse Workforce</vt:lpstr>
      <vt:lpstr>Workforce Growth</vt:lpstr>
      <vt:lpstr>Recruit, Partner, Cultivate and Empower </vt:lpstr>
      <vt:lpstr>Partnerships</vt:lpstr>
      <vt:lpstr>Become a Comprehensive Learning Organization</vt:lpstr>
      <vt:lpstr>Designs for the Future </vt:lpstr>
      <vt:lpstr>Lessons Learned</vt:lpstr>
      <vt:lpstr>Thank you  Questions?</vt:lpstr>
    </vt:vector>
  </TitlesOfParts>
  <Company>University of Cincinnati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21st Century Organizational Strategic Capacities</dc:title>
  <dc:creator>Jennifer Mackiewicz</dc:creator>
  <cp:lastModifiedBy>Jennifer L Mackiewicz</cp:lastModifiedBy>
  <cp:revision>66</cp:revision>
  <cp:lastPrinted>2016-07-27T14:18:33Z</cp:lastPrinted>
  <dcterms:created xsi:type="dcterms:W3CDTF">2016-07-25T01:06:42Z</dcterms:created>
  <dcterms:modified xsi:type="dcterms:W3CDTF">2016-07-29T14:00:48Z</dcterms:modified>
</cp:coreProperties>
</file>