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256" r:id="rId2"/>
    <p:sldId id="259" r:id="rId3"/>
    <p:sldId id="260" r:id="rId4"/>
    <p:sldId id="261" r:id="rId5"/>
    <p:sldId id="262" r:id="rId6"/>
    <p:sldId id="265" r:id="rId7"/>
    <p:sldId id="263" r:id="rId8"/>
    <p:sldId id="266" r:id="rId9"/>
    <p:sldId id="267" r:id="rId10"/>
    <p:sldId id="268" r:id="rId11"/>
    <p:sldId id="269" r:id="rId12"/>
    <p:sldId id="272" r:id="rId13"/>
    <p:sldId id="273" r:id="rId14"/>
    <p:sldId id="275" r:id="rId15"/>
    <p:sldId id="277" r:id="rId16"/>
    <p:sldId id="284" r:id="rId17"/>
    <p:sldId id="274" r:id="rId18"/>
    <p:sldId id="278" r:id="rId19"/>
    <p:sldId id="282" r:id="rId20"/>
    <p:sldId id="285" r:id="rId21"/>
    <p:sldId id="286" r:id="rId22"/>
    <p:sldId id="281" r:id="rId23"/>
    <p:sldId id="279" r:id="rId24"/>
    <p:sldId id="283" r:id="rId25"/>
    <p:sldId id="28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825" autoAdjust="0"/>
  </p:normalViewPr>
  <p:slideViewPr>
    <p:cSldViewPr snapToGrid="0" snapToObjects="1">
      <p:cViewPr varScale="1">
        <p:scale>
          <a:sx n="68" d="100"/>
          <a:sy n="68" d="100"/>
        </p:scale>
        <p:origin x="-192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 of ads per year</c:v>
                </c:pt>
              </c:strCache>
            </c:strRef>
          </c:tx>
          <c:dLbls>
            <c:txPr>
              <a:bodyPr/>
              <a:lstStyle/>
              <a:p>
                <a:pPr>
                  <a:defRPr sz="3600">
                    <a:solidFill>
                      <a:srgbClr val="FFFF00"/>
                    </a:solidFill>
                  </a:defRPr>
                </a:pPr>
                <a:endParaRPr lang="en-US"/>
              </a:p>
            </c:txPr>
            <c:showLegendKey val="0"/>
            <c:showVal val="0"/>
            <c:showCatName val="1"/>
            <c:showSerName val="0"/>
            <c:showPercent val="1"/>
            <c:showBubbleSize val="0"/>
            <c:showLeaderLines val="1"/>
          </c:dLbls>
          <c:cat>
            <c:numRef>
              <c:f>Sheet1!$A$2:$A$4</c:f>
              <c:numCache>
                <c:formatCode>General</c:formatCode>
                <c:ptCount val="3"/>
                <c:pt idx="0">
                  <c:v>2007.0</c:v>
                </c:pt>
                <c:pt idx="1">
                  <c:v>2011.0</c:v>
                </c:pt>
                <c:pt idx="2">
                  <c:v>2015.0</c:v>
                </c:pt>
              </c:numCache>
            </c:numRef>
          </c:cat>
          <c:val>
            <c:numRef>
              <c:f>Sheet1!$B$2:$B$4</c:f>
              <c:numCache>
                <c:formatCode>General</c:formatCode>
                <c:ptCount val="3"/>
                <c:pt idx="0">
                  <c:v>111.0</c:v>
                </c:pt>
                <c:pt idx="1">
                  <c:v>93.0</c:v>
                </c:pt>
                <c:pt idx="2">
                  <c:v>41.0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B97343-225D-2244-80C7-65DE9346C736}" type="datetimeFigureOut">
              <a:rPr lang="en-US" smtClean="0"/>
              <a:t>16-08-10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DA9A11-12EE-104D-9C49-32BADA056034}" type="slidenum">
              <a:rPr lang="en-US" smtClean="0"/>
              <a:t>‹#›</a:t>
            </a:fld>
            <a:endParaRPr lang="en-US"/>
          </a:p>
        </p:txBody>
      </p:sp>
    </p:spTree>
    <p:extLst>
      <p:ext uri="{BB962C8B-B14F-4D97-AF65-F5344CB8AC3E}">
        <p14:creationId xmlns:p14="http://schemas.microsoft.com/office/powerpoint/2010/main" val="3814693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48BAB6-A30A-9C47-91E1-4CFE31D97B11}" type="datetimeFigureOut">
              <a:rPr lang="en-US" smtClean="0"/>
              <a:t>16-08-08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005D0B-CB3B-8E40-AE17-62ED524AC997}" type="slidenum">
              <a:rPr lang="en-US" smtClean="0"/>
              <a:t>‹#›</a:t>
            </a:fld>
            <a:endParaRPr lang="en-US" dirty="0"/>
          </a:p>
        </p:txBody>
      </p:sp>
    </p:spTree>
    <p:extLst>
      <p:ext uri="{BB962C8B-B14F-4D97-AF65-F5344CB8AC3E}">
        <p14:creationId xmlns:p14="http://schemas.microsoft.com/office/powerpoint/2010/main" val="38052337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subtitle</a:t>
            </a:r>
            <a:endParaRPr lang="en-US" dirty="0"/>
          </a:p>
        </p:txBody>
      </p:sp>
      <p:sp>
        <p:nvSpPr>
          <p:cNvPr id="4" name="Slide Number Placeholder 3"/>
          <p:cNvSpPr>
            <a:spLocks noGrp="1"/>
          </p:cNvSpPr>
          <p:nvPr>
            <p:ph type="sldNum" sz="quarter" idx="10"/>
          </p:nvPr>
        </p:nvSpPr>
        <p:spPr/>
        <p:txBody>
          <a:bodyPr/>
          <a:lstStyle/>
          <a:p>
            <a:fld id="{6F005D0B-CB3B-8E40-AE17-62ED524AC997}" type="slidenum">
              <a:rPr lang="en-US" smtClean="0"/>
              <a:t>1</a:t>
            </a:fld>
            <a:endParaRPr lang="en-US" dirty="0"/>
          </a:p>
        </p:txBody>
      </p:sp>
    </p:spTree>
    <p:extLst>
      <p:ext uri="{BB962C8B-B14F-4D97-AF65-F5344CB8AC3E}">
        <p14:creationId xmlns:p14="http://schemas.microsoft.com/office/powerpoint/2010/main" val="3984479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Problem</a:t>
            </a:r>
            <a:r>
              <a:rPr lang="en-US" baseline="0" dirty="0" smtClean="0"/>
              <a:t>: missing some of the “competencies associated with public library work</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C1 Provision</a:t>
            </a:r>
            <a:r>
              <a:rPr lang="en-US" baseline="0" dirty="0" smtClean="0"/>
              <a:t> of Information Services:</a:t>
            </a:r>
          </a:p>
          <a:p>
            <a:r>
              <a:rPr lang="en-US" sz="1200" kern="1200" dirty="0" smtClean="0">
                <a:solidFill>
                  <a:schemeClr val="tx1"/>
                </a:solidFill>
                <a:effectLst/>
                <a:latin typeface="+mn-lt"/>
                <a:ea typeface="+mn-ea"/>
                <a:cs typeface="+mn-cs"/>
              </a:rPr>
              <a:t>Reference Skills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User Services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Instruction Skills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Information gathering/profile building</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Research Skills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Analysis of data and report writing</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Information searching and retrieval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database searching</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Analysis of data and report writing</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Information searching and retrieval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Database searching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C2 Information Organization</a:t>
            </a:r>
          </a:p>
          <a:p>
            <a:r>
              <a:rPr lang="en-CA" sz="1200" kern="1200" dirty="0" smtClean="0">
                <a:solidFill>
                  <a:schemeClr val="tx1"/>
                </a:solidFill>
                <a:effectLst/>
                <a:latin typeface="+mn-lt"/>
                <a:ea typeface="+mn-ea"/>
                <a:cs typeface="+mn-cs"/>
              </a:rPr>
              <a:t>Cataloguing</a:t>
            </a:r>
          </a:p>
          <a:p>
            <a:r>
              <a:rPr lang="en-CA" sz="1200" kern="1200" dirty="0" smtClean="0">
                <a:solidFill>
                  <a:schemeClr val="tx1"/>
                </a:solidFill>
                <a:effectLst/>
                <a:latin typeface="+mn-lt"/>
                <a:ea typeface="+mn-ea"/>
                <a:cs typeface="+mn-cs"/>
              </a:rPr>
              <a:t>Serials Management</a:t>
            </a:r>
          </a:p>
          <a:p>
            <a:r>
              <a:rPr lang="en-CA" sz="1200" kern="1200" dirty="0" smtClean="0">
                <a:solidFill>
                  <a:schemeClr val="tx1"/>
                </a:solidFill>
                <a:effectLst/>
                <a:latin typeface="+mn-lt"/>
                <a:ea typeface="+mn-ea"/>
                <a:cs typeface="+mn-cs"/>
              </a:rPr>
              <a:t>Collection Development</a:t>
            </a:r>
          </a:p>
          <a:p>
            <a:r>
              <a:rPr lang="en-CA" sz="1200" kern="1200" dirty="0" smtClean="0">
                <a:solidFill>
                  <a:schemeClr val="tx1"/>
                </a:solidFill>
                <a:effectLst/>
                <a:latin typeface="+mn-lt"/>
                <a:ea typeface="+mn-ea"/>
                <a:cs typeface="+mn-cs"/>
              </a:rPr>
              <a:t>Classification</a:t>
            </a:r>
          </a:p>
          <a:p>
            <a:r>
              <a:rPr lang="en-CA" sz="1200" kern="1200" dirty="0" smtClean="0">
                <a:solidFill>
                  <a:schemeClr val="tx1"/>
                </a:solidFill>
                <a:effectLst/>
                <a:latin typeface="+mn-lt"/>
                <a:ea typeface="+mn-ea"/>
                <a:cs typeface="+mn-cs"/>
              </a:rPr>
              <a:t>Licensing and vendor relations for databases, </a:t>
            </a:r>
            <a:r>
              <a:rPr lang="en-CA" sz="1200" kern="1200" dirty="0" err="1" smtClean="0">
                <a:solidFill>
                  <a:schemeClr val="tx1"/>
                </a:solidFill>
                <a:effectLst/>
                <a:latin typeface="+mn-lt"/>
                <a:ea typeface="+mn-ea"/>
                <a:cs typeface="+mn-cs"/>
              </a:rPr>
              <a:t>ebooks</a:t>
            </a:r>
            <a:r>
              <a:rPr lang="en-CA" sz="1200" kern="1200" dirty="0" smtClean="0">
                <a:solidFill>
                  <a:schemeClr val="tx1"/>
                </a:solidFill>
                <a:effectLst/>
                <a:latin typeface="+mn-lt"/>
                <a:ea typeface="+mn-ea"/>
                <a:cs typeface="+mn-cs"/>
              </a:rPr>
              <a:t>, etc. </a:t>
            </a:r>
          </a:p>
          <a:p>
            <a:r>
              <a:rPr lang="en-CA" sz="1200" kern="1200" dirty="0" smtClean="0">
                <a:solidFill>
                  <a:schemeClr val="tx1"/>
                </a:solidFill>
                <a:effectLst/>
                <a:latin typeface="+mn-lt"/>
                <a:ea typeface="+mn-ea"/>
                <a:cs typeface="+mn-cs"/>
              </a:rPr>
              <a:t> Knowledge Management</a:t>
            </a:r>
          </a:p>
          <a:p>
            <a:r>
              <a:rPr lang="en-CA" sz="1200" kern="1200" dirty="0" smtClean="0">
                <a:solidFill>
                  <a:schemeClr val="tx1"/>
                </a:solidFill>
                <a:effectLst/>
                <a:latin typeface="+mn-lt"/>
                <a:ea typeface="+mn-ea"/>
                <a:cs typeface="+mn-cs"/>
              </a:rPr>
              <a:t> Records Management</a:t>
            </a:r>
          </a:p>
          <a:p>
            <a:r>
              <a:rPr lang="en-CA" sz="1200" kern="1200" dirty="0" smtClean="0">
                <a:solidFill>
                  <a:schemeClr val="tx1"/>
                </a:solidFill>
                <a:effectLst/>
                <a:latin typeface="+mn-lt"/>
                <a:ea typeface="+mn-ea"/>
                <a:cs typeface="+mn-cs"/>
              </a:rPr>
              <a:t> Indexing</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C3</a:t>
            </a:r>
            <a:r>
              <a:rPr lang="en-CA" sz="1200" kern="1200" baseline="0" dirty="0" smtClean="0">
                <a:solidFill>
                  <a:schemeClr val="tx1"/>
                </a:solidFill>
                <a:effectLst/>
                <a:latin typeface="+mn-lt"/>
                <a:ea typeface="+mn-ea"/>
                <a:cs typeface="+mn-cs"/>
              </a:rPr>
              <a:t> Technology</a:t>
            </a:r>
          </a:p>
          <a:p>
            <a:r>
              <a:rPr lang="en-CA" sz="1200" kern="1200" dirty="0" smtClean="0">
                <a:solidFill>
                  <a:schemeClr val="tx1"/>
                </a:solidFill>
                <a:effectLst/>
                <a:latin typeface="+mn-lt"/>
                <a:ea typeface="+mn-ea"/>
                <a:cs typeface="+mn-cs"/>
              </a:rPr>
              <a:t>Website Maintenance</a:t>
            </a:r>
          </a:p>
          <a:p>
            <a:r>
              <a:rPr lang="en-CA" sz="1200" kern="1200" dirty="0" smtClean="0">
                <a:solidFill>
                  <a:schemeClr val="tx1"/>
                </a:solidFill>
                <a:effectLst/>
                <a:latin typeface="+mn-lt"/>
                <a:ea typeface="+mn-ea"/>
                <a:cs typeface="+mn-cs"/>
              </a:rPr>
              <a:t>Usage maintenance of library programs</a:t>
            </a:r>
          </a:p>
          <a:p>
            <a:r>
              <a:rPr lang="en-CA" sz="1200" kern="1200" dirty="0" smtClean="0">
                <a:solidFill>
                  <a:schemeClr val="tx1"/>
                </a:solidFill>
                <a:effectLst/>
                <a:latin typeface="+mn-lt"/>
                <a:ea typeface="+mn-ea"/>
                <a:cs typeface="+mn-cs"/>
              </a:rPr>
              <a:t>Content Management</a:t>
            </a:r>
          </a:p>
          <a:p>
            <a:r>
              <a:rPr lang="en-CA" sz="1200" kern="1200" dirty="0" smtClean="0">
                <a:solidFill>
                  <a:schemeClr val="tx1"/>
                </a:solidFill>
                <a:effectLst/>
                <a:latin typeface="+mn-lt"/>
                <a:ea typeface="+mn-ea"/>
                <a:cs typeface="+mn-cs"/>
              </a:rPr>
              <a:t>Network Management</a:t>
            </a:r>
          </a:p>
          <a:p>
            <a:r>
              <a:rPr lang="en-CA" sz="1200" kern="1200" dirty="0" smtClean="0">
                <a:solidFill>
                  <a:schemeClr val="tx1"/>
                </a:solidFill>
                <a:effectLst/>
                <a:latin typeface="+mn-lt"/>
                <a:ea typeface="+mn-ea"/>
                <a:cs typeface="+mn-cs"/>
              </a:rPr>
              <a:t>Work with social networks</a:t>
            </a:r>
          </a:p>
          <a:p>
            <a:r>
              <a:rPr lang="en-CA" sz="1200" kern="1200" dirty="0" smtClean="0">
                <a:solidFill>
                  <a:schemeClr val="tx1"/>
                </a:solidFill>
                <a:effectLst/>
                <a:latin typeface="+mn-lt"/>
                <a:ea typeface="+mn-ea"/>
                <a:cs typeface="+mn-cs"/>
              </a:rPr>
              <a:t>Database Management</a:t>
            </a:r>
          </a:p>
          <a:p>
            <a:r>
              <a:rPr lang="en-CA" sz="1200" kern="1200" dirty="0" smtClean="0">
                <a:solidFill>
                  <a:schemeClr val="tx1"/>
                </a:solidFill>
                <a:effectLst/>
                <a:latin typeface="+mn-lt"/>
                <a:ea typeface="+mn-ea"/>
                <a:cs typeface="+mn-cs"/>
              </a:rPr>
              <a:t>Website Design</a:t>
            </a:r>
          </a:p>
          <a:p>
            <a:r>
              <a:rPr lang="en-CA" sz="1200" kern="1200" dirty="0" smtClean="0">
                <a:solidFill>
                  <a:schemeClr val="tx1"/>
                </a:solidFill>
                <a:effectLst/>
                <a:latin typeface="+mn-lt"/>
                <a:ea typeface="+mn-ea"/>
                <a:cs typeface="+mn-cs"/>
              </a:rPr>
              <a:t>Internet Skills</a:t>
            </a:r>
          </a:p>
          <a:p>
            <a:r>
              <a:rPr lang="en-CA" sz="1200" kern="1200" dirty="0" smtClean="0">
                <a:solidFill>
                  <a:schemeClr val="tx1"/>
                </a:solidFill>
                <a:effectLst/>
                <a:latin typeface="+mn-lt"/>
                <a:ea typeface="+mn-ea"/>
                <a:cs typeface="+mn-cs"/>
              </a:rPr>
              <a:t>Project Development/Management</a:t>
            </a:r>
          </a:p>
          <a:p>
            <a:r>
              <a:rPr lang="en-CA" sz="1200" kern="1200" dirty="0" smtClean="0">
                <a:solidFill>
                  <a:schemeClr val="tx1"/>
                </a:solidFill>
                <a:effectLst/>
                <a:latin typeface="+mn-lt"/>
                <a:ea typeface="+mn-ea"/>
                <a:cs typeface="+mn-cs"/>
              </a:rPr>
              <a:t>Computer Skills  </a:t>
            </a:r>
          </a:p>
          <a:p>
            <a:r>
              <a:rPr lang="en-CA" sz="1200" kern="1200" dirty="0" smtClean="0">
                <a:solidFill>
                  <a:schemeClr val="tx1"/>
                </a:solidFill>
                <a:effectLst/>
                <a:latin typeface="+mn-lt"/>
                <a:ea typeface="+mn-ea"/>
                <a:cs typeface="+mn-cs"/>
              </a:rPr>
              <a:t> Website Management</a:t>
            </a:r>
          </a:p>
          <a:p>
            <a:r>
              <a:rPr lang="en-CA" sz="1200" kern="1200" dirty="0" smtClean="0">
                <a:solidFill>
                  <a:schemeClr val="tx1"/>
                </a:solidFill>
                <a:effectLst/>
                <a:latin typeface="+mn-lt"/>
                <a:ea typeface="+mn-ea"/>
                <a:cs typeface="+mn-cs"/>
              </a:rPr>
              <a:t>Programming skills</a:t>
            </a:r>
          </a:p>
          <a:p>
            <a:r>
              <a:rPr lang="en-CA" sz="1200" kern="1200" dirty="0" smtClean="0">
                <a:solidFill>
                  <a:schemeClr val="tx1"/>
                </a:solidFill>
                <a:effectLst/>
                <a:latin typeface="+mn-lt"/>
                <a:ea typeface="+mn-ea"/>
                <a:cs typeface="+mn-cs"/>
              </a:rPr>
              <a:t>Database Design</a:t>
            </a:r>
          </a:p>
          <a:p>
            <a:r>
              <a:rPr lang="en-CA" sz="1200" kern="1200" dirty="0" smtClean="0">
                <a:solidFill>
                  <a:schemeClr val="tx1"/>
                </a:solidFill>
                <a:effectLst/>
                <a:latin typeface="+mn-lt"/>
                <a:ea typeface="+mn-ea"/>
                <a:cs typeface="+mn-cs"/>
              </a:rPr>
              <a:t>Demonstrate an interest in learning about new technology trends and a willingness to experiment/adopt new technologies</a:t>
            </a:r>
          </a:p>
          <a:p>
            <a:r>
              <a:rPr lang="en-US" sz="1200" kern="1200" dirty="0" err="1" smtClean="0">
                <a:solidFill>
                  <a:schemeClr val="tx1"/>
                </a:solidFill>
                <a:effectLst/>
                <a:latin typeface="+mn-lt"/>
                <a:ea typeface="+mn-ea"/>
                <a:cs typeface="+mn-cs"/>
              </a:rPr>
              <a:t>Beile</a:t>
            </a:r>
            <a:r>
              <a:rPr lang="en-US" sz="1200" kern="1200" dirty="0" smtClean="0">
                <a:solidFill>
                  <a:schemeClr val="tx1"/>
                </a:solidFill>
                <a:effectLst/>
                <a:latin typeface="+mn-lt"/>
                <a:ea typeface="+mn-ea"/>
                <a:cs typeface="+mn-cs"/>
              </a:rPr>
              <a:t> &amp; Adam (2000) added electronic services to technical and public (338).</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C4</a:t>
            </a:r>
            <a:r>
              <a:rPr lang="en-CA" sz="1200" kern="1200" baseline="0" dirty="0" smtClean="0">
                <a:solidFill>
                  <a:schemeClr val="tx1"/>
                </a:solidFill>
                <a:effectLst/>
                <a:latin typeface="+mn-lt"/>
                <a:ea typeface="+mn-ea"/>
                <a:cs typeface="+mn-cs"/>
              </a:rPr>
              <a:t> Management and Admin</a:t>
            </a:r>
          </a:p>
          <a:p>
            <a:r>
              <a:rPr lang="en-CA" sz="1200" kern="1200" dirty="0" smtClean="0">
                <a:solidFill>
                  <a:schemeClr val="tx1"/>
                </a:solidFill>
                <a:effectLst/>
                <a:latin typeface="+mn-lt"/>
                <a:ea typeface="+mn-ea"/>
                <a:cs typeface="+mn-cs"/>
              </a:rPr>
              <a:t>Supervision</a:t>
            </a:r>
          </a:p>
          <a:p>
            <a:r>
              <a:rPr lang="en-CA" sz="1200" kern="1200" dirty="0" smtClean="0">
                <a:solidFill>
                  <a:schemeClr val="tx1"/>
                </a:solidFill>
                <a:effectLst/>
                <a:latin typeface="+mn-lt"/>
                <a:ea typeface="+mn-ea"/>
                <a:cs typeface="+mn-cs"/>
              </a:rPr>
              <a:t>Budgeting and Financial Planning</a:t>
            </a:r>
          </a:p>
          <a:p>
            <a:r>
              <a:rPr lang="en-CA" sz="1200" kern="1200" dirty="0" smtClean="0">
                <a:solidFill>
                  <a:schemeClr val="tx1"/>
                </a:solidFill>
                <a:effectLst/>
                <a:latin typeface="+mn-lt"/>
                <a:ea typeface="+mn-ea"/>
                <a:cs typeface="+mn-cs"/>
              </a:rPr>
              <a:t>Strategic/Service Planning</a:t>
            </a:r>
          </a:p>
          <a:p>
            <a:r>
              <a:rPr lang="en-CA" sz="1200" kern="1200" dirty="0" smtClean="0">
                <a:solidFill>
                  <a:schemeClr val="tx1"/>
                </a:solidFill>
                <a:effectLst/>
                <a:latin typeface="+mn-lt"/>
                <a:ea typeface="+mn-ea"/>
                <a:cs typeface="+mn-cs"/>
              </a:rPr>
              <a:t>Service Assessments/Measuring Performance (of library systems)</a:t>
            </a:r>
          </a:p>
          <a:p>
            <a:r>
              <a:rPr lang="en-CA" sz="1200" kern="1200" dirty="0" smtClean="0">
                <a:solidFill>
                  <a:schemeClr val="tx1"/>
                </a:solidFill>
                <a:effectLst/>
                <a:latin typeface="+mn-lt"/>
                <a:ea typeface="+mn-ea"/>
                <a:cs typeface="+mn-cs"/>
              </a:rPr>
              <a:t>Report Writing and/or Board Relations</a:t>
            </a:r>
          </a:p>
          <a:p>
            <a:r>
              <a:rPr lang="en-CA" sz="1200" kern="1200" dirty="0" smtClean="0">
                <a:solidFill>
                  <a:schemeClr val="tx1"/>
                </a:solidFill>
                <a:effectLst/>
                <a:latin typeface="+mn-lt"/>
                <a:ea typeface="+mn-ea"/>
                <a:cs typeface="+mn-cs"/>
              </a:rPr>
              <a:t>HR: hiring &amp; firing, performance appraisal</a:t>
            </a:r>
          </a:p>
          <a:p>
            <a:r>
              <a:rPr lang="en-CA" sz="1200" kern="1200" dirty="0" smtClean="0">
                <a:solidFill>
                  <a:schemeClr val="tx1"/>
                </a:solidFill>
                <a:effectLst/>
                <a:latin typeface="+mn-lt"/>
                <a:ea typeface="+mn-ea"/>
                <a:cs typeface="+mn-cs"/>
              </a:rPr>
              <a:t>Advocacy </a:t>
            </a:r>
          </a:p>
          <a:p>
            <a:r>
              <a:rPr lang="en-CA" sz="1200" kern="1200" dirty="0" smtClean="0">
                <a:solidFill>
                  <a:schemeClr val="tx1"/>
                </a:solidFill>
                <a:effectLst/>
                <a:latin typeface="+mn-lt"/>
                <a:ea typeface="+mn-ea"/>
                <a:cs typeface="+mn-cs"/>
              </a:rPr>
              <a:t>Library Marketing &amp; Promotion</a:t>
            </a:r>
          </a:p>
          <a:p>
            <a:r>
              <a:rPr lang="en-CA" sz="1200" kern="1200" dirty="0" smtClean="0">
                <a:solidFill>
                  <a:schemeClr val="tx1"/>
                </a:solidFill>
                <a:effectLst/>
                <a:latin typeface="+mn-lt"/>
                <a:ea typeface="+mn-ea"/>
                <a:cs typeface="+mn-cs"/>
              </a:rPr>
              <a:t>Other</a:t>
            </a:r>
          </a:p>
          <a:p>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Relatively standard, and indeed Bronstein </a:t>
            </a:r>
            <a:r>
              <a:rPr lang="en-CA" sz="1200" b="0" i="0" kern="1200" dirty="0" smtClean="0">
                <a:solidFill>
                  <a:schemeClr val="tx1"/>
                </a:solidFill>
                <a:effectLst/>
                <a:latin typeface="+mn-lt"/>
                <a:ea typeface="+mn-ea"/>
                <a:cs typeface="+mn-cs"/>
              </a:rPr>
              <a:t>found:</a:t>
            </a:r>
            <a:r>
              <a:rPr lang="en-US" sz="1200" b="0" i="0" kern="1200" dirty="0" smtClean="0">
                <a:solidFill>
                  <a:schemeClr val="tx1"/>
                </a:solidFill>
                <a:latin typeface="+mn-lt"/>
                <a:ea typeface="+mn-ea"/>
                <a:cs typeface="+mn-cs"/>
              </a:rPr>
              <a:t>Job listings were found to emphasize skills related to the provision of information services as well as personal competencies, while results from the survey revealed that skills related to the organization of information were perceived as essential by library directors. Data collected from course descriptions suggested that LIS departments prepared students to work in advanced technological environments but they did not develop their personal competencies. Traditional LIS skills that support design and provision of information services and making information accessible are still relevant today, while being flexible enough to adapt to changing information environments based on user-centered philosophies of service. • A typology of 49 LIS skills and competencies was developed using content analysis. • Job listings looked for information provision skills and personal competencies. • Library directors emphasize the need for skills related to the organization of information. • Course descriptions focus on the acquisition of technological skills</a:t>
            </a:r>
            <a:endParaRPr lang="en-CA"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i="0" dirty="0" smtClean="0"/>
          </a:p>
        </p:txBody>
      </p:sp>
      <p:sp>
        <p:nvSpPr>
          <p:cNvPr id="4" name="Slide Number Placeholder 3"/>
          <p:cNvSpPr>
            <a:spLocks noGrp="1"/>
          </p:cNvSpPr>
          <p:nvPr>
            <p:ph type="sldNum" sz="quarter" idx="10"/>
          </p:nvPr>
        </p:nvSpPr>
        <p:spPr/>
        <p:txBody>
          <a:bodyPr/>
          <a:lstStyle/>
          <a:p>
            <a:fld id="{6F005D0B-CB3B-8E40-AE17-62ED524AC997}" type="slidenum">
              <a:rPr lang="en-US" smtClean="0"/>
              <a:t>16</a:t>
            </a:fld>
            <a:endParaRPr lang="en-US" dirty="0"/>
          </a:p>
        </p:txBody>
      </p:sp>
    </p:spTree>
    <p:extLst>
      <p:ext uri="{BB962C8B-B14F-4D97-AF65-F5344CB8AC3E}">
        <p14:creationId xmlns:p14="http://schemas.microsoft.com/office/powerpoint/2010/main" val="3158066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Continuum: at one end the library as </a:t>
            </a:r>
          </a:p>
          <a:p>
            <a:endParaRPr lang="en-US" dirty="0" smtClean="0"/>
          </a:p>
          <a:p>
            <a:r>
              <a:rPr lang="en-US" dirty="0" smtClean="0"/>
              <a:t>cultural centre (curation, programming,</a:t>
            </a:r>
            <a:r>
              <a:rPr lang="en-US" baseline="0" dirty="0" smtClean="0"/>
              <a:t> architecture and design, maker spaces) </a:t>
            </a:r>
            <a:r>
              <a:rPr lang="en-US" dirty="0" smtClean="0"/>
              <a:t>, at the other</a:t>
            </a:r>
            <a:r>
              <a:rPr lang="en-US" baseline="0" dirty="0" smtClean="0"/>
              <a:t> (that population that does use the library or would if we could get away from the “public-ness” of it all. Here building is privileged</a:t>
            </a:r>
            <a:endParaRPr lang="en-US" dirty="0" smtClean="0"/>
          </a:p>
          <a:p>
            <a:endParaRPr lang="en-US" dirty="0" smtClean="0"/>
          </a:p>
          <a:p>
            <a:r>
              <a:rPr lang="en-US" dirty="0" smtClean="0"/>
              <a:t>At the</a:t>
            </a:r>
            <a:r>
              <a:rPr lang="en-US" baseline="0" dirty="0" smtClean="0"/>
              <a:t> other</a:t>
            </a:r>
            <a:endParaRPr lang="en-US" dirty="0" smtClean="0"/>
          </a:p>
          <a:p>
            <a:r>
              <a:rPr lang="en-US" dirty="0" smtClean="0"/>
              <a:t>community</a:t>
            </a:r>
            <a:r>
              <a:rPr lang="en-US" baseline="0" dirty="0" smtClean="0"/>
              <a:t>-led librarianship (public library staff in the community)– those x% per who do not use the library, its about relationships not about buildings</a:t>
            </a:r>
          </a:p>
          <a:p>
            <a:endParaRPr lang="en-US" baseline="0" dirty="0" smtClean="0"/>
          </a:p>
          <a:p>
            <a:r>
              <a:rPr lang="en-US" baseline="0" dirty="0" smtClean="0"/>
              <a:t>And in between these two various attempts to balance the needs of broad and diverse urban communities while maintaining relevance to funders.  </a:t>
            </a:r>
          </a:p>
          <a:p>
            <a:endParaRPr lang="en-US" baseline="0" dirty="0" smtClean="0"/>
          </a:p>
          <a:p>
            <a:r>
              <a:rPr lang="en-US" baseline="0" dirty="0" smtClean="0"/>
              <a:t>Other attributes that create confusion: innovative, flexible, dynamic, etc.</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005D0B-CB3B-8E40-AE17-62ED524AC997}" type="slidenum">
              <a:rPr lang="en-US" smtClean="0"/>
              <a:t>17</a:t>
            </a:fld>
            <a:endParaRPr lang="en-US" dirty="0"/>
          </a:p>
        </p:txBody>
      </p:sp>
    </p:spTree>
    <p:extLst>
      <p:ext uri="{BB962C8B-B14F-4D97-AF65-F5344CB8AC3E}">
        <p14:creationId xmlns:p14="http://schemas.microsoft.com/office/powerpoint/2010/main" val="372187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kinds of people:</a:t>
            </a:r>
            <a:r>
              <a:rPr lang="en-US" baseline="0" dirty="0" smtClean="0"/>
              <a:t> in both the concern is not with professionally trained per se, but with people with the right attitude</a:t>
            </a:r>
            <a:r>
              <a:rPr lang="is-IS" baseline="0" dirty="0" smtClean="0"/>
              <a:t>…</a:t>
            </a:r>
          </a:p>
          <a:p>
            <a:endParaRPr lang="is-IS" baseline="0" dirty="0" smtClean="0"/>
          </a:p>
          <a:p>
            <a:r>
              <a:rPr lang="is-IS" baseline="0" dirty="0" smtClean="0"/>
              <a:t>After the interviews, I </a:t>
            </a:r>
            <a:r>
              <a:rPr lang="is-IS" baseline="0" dirty="0" smtClean="0"/>
              <a:t>was interested </a:t>
            </a:r>
            <a:r>
              <a:rPr lang="is-IS" baseline="0" dirty="0" smtClean="0"/>
              <a:t>to see what job ads would tell us</a:t>
            </a:r>
            <a:r>
              <a:rPr lang="is-IS" baseline="0" dirty="0" smtClean="0"/>
              <a:t>: how were these unique positions and novel requirements beimg represented</a:t>
            </a:r>
            <a:endParaRPr lang="is-IS" baseline="0" dirty="0" smtClean="0"/>
          </a:p>
          <a:p>
            <a:endParaRPr lang="is-IS" baseline="0" dirty="0" smtClean="0"/>
          </a:p>
          <a:p>
            <a:r>
              <a:rPr lang="is-IS" baseline="0" dirty="0" smtClean="0"/>
              <a:t>In </a:t>
            </a:r>
            <a:r>
              <a:rPr lang="is-IS" baseline="0" dirty="0" smtClean="0"/>
              <a:t>the main</a:t>
            </a:r>
            <a:r>
              <a:rPr lang="is-IS" baseline="0" dirty="0" smtClean="0"/>
              <a:t>, and consistent with research into job ads, they are in fact  </a:t>
            </a:r>
            <a:r>
              <a:rPr lang="is-IS" baseline="0" dirty="0" smtClean="0"/>
              <a:t>highly </a:t>
            </a:r>
            <a:r>
              <a:rPr lang="is-IS" baseline="0" dirty="0" smtClean="0"/>
              <a:t>conservative and reflect </a:t>
            </a:r>
            <a:r>
              <a:rPr lang="is-IS" baseline="0" dirty="0" smtClean="0"/>
              <a:t>the classic </a:t>
            </a:r>
            <a:r>
              <a:rPr lang="is-IS" baseline="0" dirty="0" smtClean="0"/>
              <a:t>skill sets despite language, this to the contraryof </a:t>
            </a:r>
            <a:r>
              <a:rPr lang="is-IS" baseline="0" dirty="0" smtClean="0"/>
              <a:t>not only </a:t>
            </a:r>
            <a:r>
              <a:rPr lang="is-IS" baseline="0" dirty="0" smtClean="0"/>
              <a:t>what CEOs </a:t>
            </a:r>
            <a:r>
              <a:rPr lang="is-IS" baseline="0" dirty="0" smtClean="0"/>
              <a:t>but librarians and </a:t>
            </a:r>
            <a:r>
              <a:rPr lang="is-IS" baseline="0" dirty="0" smtClean="0"/>
              <a:t>clerksare doing </a:t>
            </a:r>
            <a:r>
              <a:rPr lang="is-IS" baseline="0" dirty="0" smtClean="0"/>
              <a:t>as well.</a:t>
            </a:r>
          </a:p>
          <a:p>
            <a:endParaRPr lang="is-IS" baseline="0" dirty="0" smtClean="0"/>
          </a:p>
          <a:p>
            <a:r>
              <a:rPr lang="is-IS" baseline="0" dirty="0" smtClean="0"/>
              <a:t>But a few instances that I think bear noting...</a:t>
            </a:r>
            <a:endParaRPr lang="en-US" dirty="0"/>
          </a:p>
        </p:txBody>
      </p:sp>
      <p:sp>
        <p:nvSpPr>
          <p:cNvPr id="4" name="Slide Number Placeholder 3"/>
          <p:cNvSpPr>
            <a:spLocks noGrp="1"/>
          </p:cNvSpPr>
          <p:nvPr>
            <p:ph type="sldNum" sz="quarter" idx="10"/>
          </p:nvPr>
        </p:nvSpPr>
        <p:spPr/>
        <p:txBody>
          <a:bodyPr/>
          <a:lstStyle/>
          <a:p>
            <a:fld id="{6F005D0B-CB3B-8E40-AE17-62ED524AC997}" type="slidenum">
              <a:rPr lang="en-US" smtClean="0"/>
              <a:t>18</a:t>
            </a:fld>
            <a:endParaRPr lang="en-US" dirty="0"/>
          </a:p>
        </p:txBody>
      </p:sp>
    </p:spTree>
    <p:extLst>
      <p:ext uri="{BB962C8B-B14F-4D97-AF65-F5344CB8AC3E}">
        <p14:creationId xmlns:p14="http://schemas.microsoft.com/office/powerpoint/2010/main" val="304396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Under</a:t>
            </a:r>
            <a:r>
              <a:rPr lang="en-US" baseline="0" dirty="0" smtClean="0"/>
              <a:t> technology: project management, computer skills, usage and maintenance of library programming database</a:t>
            </a:r>
            <a:endParaRPr lang="en-US" dirty="0" smtClean="0"/>
          </a:p>
          <a:p>
            <a:endParaRPr lang="en-US" dirty="0" smtClean="0"/>
          </a:p>
          <a:p>
            <a:endParaRPr lang="en-US" dirty="0" smtClean="0"/>
          </a:p>
          <a:p>
            <a:r>
              <a:rPr lang="en-US" dirty="0" smtClean="0"/>
              <a:t>Exactly</a:t>
            </a:r>
            <a:r>
              <a:rPr lang="en-US" baseline="0" dirty="0" smtClean="0"/>
              <a:t> what we were told we would: </a:t>
            </a:r>
            <a:r>
              <a:rPr lang="en-US" b="0" i="0" dirty="0" smtClean="0"/>
              <a:t>Further</a:t>
            </a:r>
            <a:r>
              <a:rPr lang="en-US" b="0" i="0" baseline="0" dirty="0" smtClean="0"/>
              <a:t> a review of this vast literature, was relatively consistent:</a:t>
            </a:r>
            <a:endParaRPr lang="en-US" sz="1200" kern="1200" dirty="0" smtClean="0">
              <a:solidFill>
                <a:schemeClr val="tx1"/>
              </a:solidFill>
              <a:latin typeface="+mn-lt"/>
              <a:ea typeface="+mn-ea"/>
              <a:cs typeface="+mn-cs"/>
            </a:endParaRPr>
          </a:p>
          <a:p>
            <a:pPr marL="228600" indent="-228600">
              <a:buAutoNum type="arabicParenBoth"/>
            </a:pPr>
            <a:r>
              <a:rPr lang="en-US" sz="1200" kern="1200" dirty="0" smtClean="0">
                <a:solidFill>
                  <a:schemeClr val="tx1"/>
                </a:solidFill>
                <a:latin typeface="+mn-lt"/>
                <a:ea typeface="+mn-ea"/>
                <a:cs typeface="+mn-cs"/>
              </a:rPr>
              <a:t>communication skills (written and oral) increased importance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leadership &amp; teamwork qualities may trump traditional management?</a:t>
            </a:r>
          </a:p>
          <a:p>
            <a:pPr marL="228600" indent="-228600">
              <a:buAutoNum type="arabicParenBoth"/>
            </a:pPr>
            <a:endParaRPr lang="en-US" b="0" i="0" dirty="0" smtClean="0"/>
          </a:p>
          <a:p>
            <a:r>
              <a:rPr lang="en-US" b="0" i="0" dirty="0" smtClean="0"/>
              <a:t>BUT IN</a:t>
            </a:r>
            <a:r>
              <a:rPr lang="en-US" b="0" i="0" baseline="0" dirty="0" smtClean="0"/>
              <a:t> THE END WE WERE INTERESTED IN THE COHERENCE BETWEEN WHAT CEOs WERE TELLING US AND WHAT THE JOB ADS WERE TELLING US</a:t>
            </a:r>
            <a:endParaRPr lang="en-US" b="0" i="0" dirty="0" smtClean="0"/>
          </a:p>
          <a:p>
            <a:endParaRPr lang="en-US" dirty="0"/>
          </a:p>
        </p:txBody>
      </p:sp>
      <p:sp>
        <p:nvSpPr>
          <p:cNvPr id="4" name="Slide Number Placeholder 3"/>
          <p:cNvSpPr>
            <a:spLocks noGrp="1"/>
          </p:cNvSpPr>
          <p:nvPr>
            <p:ph type="sldNum" sz="quarter" idx="10"/>
          </p:nvPr>
        </p:nvSpPr>
        <p:spPr/>
        <p:txBody>
          <a:bodyPr/>
          <a:lstStyle/>
          <a:p>
            <a:fld id="{6F005D0B-CB3B-8E40-AE17-62ED524AC997}" type="slidenum">
              <a:rPr lang="en-US" smtClean="0"/>
              <a:t>19</a:t>
            </a:fld>
            <a:endParaRPr lang="en-US" dirty="0"/>
          </a:p>
        </p:txBody>
      </p:sp>
    </p:spTree>
    <p:extLst>
      <p:ext uri="{BB962C8B-B14F-4D97-AF65-F5344CB8AC3E}">
        <p14:creationId xmlns:p14="http://schemas.microsoft.com/office/powerpoint/2010/main" val="2164389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Exactly</a:t>
            </a:r>
            <a:r>
              <a:rPr lang="en-US" baseline="0" dirty="0" smtClean="0"/>
              <a:t> what we were told we would: </a:t>
            </a:r>
            <a:r>
              <a:rPr lang="en-US" b="0" i="0" dirty="0" smtClean="0"/>
              <a:t>Further</a:t>
            </a:r>
            <a:r>
              <a:rPr lang="en-US" b="0" i="0" baseline="0" dirty="0" smtClean="0"/>
              <a:t> a review of this vast literature, was relatively consistent: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 communication skills (written and oral) increased importance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leadership &amp; teamwork qualities may trump traditional management?</a:t>
            </a:r>
          </a:p>
          <a:p>
            <a:r>
              <a:rPr lang="en-US" sz="1200" kern="1200" dirty="0" smtClean="0">
                <a:solidFill>
                  <a:schemeClr val="tx1"/>
                </a:solidFill>
                <a:latin typeface="+mn-lt"/>
                <a:ea typeface="+mn-ea"/>
                <a:cs typeface="+mn-cs"/>
              </a:rPr>
              <a:t>(2) EI—goes to maturity, adaptability, self reflexivity, self starter, self motivated, etc.</a:t>
            </a:r>
          </a:p>
          <a:p>
            <a:r>
              <a:rPr lang="en-US" sz="1200" kern="1200" dirty="0" smtClean="0">
                <a:solidFill>
                  <a:schemeClr val="tx1"/>
                </a:solidFill>
                <a:latin typeface="+mn-lt"/>
                <a:ea typeface="+mn-ea"/>
                <a:cs typeface="+mn-cs"/>
              </a:rPr>
              <a:t>(3) some concern that general KSAs trump jurisdictional knowledge but</a:t>
            </a:r>
            <a:r>
              <a:rPr lang="en-US" sz="1200" kern="1200" baseline="0" dirty="0" smtClean="0">
                <a:solidFill>
                  <a:schemeClr val="tx1"/>
                </a:solidFill>
                <a:latin typeface="+mn-lt"/>
                <a:ea typeface="+mn-ea"/>
                <a:cs typeface="+mn-cs"/>
              </a:rPr>
              <a:t> ALA degree and competencies holding strong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(4) lack of specificity with respect to IT skills although a curiosity and interest is often indicated</a:t>
            </a:r>
            <a:r>
              <a:rPr lang="en-US" sz="1200" kern="1200" baseline="0" dirty="0" smtClean="0">
                <a:solidFill>
                  <a:schemeClr val="tx1"/>
                </a:solidFill>
                <a:latin typeface="+mn-lt"/>
                <a:ea typeface="+mn-ea"/>
                <a:cs typeface="+mn-cs"/>
              </a:rPr>
              <a:t> as desirable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(5) entry-level positions now requiring previous library experience</a:t>
            </a:r>
          </a:p>
          <a:p>
            <a:r>
              <a:rPr lang="en-US" sz="1200" kern="1200" dirty="0" smtClean="0">
                <a:solidFill>
                  <a:schemeClr val="tx1"/>
                </a:solidFill>
                <a:latin typeface="+mn-lt"/>
                <a:ea typeface="+mn-ea"/>
                <a:cs typeface="+mn-cs"/>
              </a:rPr>
              <a:t>(6) increasing number of tasks associated with individual jobs— or combined jobs (branch manager &amp; children’s services)</a:t>
            </a:r>
          </a:p>
          <a:p>
            <a:r>
              <a:rPr lang="en-US" sz="1200" kern="1200" dirty="0" smtClean="0">
                <a:solidFill>
                  <a:schemeClr val="tx1"/>
                </a:solidFill>
                <a:latin typeface="+mn-lt"/>
                <a:ea typeface="+mn-ea"/>
                <a:cs typeface="+mn-cs"/>
              </a:rPr>
              <a:t>less postings than at other times</a:t>
            </a:r>
            <a:endParaRPr lang="en-US" b="0" i="0" baseline="0" dirty="0" smtClean="0"/>
          </a:p>
          <a:p>
            <a:endParaRPr lang="en-US" b="0" i="0" dirty="0" smtClean="0"/>
          </a:p>
          <a:p>
            <a:r>
              <a:rPr lang="en-US" b="0" i="0" dirty="0" smtClean="0"/>
              <a:t>BUT IN</a:t>
            </a:r>
            <a:r>
              <a:rPr lang="en-US" b="0" i="0" baseline="0" dirty="0" smtClean="0"/>
              <a:t> THE END WE WERE INTERESTED IN THE COHERENCE BETWEEN WHAT CEOs WERE TELLING US AND WHAT THE JOB ADS WERE TELLING US</a:t>
            </a:r>
            <a:endParaRPr lang="en-US" b="0" i="0" dirty="0" smtClean="0"/>
          </a:p>
          <a:p>
            <a:endParaRPr lang="en-US" dirty="0"/>
          </a:p>
        </p:txBody>
      </p:sp>
      <p:sp>
        <p:nvSpPr>
          <p:cNvPr id="4" name="Slide Number Placeholder 3"/>
          <p:cNvSpPr>
            <a:spLocks noGrp="1"/>
          </p:cNvSpPr>
          <p:nvPr>
            <p:ph type="sldNum" sz="quarter" idx="10"/>
          </p:nvPr>
        </p:nvSpPr>
        <p:spPr/>
        <p:txBody>
          <a:bodyPr/>
          <a:lstStyle/>
          <a:p>
            <a:fld id="{6F005D0B-CB3B-8E40-AE17-62ED524AC997}" type="slidenum">
              <a:rPr lang="en-US" smtClean="0"/>
              <a:t>20</a:t>
            </a:fld>
            <a:endParaRPr lang="en-US" dirty="0"/>
          </a:p>
        </p:txBody>
      </p:sp>
    </p:spTree>
    <p:extLst>
      <p:ext uri="{BB962C8B-B14F-4D97-AF65-F5344CB8AC3E}">
        <p14:creationId xmlns:p14="http://schemas.microsoft.com/office/powerpoint/2010/main" val="2164389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Ad 33 good list of </a:t>
            </a:r>
            <a:r>
              <a:rPr lang="en-US" sz="1200" b="1" kern="1200" dirty="0" smtClean="0">
                <a:solidFill>
                  <a:schemeClr val="tx1"/>
                </a:solidFill>
                <a:effectLst/>
                <a:latin typeface="+mn-lt"/>
                <a:ea typeface="+mn-ea"/>
                <a:cs typeface="+mn-cs"/>
              </a:rPr>
              <a:t>classical skills</a:t>
            </a:r>
            <a:r>
              <a:rPr lang="en-US" sz="1200" kern="1200" dirty="0" smtClean="0">
                <a:solidFill>
                  <a:schemeClr val="tx1"/>
                </a:solidFill>
                <a:effectLst/>
                <a:latin typeface="+mn-lt"/>
                <a:ea typeface="+mn-ea"/>
                <a:cs typeface="+mn-cs"/>
              </a:rPr>
              <a:t> and Oshawa </a:t>
            </a:r>
            <a:r>
              <a:rPr lang="en-US" sz="1200" kern="1200" dirty="0" err="1" smtClean="0">
                <a:solidFill>
                  <a:schemeClr val="tx1"/>
                </a:solidFill>
                <a:effectLst/>
                <a:latin typeface="+mn-lt"/>
                <a:ea typeface="+mn-ea"/>
                <a:cs typeface="+mn-cs"/>
              </a:rPr>
              <a:t>Childrens</a:t>
            </a:r>
            <a:r>
              <a:rPr lang="en-US" sz="1200" kern="1200" dirty="0" smtClean="0">
                <a:solidFill>
                  <a:schemeClr val="tx1"/>
                </a:solidFill>
                <a:effectLst/>
                <a:latin typeface="+mn-lt"/>
                <a:ea typeface="+mn-ea"/>
                <a:cs typeface="+mn-cs"/>
              </a:rPr>
              <a:t> Librarian, Ad 108</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 the direction of the Head of the Department, this position uses professional skills to plan and conduct </a:t>
            </a:r>
            <a:r>
              <a:rPr lang="en-US" sz="1200" kern="1200" dirty="0" err="1" smtClean="0">
                <a:solidFill>
                  <a:schemeClr val="tx1"/>
                </a:solidFill>
                <a:effectLst/>
                <a:latin typeface="+mn-lt"/>
                <a:ea typeface="+mn-ea"/>
                <a:cs typeface="+mn-cs"/>
              </a:rPr>
              <a:t>programmes</a:t>
            </a:r>
            <a:r>
              <a:rPr lang="en-US" sz="1200" kern="1200" dirty="0" smtClean="0">
                <a:solidFill>
                  <a:schemeClr val="tx1"/>
                </a:solidFill>
                <a:effectLst/>
                <a:latin typeface="+mn-lt"/>
                <a:ea typeface="+mn-ea"/>
                <a:cs typeface="+mn-cs"/>
              </a:rPr>
              <a:t> for children and adults; provide library service to children and adults including service at the circulation and reference desk, provide reader’s advisory; help with collection development and maintenance which may include selection and weeding of materials; and is in charge of the Department in the absence of the Department Head. </a:t>
            </a:r>
            <a:endParaRPr lang="en-US" dirty="0"/>
          </a:p>
        </p:txBody>
      </p:sp>
      <p:sp>
        <p:nvSpPr>
          <p:cNvPr id="4" name="Slide Number Placeholder 3"/>
          <p:cNvSpPr>
            <a:spLocks noGrp="1"/>
          </p:cNvSpPr>
          <p:nvPr>
            <p:ph type="sldNum" sz="quarter" idx="10"/>
          </p:nvPr>
        </p:nvSpPr>
        <p:spPr/>
        <p:txBody>
          <a:bodyPr/>
          <a:lstStyle/>
          <a:p>
            <a:fld id="{6F005D0B-CB3B-8E40-AE17-62ED524AC997}" type="slidenum">
              <a:rPr lang="en-US" smtClean="0"/>
              <a:t>21</a:t>
            </a:fld>
            <a:endParaRPr lang="en-US" dirty="0"/>
          </a:p>
        </p:txBody>
      </p:sp>
    </p:spTree>
    <p:extLst>
      <p:ext uri="{BB962C8B-B14F-4D97-AF65-F5344CB8AC3E}">
        <p14:creationId xmlns:p14="http://schemas.microsoft.com/office/powerpoint/2010/main" val="3301242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 what about</a:t>
            </a:r>
            <a:r>
              <a:rPr lang="en-US" baseline="0" dirty="0" smtClean="0"/>
              <a:t> titles</a:t>
            </a:r>
            <a:endParaRPr lang="en-US" dirty="0" smtClean="0"/>
          </a:p>
          <a:p>
            <a:endParaRPr lang="en-US" dirty="0" smtClean="0"/>
          </a:p>
          <a:p>
            <a:r>
              <a:rPr lang="en-US" dirty="0" smtClean="0"/>
              <a:t>Technology and community outreach</a:t>
            </a:r>
          </a:p>
          <a:p>
            <a:r>
              <a:rPr lang="en-US" dirty="0" smtClean="0"/>
              <a:t>Lots of information services aka reference</a:t>
            </a:r>
            <a:r>
              <a:rPr lang="en-US" baseline="0" dirty="0" smtClean="0"/>
              <a:t> work</a:t>
            </a:r>
          </a:p>
          <a:p>
            <a:r>
              <a:rPr lang="en-US" baseline="0" dirty="0" smtClean="0"/>
              <a:t>Cataloguers</a:t>
            </a:r>
          </a:p>
          <a:p>
            <a:r>
              <a:rPr lang="en-US" baseline="0" dirty="0" err="1" smtClean="0"/>
              <a:t>Childrens</a:t>
            </a:r>
            <a:r>
              <a:rPr lang="en-US" baseline="0" dirty="0" smtClean="0"/>
              <a:t> and YA librarians</a:t>
            </a:r>
          </a:p>
          <a:p>
            <a:r>
              <a:rPr lang="en-US" baseline="0" dirty="0" smtClean="0"/>
              <a:t>Lots of management and supervisory roles</a:t>
            </a:r>
          </a:p>
          <a:p>
            <a:endParaRPr lang="en-US" dirty="0"/>
          </a:p>
        </p:txBody>
      </p:sp>
      <p:sp>
        <p:nvSpPr>
          <p:cNvPr id="4" name="Slide Number Placeholder 3"/>
          <p:cNvSpPr>
            <a:spLocks noGrp="1"/>
          </p:cNvSpPr>
          <p:nvPr>
            <p:ph type="sldNum" sz="quarter" idx="10"/>
          </p:nvPr>
        </p:nvSpPr>
        <p:spPr/>
        <p:txBody>
          <a:bodyPr/>
          <a:lstStyle/>
          <a:p>
            <a:fld id="{6F005D0B-CB3B-8E40-AE17-62ED524AC997}" type="slidenum">
              <a:rPr lang="en-US" smtClean="0"/>
              <a:t>22</a:t>
            </a:fld>
            <a:endParaRPr lang="en-US" dirty="0"/>
          </a:p>
        </p:txBody>
      </p:sp>
    </p:spTree>
    <p:extLst>
      <p:ext uri="{BB962C8B-B14F-4D97-AF65-F5344CB8AC3E}">
        <p14:creationId xmlns:p14="http://schemas.microsoft.com/office/powerpoint/2010/main" val="2154346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05D0B-CB3B-8E40-AE17-62ED524AC997}" type="slidenum">
              <a:rPr lang="en-US" smtClean="0"/>
              <a:t>23</a:t>
            </a:fld>
            <a:endParaRPr lang="en-US" dirty="0"/>
          </a:p>
        </p:txBody>
      </p:sp>
    </p:spTree>
    <p:extLst>
      <p:ext uri="{BB962C8B-B14F-4D97-AF65-F5344CB8AC3E}">
        <p14:creationId xmlns:p14="http://schemas.microsoft.com/office/powerpoint/2010/main" val="2696924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Challenges of job ads as the unit of analysis</a:t>
            </a:r>
            <a:r>
              <a:rPr lang="en-US" baseline="0" dirty="0" smtClean="0"/>
              <a:t> especially longitudinal studies: differences in layout, distribution, presentation</a:t>
            </a:r>
          </a:p>
          <a:p>
            <a:pPr marL="171450" indent="-171450">
              <a:buFont typeface="Arial"/>
              <a:buChar char="•"/>
            </a:pPr>
            <a:r>
              <a:rPr lang="en-US" baseline="0" dirty="0" smtClean="0"/>
              <a:t>Discursive challenges: exceedingly difficult to operationalize or standardize concepts like “competencies, innovation, service-oriented, flexibility</a:t>
            </a:r>
          </a:p>
          <a:p>
            <a:pPr marL="171450" indent="-171450">
              <a:buFont typeface="Arial"/>
              <a:buChar char="•"/>
            </a:pPr>
            <a:r>
              <a:rPr lang="en-US" baseline="0" dirty="0" smtClean="0"/>
              <a:t>Lack of research into public libraries as sites of professional and non professional work and/or analysis that look at ads across the board, may have lost some of their explanatory potential</a:t>
            </a:r>
          </a:p>
          <a:p>
            <a:endParaRPr lang="en-US" dirty="0" smtClean="0"/>
          </a:p>
          <a:p>
            <a:r>
              <a:rPr lang="en-US" dirty="0" smtClean="0"/>
              <a:t>Triangulating</a:t>
            </a:r>
          </a:p>
          <a:p>
            <a:r>
              <a:rPr lang="en-US" dirty="0" smtClean="0"/>
              <a:t>Just</a:t>
            </a:r>
            <a:r>
              <a:rPr lang="en-US" baseline="0" dirty="0" smtClean="0"/>
              <a:t> as Bronstein combined job ad analyses with interviews with CEOs and heads of information organizations, as well as LIS curriculum, we are attempting to integrate/understand/explain what feels like a significant and historical disconnect between contemporary job ads and what CEOs, librarians and paraprofessionals in the field are saying to us. Of course the difference between our approach and Bronstein’s is that she used the interviews and curriculum to help shape the identified competencies. Our approach treated the material as essentially separate and then looked to see connections and disconnections.</a:t>
            </a:r>
          </a:p>
          <a:p>
            <a:endParaRPr lang="en-US" baseline="0" dirty="0" smtClean="0"/>
          </a:p>
          <a:p>
            <a:r>
              <a:rPr lang="en-US" baseline="0" dirty="0" smtClean="0"/>
              <a:t>For example: the ongoing significance of collection development and reference work, indeed, the number of advertised positions for work on public service desks and within the library contracts what our </a:t>
            </a:r>
            <a:r>
              <a:rPr lang="en-US" baseline="0" dirty="0" err="1" smtClean="0"/>
              <a:t>informats</a:t>
            </a:r>
            <a:r>
              <a:rPr lang="en-US" baseline="0" dirty="0" smtClean="0"/>
              <a:t> told us</a:t>
            </a:r>
            <a:r>
              <a:rPr lang="is-IS" baseline="0" dirty="0" smtClean="0"/>
              <a:t>…</a:t>
            </a:r>
          </a:p>
          <a:p>
            <a:endParaRPr lang="is-IS" baseline="0" dirty="0" smtClean="0"/>
          </a:p>
          <a:p>
            <a:r>
              <a:rPr lang="is-IS" baseline="0" dirty="0" smtClean="0"/>
              <a:t>In the final analysis, this project has left us with more questions than answers. Some of these are design related (how can we exploit to better effect a database containing over 4,000 job ads) but more significantly, what really is going on out there? How are public librarians working. When some of the most powerful CEOs say: give us someone with a BA and the right attitude and we can teach the rest, and this within the context of community-led librarianship on the one side, and cultural centre on the other, as well as influences like the ischool movement....</a:t>
            </a:r>
            <a:endParaRPr lang="en-US" dirty="0"/>
          </a:p>
        </p:txBody>
      </p:sp>
      <p:sp>
        <p:nvSpPr>
          <p:cNvPr id="4" name="Slide Number Placeholder 3"/>
          <p:cNvSpPr>
            <a:spLocks noGrp="1"/>
          </p:cNvSpPr>
          <p:nvPr>
            <p:ph type="sldNum" sz="quarter" idx="10"/>
          </p:nvPr>
        </p:nvSpPr>
        <p:spPr/>
        <p:txBody>
          <a:bodyPr/>
          <a:lstStyle/>
          <a:p>
            <a:fld id="{6F005D0B-CB3B-8E40-AE17-62ED524AC997}" type="slidenum">
              <a:rPr lang="en-US" smtClean="0"/>
              <a:t>24</a:t>
            </a:fld>
            <a:endParaRPr lang="en-US" dirty="0"/>
          </a:p>
        </p:txBody>
      </p:sp>
    </p:spTree>
    <p:extLst>
      <p:ext uri="{BB962C8B-B14F-4D97-AF65-F5344CB8AC3E}">
        <p14:creationId xmlns:p14="http://schemas.microsoft.com/office/powerpoint/2010/main" val="3410179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05D0B-CB3B-8E40-AE17-62ED524AC997}" type="slidenum">
              <a:rPr lang="en-US" smtClean="0"/>
              <a:t>2</a:t>
            </a:fld>
            <a:endParaRPr lang="en-US" dirty="0"/>
          </a:p>
        </p:txBody>
      </p:sp>
    </p:spTree>
    <p:extLst>
      <p:ext uri="{BB962C8B-B14F-4D97-AF65-F5344CB8AC3E}">
        <p14:creationId xmlns:p14="http://schemas.microsoft.com/office/powerpoint/2010/main" val="180608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a:t>
            </a:r>
            <a:r>
              <a:rPr lang="en-US" baseline="0" dirty="0" smtClean="0"/>
              <a:t> ground</a:t>
            </a:r>
            <a:endParaRPr lang="en-US" dirty="0"/>
          </a:p>
        </p:txBody>
      </p:sp>
      <p:sp>
        <p:nvSpPr>
          <p:cNvPr id="4" name="Slide Number Placeholder 3"/>
          <p:cNvSpPr>
            <a:spLocks noGrp="1"/>
          </p:cNvSpPr>
          <p:nvPr>
            <p:ph type="sldNum" sz="quarter" idx="10"/>
          </p:nvPr>
        </p:nvSpPr>
        <p:spPr/>
        <p:txBody>
          <a:bodyPr/>
          <a:lstStyle/>
          <a:p>
            <a:fld id="{6F005D0B-CB3B-8E40-AE17-62ED524AC997}" type="slidenum">
              <a:rPr lang="en-US" smtClean="0"/>
              <a:t>5</a:t>
            </a:fld>
            <a:endParaRPr lang="en-US" dirty="0"/>
          </a:p>
        </p:txBody>
      </p:sp>
    </p:spTree>
    <p:extLst>
      <p:ext uri="{BB962C8B-B14F-4D97-AF65-F5344CB8AC3E}">
        <p14:creationId xmlns:p14="http://schemas.microsoft.com/office/powerpoint/2010/main" val="243595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05D0B-CB3B-8E40-AE17-62ED524AC997}" type="slidenum">
              <a:rPr lang="en-US" smtClean="0"/>
              <a:t>6</a:t>
            </a:fld>
            <a:endParaRPr lang="en-US" dirty="0"/>
          </a:p>
        </p:txBody>
      </p:sp>
    </p:spTree>
    <p:extLst>
      <p:ext uri="{BB962C8B-B14F-4D97-AF65-F5344CB8AC3E}">
        <p14:creationId xmlns:p14="http://schemas.microsoft.com/office/powerpoint/2010/main" val="24359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05D0B-CB3B-8E40-AE17-62ED524AC997}" type="slidenum">
              <a:rPr lang="en-US" smtClean="0"/>
              <a:t>8</a:t>
            </a:fld>
            <a:endParaRPr lang="en-US" dirty="0"/>
          </a:p>
        </p:txBody>
      </p:sp>
    </p:spTree>
    <p:extLst>
      <p:ext uri="{BB962C8B-B14F-4D97-AF65-F5344CB8AC3E}">
        <p14:creationId xmlns:p14="http://schemas.microsoft.com/office/powerpoint/2010/main" val="192257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05D0B-CB3B-8E40-AE17-62ED524AC997}" type="slidenum">
              <a:rPr lang="en-US" smtClean="0"/>
              <a:t>9</a:t>
            </a:fld>
            <a:endParaRPr lang="en-US" dirty="0"/>
          </a:p>
        </p:txBody>
      </p:sp>
    </p:spTree>
    <p:extLst>
      <p:ext uri="{BB962C8B-B14F-4D97-AF65-F5344CB8AC3E}">
        <p14:creationId xmlns:p14="http://schemas.microsoft.com/office/powerpoint/2010/main" val="1148036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005D0B-CB3B-8E40-AE17-62ED524AC997}" type="slidenum">
              <a:rPr lang="en-US" smtClean="0"/>
              <a:t>10</a:t>
            </a:fld>
            <a:endParaRPr lang="en-US" dirty="0"/>
          </a:p>
        </p:txBody>
      </p:sp>
    </p:spTree>
    <p:extLst>
      <p:ext uri="{BB962C8B-B14F-4D97-AF65-F5344CB8AC3E}">
        <p14:creationId xmlns:p14="http://schemas.microsoft.com/office/powerpoint/2010/main" val="1438545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005D0B-CB3B-8E40-AE17-62ED524AC997}" type="slidenum">
              <a:rPr lang="en-US" smtClean="0"/>
              <a:t>14</a:t>
            </a:fld>
            <a:endParaRPr lang="en-US" dirty="0"/>
          </a:p>
        </p:txBody>
      </p:sp>
    </p:spTree>
    <p:extLst>
      <p:ext uri="{BB962C8B-B14F-4D97-AF65-F5344CB8AC3E}">
        <p14:creationId xmlns:p14="http://schemas.microsoft.com/office/powerpoint/2010/main" val="83655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a:t>
            </a:r>
            <a:r>
              <a:rPr lang="en-US" baseline="0" dirty="0" smtClean="0"/>
              <a:t> more complicated </a:t>
            </a:r>
            <a:r>
              <a:rPr lang="en-US" baseline="0" dirty="0" smtClean="0"/>
              <a:t>question– far deeper implications for the workplace, the viability of the profession, the preparation of professionals, and services.</a:t>
            </a:r>
          </a:p>
          <a:p>
            <a:endParaRPr lang="en-US" baseline="0" dirty="0" smtClean="0"/>
          </a:p>
          <a:p>
            <a:r>
              <a:rPr lang="en-US" baseline="0" dirty="0" smtClean="0"/>
              <a:t>Requires a close reading/ content analysis at the level of the individual  job ad. This especially if one wants to consider the relationship between the story job ads in the aggregate tell us and what </a:t>
            </a:r>
            <a:r>
              <a:rPr lang="en-US" baseline="0" dirty="0" smtClean="0"/>
              <a:t>CEOs, librarians and professionals in the field express.  </a:t>
            </a:r>
          </a:p>
          <a:p>
            <a:endParaRPr lang="is-IS" baseline="0" dirty="0" smtClean="0"/>
          </a:p>
          <a:p>
            <a:r>
              <a:rPr lang="en-US" dirty="0" smtClean="0"/>
              <a:t>The concept</a:t>
            </a:r>
            <a:r>
              <a:rPr lang="en-US" baseline="0" dirty="0" smtClean="0"/>
              <a:t> of jurisdictional knowledge comes f</a:t>
            </a:r>
            <a:r>
              <a:rPr lang="en-US" dirty="0" smtClean="0"/>
              <a:t>rom the sociology</a:t>
            </a:r>
            <a:r>
              <a:rPr lang="en-US" baseline="0" dirty="0" smtClean="0"/>
              <a:t> of professions, and refers to professional knowledge gained through a formal process of training/apprenticeships and education (advanced degrees) and which forms not only the foundation for the profession but also the boundaries with which the profession that distinguishes it from all other professions. These knowledge domains and boundaries are reinforced through professional associations, government regulatory bodies, licensing institutions, etc. Law, medicine, nursing, engineering, etc. All examples.</a:t>
            </a:r>
          </a:p>
          <a:p>
            <a:endParaRPr lang="en-US" baseline="0" dirty="0" smtClean="0"/>
          </a:p>
          <a:p>
            <a:r>
              <a:rPr lang="en-US" baseline="0" dirty="0" smtClean="0"/>
              <a:t>Significantly, with the transition to contemporary info societies including the rise of the web, the ubiquity of information, and an increasingly educated population, these boundaries around “esoteric” knowledge are not as firm as they once were. Librarianship like law and indeed medicine have had to respond/adapt to these challenges to their historical authority, and for librarians, other professions have emerged to challenge our monopoly within the information industry.</a:t>
            </a:r>
          </a:p>
          <a:p>
            <a:endParaRPr lang="en-US" baseline="0" dirty="0" smtClean="0"/>
          </a:p>
          <a:p>
            <a:r>
              <a:rPr lang="en-US" baseline="0" dirty="0" smtClean="0"/>
              <a:t>But to return to jurisdictional knowledge. What then should a professional librarian know? As compared to a paraprofessional or any other employee/volunteer?</a:t>
            </a:r>
          </a:p>
          <a:p>
            <a:endParaRPr lang="en-US" baseline="0" dirty="0" smtClean="0"/>
          </a:p>
          <a:p>
            <a:r>
              <a:rPr lang="en-US" baseline="0" dirty="0" smtClean="0"/>
              <a:t>There is a massive literature dating from the 1980s that takes as its unit of analysis, the job ad. Most recently, interest has turned to the question of competencies– a concept that in itself is somewhat challenging</a:t>
            </a:r>
          </a:p>
          <a:p>
            <a:endParaRPr lang="en-US" baseline="0" dirty="0" smtClean="0"/>
          </a:p>
          <a:p>
            <a:r>
              <a:rPr lang="en-US" b="0" baseline="0" dirty="0" smtClean="0"/>
              <a:t>For our coding dictionary: </a:t>
            </a:r>
            <a:r>
              <a:rPr lang="en-US" sz="1200" b="0" kern="1200" dirty="0" smtClean="0">
                <a:solidFill>
                  <a:schemeClr val="tx1"/>
                </a:solidFill>
                <a:latin typeface="+mn-lt"/>
                <a:ea typeface="+mn-ea"/>
                <a:cs typeface="+mn-cs"/>
              </a:rPr>
              <a:t>Bronstein, J. (2015). An exploration of the library and information science professional skills and personal competencies: An </a:t>
            </a:r>
            <a:r>
              <a:rPr lang="en-US" sz="1200" b="0" kern="1200" dirty="0" err="1" smtClean="0">
                <a:solidFill>
                  <a:schemeClr val="tx1"/>
                </a:solidFill>
                <a:latin typeface="+mn-lt"/>
                <a:ea typeface="+mn-ea"/>
                <a:cs typeface="+mn-cs"/>
              </a:rPr>
              <a:t>israeli</a:t>
            </a:r>
            <a:r>
              <a:rPr lang="en-US" sz="1200" b="0" kern="1200" dirty="0" smtClean="0">
                <a:solidFill>
                  <a:schemeClr val="tx1"/>
                </a:solidFill>
                <a:latin typeface="+mn-lt"/>
                <a:ea typeface="+mn-ea"/>
                <a:cs typeface="+mn-cs"/>
              </a:rPr>
              <a:t> perspective.</a:t>
            </a:r>
            <a:r>
              <a:rPr lang="en-US" sz="1200" b="0" i="1" kern="1200" dirty="0" smtClean="0">
                <a:solidFill>
                  <a:schemeClr val="tx1"/>
                </a:solidFill>
                <a:latin typeface="+mn-lt"/>
                <a:ea typeface="+mn-ea"/>
                <a:cs typeface="+mn-cs"/>
              </a:rPr>
              <a:t> Library and Information Science Research, 37</a:t>
            </a:r>
            <a:r>
              <a:rPr lang="en-US" sz="1200" b="0" i="0" kern="1200" dirty="0" smtClean="0">
                <a:solidFill>
                  <a:schemeClr val="tx1"/>
                </a:solidFill>
                <a:latin typeface="+mn-lt"/>
                <a:ea typeface="+mn-ea"/>
                <a:cs typeface="+mn-cs"/>
              </a:rPr>
              <a:t>(2), 130-138. Created a</a:t>
            </a:r>
            <a:r>
              <a:rPr lang="en-US" sz="1200" b="0" i="0" kern="1200" baseline="0" dirty="0" smtClean="0">
                <a:solidFill>
                  <a:schemeClr val="tx1"/>
                </a:solidFill>
                <a:latin typeface="+mn-lt"/>
                <a:ea typeface="+mn-ea"/>
                <a:cs typeface="+mn-cs"/>
              </a:rPr>
              <a:t> typology comprising 49 jurisdictional competencies based on ALA’s 2009 list of professional competencies, as well as her interviews with CEOs and directors of information agencies, and a review of library school curriculum. </a:t>
            </a:r>
          </a:p>
          <a:p>
            <a:endParaRPr lang="en-US"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She organized her competencies into 4 clusters:</a:t>
            </a:r>
          </a:p>
          <a:p>
            <a:r>
              <a:rPr lang="en-US" sz="1200" b="0" i="0" kern="1200" baseline="0" dirty="0" smtClean="0">
                <a:solidFill>
                  <a:schemeClr val="tx1"/>
                </a:solidFill>
                <a:latin typeface="+mn-lt"/>
                <a:ea typeface="+mn-ea"/>
                <a:cs typeface="+mn-cs"/>
              </a:rPr>
              <a:t>(1)   </a:t>
            </a:r>
            <a:r>
              <a:rPr lang="en-US" sz="1200" b="0" kern="1200" dirty="0" smtClean="0">
                <a:solidFill>
                  <a:schemeClr val="tx1"/>
                </a:solidFill>
                <a:latin typeface="+mn-lt"/>
                <a:ea typeface="+mn-ea"/>
                <a:cs typeface="+mn-cs"/>
              </a:rPr>
              <a:t>provision of information services,</a:t>
            </a:r>
          </a:p>
          <a:p>
            <a:r>
              <a:rPr lang="en-US" sz="1200" b="0" kern="1200" dirty="0" smtClean="0">
                <a:solidFill>
                  <a:schemeClr val="tx1"/>
                </a:solidFill>
                <a:latin typeface="+mn-lt"/>
                <a:ea typeface="+mn-ea"/>
                <a:cs typeface="+mn-cs"/>
              </a:rPr>
              <a:t>(2)</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 organization of information, </a:t>
            </a:r>
          </a:p>
          <a:p>
            <a:pPr marL="0" indent="0">
              <a:buNone/>
            </a:pPr>
            <a:r>
              <a:rPr lang="en-US" sz="1200" b="0" kern="1200" dirty="0" smtClean="0">
                <a:solidFill>
                  <a:schemeClr val="tx1"/>
                </a:solidFill>
                <a:latin typeface="+mn-lt"/>
                <a:ea typeface="+mn-ea"/>
                <a:cs typeface="+mn-cs"/>
              </a:rPr>
              <a:t>(3) technological skills, and </a:t>
            </a:r>
          </a:p>
          <a:p>
            <a:pPr marL="0" indent="0">
              <a:buNone/>
            </a:pPr>
            <a:r>
              <a:rPr lang="en-US" sz="1200" b="0" kern="1200" dirty="0" smtClean="0">
                <a:solidFill>
                  <a:schemeClr val="tx1"/>
                </a:solidFill>
                <a:latin typeface="+mn-lt"/>
                <a:ea typeface="+mn-ea"/>
                <a:cs typeface="+mn-cs"/>
              </a:rPr>
              <a:t>(4) personal competencies</a:t>
            </a:r>
            <a:r>
              <a:rPr lang="en-US" sz="1200" b="0" kern="1200" baseline="0" dirty="0" smtClean="0">
                <a:solidFill>
                  <a:schemeClr val="tx1"/>
                </a:solidFill>
                <a:latin typeface="+mn-lt"/>
                <a:ea typeface="+mn-ea"/>
                <a:cs typeface="+mn-cs"/>
              </a:rPr>
              <a:t> (non jurisdictional– management skills )–</a:t>
            </a:r>
          </a:p>
          <a:p>
            <a:pPr marL="0" indent="0">
              <a:buNone/>
            </a:pPr>
            <a:r>
              <a:rPr lang="en-US" sz="1200" b="0" i="0" kern="1200" baseline="0" dirty="0" smtClean="0">
                <a:solidFill>
                  <a:schemeClr val="tx1"/>
                </a:solidFill>
                <a:latin typeface="+mn-lt"/>
                <a:ea typeface="+mn-ea"/>
                <a:cs typeface="+mn-cs"/>
              </a:rPr>
              <a:t>	For our purposes we </a:t>
            </a:r>
            <a:r>
              <a:rPr lang="en-US" sz="1200" b="0" kern="1200" baseline="0" dirty="0" smtClean="0">
                <a:solidFill>
                  <a:schemeClr val="tx1"/>
                </a:solidFill>
                <a:latin typeface="+mn-lt"/>
                <a:ea typeface="+mn-ea"/>
                <a:cs typeface="+mn-cs"/>
              </a:rPr>
              <a:t>we cross checked with </a:t>
            </a:r>
            <a:r>
              <a:rPr lang="en-US" sz="1200" b="0" kern="1200" baseline="0" dirty="0" err="1" smtClean="0">
                <a:solidFill>
                  <a:schemeClr val="tx1"/>
                </a:solidFill>
                <a:latin typeface="+mn-lt"/>
                <a:ea typeface="+mn-ea"/>
                <a:cs typeface="+mn-cs"/>
              </a:rPr>
              <a:t>Goleman’s</a:t>
            </a:r>
            <a:r>
              <a:rPr lang="en-US" sz="1200" b="0" kern="1200" baseline="0" dirty="0" smtClean="0">
                <a:solidFill>
                  <a:schemeClr val="tx1"/>
                </a:solidFill>
                <a:latin typeface="+mn-lt"/>
                <a:ea typeface="+mn-ea"/>
                <a:cs typeface="+mn-cs"/>
              </a:rPr>
              <a:t> EQ inventory, eliminated redundancies and except for knowledge of a foreign, felt that these aspects well covered by EI 	inventory:</a:t>
            </a:r>
          </a:p>
          <a:p>
            <a:pPr marL="0" indent="0">
              <a:buNone/>
            </a:pPr>
            <a:endParaRPr lang="en-US" sz="1200" b="0" i="0" kern="1200" baseline="0" dirty="0" smtClean="0">
              <a:solidFill>
                <a:schemeClr val="tx1"/>
              </a:solidFill>
              <a:latin typeface="+mn-lt"/>
              <a:ea typeface="+mn-ea"/>
              <a:cs typeface="+mn-cs"/>
            </a:endParaRPr>
          </a:p>
          <a:p>
            <a:pPr marL="0" indent="0">
              <a:buNone/>
            </a:pPr>
            <a:r>
              <a:rPr lang="en-US" sz="1200" b="0" i="0" kern="1200" baseline="0" dirty="0" smtClean="0">
                <a:solidFill>
                  <a:schemeClr val="tx1"/>
                </a:solidFill>
                <a:latin typeface="+mn-lt"/>
                <a:ea typeface="+mn-ea"/>
                <a:cs typeface="+mn-cs"/>
              </a:rPr>
              <a:t>Social skills</a:t>
            </a:r>
          </a:p>
          <a:p>
            <a:pPr marL="0" indent="0">
              <a:buNone/>
            </a:pPr>
            <a:r>
              <a:rPr lang="en-US" sz="1200" b="0" i="0" kern="1200" baseline="0" dirty="0" smtClean="0">
                <a:solidFill>
                  <a:schemeClr val="tx1"/>
                </a:solidFill>
                <a:latin typeface="+mn-lt"/>
                <a:ea typeface="+mn-ea"/>
                <a:cs typeface="+mn-cs"/>
              </a:rPr>
              <a:t>Self regulation</a:t>
            </a:r>
          </a:p>
          <a:p>
            <a:pPr marL="0" indent="0">
              <a:buNone/>
            </a:pPr>
            <a:r>
              <a:rPr lang="en-US" sz="1200" b="0" i="0" kern="1200" baseline="0" dirty="0" smtClean="0">
                <a:solidFill>
                  <a:schemeClr val="tx1"/>
                </a:solidFill>
                <a:latin typeface="+mn-lt"/>
                <a:ea typeface="+mn-ea"/>
                <a:cs typeface="+mn-cs"/>
              </a:rPr>
              <a:t>Motivation</a:t>
            </a:r>
          </a:p>
          <a:p>
            <a:pPr marL="0" indent="0">
              <a:buNone/>
            </a:pPr>
            <a:r>
              <a:rPr lang="en-US" sz="1200" b="0" i="0" kern="1200" baseline="0" dirty="0" smtClean="0">
                <a:solidFill>
                  <a:schemeClr val="tx1"/>
                </a:solidFill>
                <a:latin typeface="+mn-lt"/>
                <a:ea typeface="+mn-ea"/>
                <a:cs typeface="+mn-cs"/>
              </a:rPr>
              <a:t>Empathy</a:t>
            </a:r>
          </a:p>
          <a:p>
            <a:pPr marL="0" indent="0">
              <a:buNone/>
            </a:pPr>
            <a:r>
              <a:rPr lang="en-US" sz="1200" b="0" i="0" kern="1200" baseline="0" dirty="0" smtClean="0">
                <a:solidFill>
                  <a:schemeClr val="tx1"/>
                </a:solidFill>
                <a:latin typeface="+mn-lt"/>
                <a:ea typeface="+mn-ea"/>
                <a:cs typeface="+mn-cs"/>
              </a:rPr>
              <a:t>Self Awareness.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Sidebar: Need to appreciate what qualifies as jurisdictional knowledge/ and what does not (in other words, KSAs that could be possessed through other experiences, education, etc. Note: issue re. competencies (including those ads that focus on these). Having said that ALA published a comprehensive list of competencies for LIS. Meanwhile there exist endless lists if these</a:t>
            </a:r>
            <a:r>
              <a:rPr lang="is-IS" baseline="0" dirty="0" smtClean="0"/>
              <a:t>…</a:t>
            </a:r>
            <a:r>
              <a:rPr lang="en-US" sz="1200" kern="1200" dirty="0" smtClean="0">
                <a:solidFill>
                  <a:schemeClr val="tx1"/>
                </a:solidFill>
                <a:effectLst/>
                <a:latin typeface="+mn-lt"/>
                <a:ea typeface="+mn-ea"/>
                <a:cs typeface="+mn-cs"/>
              </a:rPr>
              <a:t>Recently, as the discourse of competencies and KSAs (knowledge, skills and attributes/ attitudes) tops the public policy agenda, uncovering their articulation in job postings has become a primary focus. Often these entail matching the professional competencies as identified by the ALA Core Competencies for Librarianship (2009) with those listed in job advertisements. Further, as these competencies are explicitly tied to program accreditation, graduate schools are cited as key beneficiaries of this type of work.</a:t>
            </a:r>
            <a:endParaRPr lang="en-C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is-IS" baseline="0" dirty="0" smtClean="0"/>
          </a:p>
          <a:p>
            <a:endParaRPr lang="en-US" dirty="0"/>
          </a:p>
        </p:txBody>
      </p:sp>
      <p:sp>
        <p:nvSpPr>
          <p:cNvPr id="4" name="Slide Number Placeholder 3"/>
          <p:cNvSpPr>
            <a:spLocks noGrp="1"/>
          </p:cNvSpPr>
          <p:nvPr>
            <p:ph type="sldNum" sz="quarter" idx="10"/>
          </p:nvPr>
        </p:nvSpPr>
        <p:spPr/>
        <p:txBody>
          <a:bodyPr/>
          <a:lstStyle/>
          <a:p>
            <a:fld id="{6F005D0B-CB3B-8E40-AE17-62ED524AC997}" type="slidenum">
              <a:rPr lang="en-US" smtClean="0"/>
              <a:t>15</a:t>
            </a:fld>
            <a:endParaRPr lang="en-US" dirty="0"/>
          </a:p>
        </p:txBody>
      </p:sp>
    </p:spTree>
    <p:extLst>
      <p:ext uri="{BB962C8B-B14F-4D97-AF65-F5344CB8AC3E}">
        <p14:creationId xmlns:p14="http://schemas.microsoft.com/office/powerpoint/2010/main" val="83655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98FDA68D-C8E8-4042-8A72-60DA5CF6F626}" type="datetimeFigureOut">
              <a:rPr lang="en-US" smtClean="0"/>
              <a:t>16-08-08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5FC72C-45AE-5045-841C-385FCC93DCB3}"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8FDA68D-C8E8-4042-8A72-60DA5CF6F626}" type="datetimeFigureOut">
              <a:rPr lang="en-US" smtClean="0"/>
              <a:t>16-08-08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5FC72C-45AE-5045-841C-385FCC93DCB3}"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8FDA68D-C8E8-4042-8A72-60DA5CF6F626}" type="datetimeFigureOut">
              <a:rPr lang="en-US" smtClean="0"/>
              <a:t>16-08-08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5FC72C-45AE-5045-841C-385FCC93DCB3}"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8FDA68D-C8E8-4042-8A72-60DA5CF6F626}" type="datetimeFigureOut">
              <a:rPr lang="en-US" smtClean="0"/>
              <a:t>16-08-08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5FC72C-45AE-5045-841C-385FCC93DCB3}"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98FDA68D-C8E8-4042-8A72-60DA5CF6F626}" type="datetimeFigureOut">
              <a:rPr lang="en-US" smtClean="0"/>
              <a:t>16-08-08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5FC72C-45AE-5045-841C-385FCC93DCB3}"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98FDA68D-C8E8-4042-8A72-60DA5CF6F626}" type="datetimeFigureOut">
              <a:rPr lang="en-US" smtClean="0"/>
              <a:t>16-08-08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5FC72C-45AE-5045-841C-385FCC93DCB3}"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98FDA68D-C8E8-4042-8A72-60DA5CF6F626}" type="datetimeFigureOut">
              <a:rPr lang="en-US" smtClean="0"/>
              <a:t>16-08-08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5FC72C-45AE-5045-841C-385FCC93DCB3}"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98FDA68D-C8E8-4042-8A72-60DA5CF6F626}" type="datetimeFigureOut">
              <a:rPr lang="en-US" smtClean="0"/>
              <a:t>16-08-08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5FC72C-45AE-5045-841C-385FCC93DCB3}"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DA68D-C8E8-4042-8A72-60DA5CF6F626}" type="datetimeFigureOut">
              <a:rPr lang="en-US" smtClean="0"/>
              <a:t>16-08-08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5FC72C-45AE-5045-841C-385FCC93DCB3}"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8FDA68D-C8E8-4042-8A72-60DA5CF6F626}" type="datetimeFigureOut">
              <a:rPr lang="en-US" smtClean="0"/>
              <a:t>16-08-08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5FC72C-45AE-5045-841C-385FCC93DCB3}"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8FDA68D-C8E8-4042-8A72-60DA5CF6F626}" type="datetimeFigureOut">
              <a:rPr lang="en-US" smtClean="0"/>
              <a:t>16-08-08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5FC72C-45AE-5045-841C-385FCC93DCB3}"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DA68D-C8E8-4042-8A72-60DA5CF6F626}" type="datetimeFigureOut">
              <a:rPr lang="en-US" smtClean="0"/>
              <a:t>16-08-08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FC72C-45AE-5045-841C-385FCC93DCB3}"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9.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0.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1.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oAutofit/>
          </a:bodyPr>
          <a:lstStyle/>
          <a:p>
            <a:r>
              <a:rPr lang="en-US" sz="3200" dirty="0">
                <a:latin typeface="Century Schoolbook"/>
                <a:cs typeface="Century Schoolbook"/>
              </a:rPr>
              <a:t>Who is doing what, when, where and how in Canada's public </a:t>
            </a:r>
            <a:r>
              <a:rPr lang="en-US" sz="3200" dirty="0" smtClean="0">
                <a:latin typeface="Century Schoolbook"/>
                <a:cs typeface="Century Schoolbook"/>
              </a:rPr>
              <a:t>libraries?</a:t>
            </a:r>
            <a:endParaRPr lang="en-US" sz="3200" dirty="0">
              <a:latin typeface="Century Schoolbook"/>
              <a:cs typeface="Century Schoolbook"/>
            </a:endParaRPr>
          </a:p>
        </p:txBody>
      </p:sp>
      <p:sp>
        <p:nvSpPr>
          <p:cNvPr id="3" name="Subtitle 2"/>
          <p:cNvSpPr>
            <a:spLocks noGrp="1"/>
          </p:cNvSpPr>
          <p:nvPr>
            <p:ph type="subTitle" idx="1"/>
          </p:nvPr>
        </p:nvSpPr>
        <p:spPr>
          <a:xfrm>
            <a:off x="1838310" y="0"/>
            <a:ext cx="6400800" cy="1752600"/>
          </a:xfrm>
        </p:spPr>
        <p:txBody>
          <a:bodyPr>
            <a:normAutofit/>
          </a:bodyPr>
          <a:lstStyle/>
          <a:p>
            <a:pPr algn="l"/>
            <a:r>
              <a:rPr lang="en-US" sz="2000" dirty="0" smtClean="0">
                <a:solidFill>
                  <a:srgbClr val="FFFF00"/>
                </a:solidFill>
                <a:latin typeface="Century Schoolbook"/>
                <a:cs typeface="Century Schoolbook"/>
              </a:rPr>
              <a:t>Managing </a:t>
            </a:r>
            <a:r>
              <a:rPr lang="en-US" sz="2000" dirty="0">
                <a:solidFill>
                  <a:srgbClr val="FFFF00"/>
                </a:solidFill>
                <a:latin typeface="Century Schoolbook"/>
                <a:cs typeface="Century Schoolbook"/>
              </a:rPr>
              <a:t>Human Resources in the library and information context: How do we want to work tomorrow?</a:t>
            </a:r>
            <a:endParaRPr lang="en-CA" sz="2000" dirty="0">
              <a:solidFill>
                <a:srgbClr val="FFFF00"/>
              </a:solidFill>
              <a:latin typeface="Century Schoolbook"/>
              <a:cs typeface="Century Schoolbook"/>
            </a:endParaRPr>
          </a:p>
          <a:p>
            <a:pPr algn="l"/>
            <a:endParaRPr lang="en-US" sz="2000" dirty="0">
              <a:solidFill>
                <a:srgbClr val="FFFF00"/>
              </a:solidFill>
              <a:latin typeface="Century Schoolbook"/>
              <a:cs typeface="Century Schoolbook"/>
            </a:endParaRPr>
          </a:p>
        </p:txBody>
      </p:sp>
      <p:sp>
        <p:nvSpPr>
          <p:cNvPr id="5" name="Rectangle 4"/>
          <p:cNvSpPr/>
          <p:nvPr/>
        </p:nvSpPr>
        <p:spPr>
          <a:xfrm>
            <a:off x="4572000" y="6232012"/>
            <a:ext cx="4572000" cy="461665"/>
          </a:xfrm>
          <a:prstGeom prst="rect">
            <a:avLst/>
          </a:prstGeom>
        </p:spPr>
        <p:txBody>
          <a:bodyPr>
            <a:spAutoFit/>
          </a:bodyPr>
          <a:lstStyle/>
          <a:p>
            <a:r>
              <a:rPr lang="en-US" sz="1200" dirty="0">
                <a:latin typeface="Century Schoolbook"/>
                <a:cs typeface="Century Schoolbook"/>
              </a:rPr>
              <a:t>Siobhan Stevenson, Associate Prof., Faculty of Information, University of </a:t>
            </a:r>
            <a:r>
              <a:rPr lang="en-US" sz="1200" dirty="0" smtClean="0">
                <a:latin typeface="Century Schoolbook"/>
                <a:cs typeface="Century Schoolbook"/>
              </a:rPr>
              <a:t>Toronto. Aug 10, 2016. IFLA Satellite, Toronto</a:t>
            </a:r>
            <a:endParaRPr lang="en-CA" sz="1200" dirty="0">
              <a:latin typeface="Century Schoolbook"/>
              <a:cs typeface="Century Schoolbook"/>
            </a:endParaRPr>
          </a:p>
        </p:txBody>
      </p:sp>
      <p:pic>
        <p:nvPicPr>
          <p:cNvPr id="6" name="Picture 5"/>
          <p:cNvPicPr>
            <a:picLocks noChangeAspect="1"/>
          </p:cNvPicPr>
          <p:nvPr/>
        </p:nvPicPr>
        <p:blipFill>
          <a:blip r:embed="rId3"/>
          <a:stretch>
            <a:fillRect/>
          </a:stretch>
        </p:blipFill>
        <p:spPr>
          <a:xfrm>
            <a:off x="1" y="3865502"/>
            <a:ext cx="3494626" cy="2811201"/>
          </a:xfrm>
          <a:prstGeom prst="rect">
            <a:avLst/>
          </a:prstGeom>
        </p:spPr>
      </p:pic>
    </p:spTree>
    <p:extLst>
      <p:ext uri="{BB962C8B-B14F-4D97-AF65-F5344CB8AC3E}">
        <p14:creationId xmlns:p14="http://schemas.microsoft.com/office/powerpoint/2010/main" val="36558366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Working Hypotheses</a:t>
            </a:r>
            <a:endParaRPr lang="en-US" dirty="0">
              <a:solidFill>
                <a:srgbClr val="FFFF00"/>
              </a:solidFill>
            </a:endParaRPr>
          </a:p>
        </p:txBody>
      </p:sp>
      <p:sp>
        <p:nvSpPr>
          <p:cNvPr id="4" name="Content Placeholder 3"/>
          <p:cNvSpPr>
            <a:spLocks noGrp="1"/>
          </p:cNvSpPr>
          <p:nvPr>
            <p:ph idx="1"/>
          </p:nvPr>
        </p:nvSpPr>
        <p:spPr/>
        <p:txBody>
          <a:bodyPr/>
          <a:lstStyle/>
          <a:p>
            <a:pPr marL="0" indent="0">
              <a:buNone/>
            </a:pPr>
            <a:r>
              <a:rPr lang="en-US" dirty="0" smtClean="0"/>
              <a:t>1.	Employment </a:t>
            </a:r>
            <a:r>
              <a:rPr lang="en-US" dirty="0"/>
              <a:t>Conditions</a:t>
            </a:r>
          </a:p>
          <a:p>
            <a:pPr marL="514350" indent="-514350">
              <a:buAutoNum type="arabicPeriod"/>
            </a:pPr>
            <a:endParaRPr lang="en-US" dirty="0" smtClean="0"/>
          </a:p>
          <a:p>
            <a:pPr marL="0" indent="0">
              <a:buNone/>
            </a:pPr>
            <a:r>
              <a:rPr lang="en-US" dirty="0" smtClean="0"/>
              <a:t>2.	Staff </a:t>
            </a:r>
            <a:r>
              <a:rPr lang="en-US" dirty="0"/>
              <a:t>Complements/ Ratios</a:t>
            </a:r>
          </a:p>
          <a:p>
            <a:pPr marL="0" indent="0">
              <a:buNone/>
            </a:pPr>
            <a:endParaRPr lang="en-US" dirty="0" smtClean="0"/>
          </a:p>
          <a:p>
            <a:pPr marL="0" indent="0">
              <a:buNone/>
            </a:pPr>
            <a:r>
              <a:rPr lang="en-US" dirty="0" smtClean="0"/>
              <a:t>3. 	Job Content</a:t>
            </a:r>
          </a:p>
          <a:p>
            <a:pPr marL="0" indent="0">
              <a:buNone/>
            </a:pPr>
            <a:endParaRPr lang="en-US" dirty="0" smtClean="0"/>
          </a:p>
        </p:txBody>
      </p:sp>
    </p:spTree>
    <p:extLst>
      <p:ext uri="{BB962C8B-B14F-4D97-AF65-F5344CB8AC3E}">
        <p14:creationId xmlns:p14="http://schemas.microsoft.com/office/powerpoint/2010/main" val="3972721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FF00"/>
                </a:solidFill>
              </a:rPr>
              <a:t>Findings: </a:t>
            </a:r>
            <a:r>
              <a:rPr lang="en-CA" dirty="0" smtClean="0">
                <a:solidFill>
                  <a:srgbClr val="FFFF00"/>
                </a:solidFill>
              </a:rPr>
              <a:t>predictable  &amp; less so</a:t>
            </a:r>
            <a:endParaRPr lang="en-US" dirty="0">
              <a:solidFill>
                <a:srgbClr val="FFFF00"/>
              </a:solidFill>
            </a:endParaRPr>
          </a:p>
        </p:txBody>
      </p:sp>
      <p:sp>
        <p:nvSpPr>
          <p:cNvPr id="3" name="Content Placeholder 2"/>
          <p:cNvSpPr>
            <a:spLocks noGrp="1"/>
          </p:cNvSpPr>
          <p:nvPr>
            <p:ph idx="1"/>
          </p:nvPr>
        </p:nvSpPr>
        <p:spPr>
          <a:xfrm>
            <a:off x="457200" y="1417638"/>
            <a:ext cx="8229600" cy="4708525"/>
          </a:xfrm>
        </p:spPr>
        <p:txBody>
          <a:bodyPr/>
          <a:lstStyle/>
          <a:p>
            <a:pPr marL="0" indent="0">
              <a:buNone/>
            </a:pPr>
            <a:r>
              <a:rPr lang="en-US" dirty="0" smtClean="0"/>
              <a:t>(1) EMPLOYMENT CONDITIONS</a:t>
            </a:r>
          </a:p>
          <a:p>
            <a:pPr marL="0" indent="0">
              <a:buNone/>
            </a:pPr>
            <a:r>
              <a:rPr lang="en-US" dirty="0" smtClean="0"/>
              <a:t>Number of advertised positions decreased over period of study (N=199)</a:t>
            </a:r>
            <a:endParaRPr lang="en-US" dirty="0"/>
          </a:p>
        </p:txBody>
      </p:sp>
      <p:graphicFrame>
        <p:nvGraphicFramePr>
          <p:cNvPr id="4" name="Chart 3"/>
          <p:cNvGraphicFramePr/>
          <p:nvPr>
            <p:extLst>
              <p:ext uri="{D42A27DB-BD31-4B8C-83A1-F6EECF244321}">
                <p14:modId xmlns:p14="http://schemas.microsoft.com/office/powerpoint/2010/main" val="800983001"/>
              </p:ext>
            </p:extLst>
          </p:nvPr>
        </p:nvGraphicFramePr>
        <p:xfrm>
          <a:off x="1699472" y="2894457"/>
          <a:ext cx="5471927" cy="39635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9530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99487" y="168066"/>
            <a:ext cx="8229600" cy="595809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AutoNum type="arabicParenBoth"/>
            </a:pPr>
            <a:r>
              <a:rPr lang="en-US" dirty="0" smtClean="0"/>
              <a:t>EMPLOYMENT CONDITIONS</a:t>
            </a:r>
          </a:p>
          <a:p>
            <a:pPr marL="0" indent="0">
              <a:buNone/>
            </a:pPr>
            <a:r>
              <a:rPr lang="en-US" dirty="0" smtClean="0"/>
              <a:t>Number of contract positions increasing</a:t>
            </a:r>
          </a:p>
        </p:txBody>
      </p:sp>
      <p:pic>
        <p:nvPicPr>
          <p:cNvPr id="7" name="Picture 6" descr="Contract 2007.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77" y="1357482"/>
            <a:ext cx="3543300" cy="3009900"/>
          </a:xfrm>
          <a:prstGeom prst="rect">
            <a:avLst/>
          </a:prstGeom>
        </p:spPr>
      </p:pic>
      <p:pic>
        <p:nvPicPr>
          <p:cNvPr id="8" name="Picture 7" descr="Contract 201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917700"/>
            <a:ext cx="3492500" cy="3009900"/>
          </a:xfrm>
          <a:prstGeom prst="rect">
            <a:avLst/>
          </a:prstGeom>
        </p:spPr>
      </p:pic>
      <p:sp>
        <p:nvSpPr>
          <p:cNvPr id="9" name="TextBox 8"/>
          <p:cNvSpPr txBox="1"/>
          <p:nvPr/>
        </p:nvSpPr>
        <p:spPr>
          <a:xfrm>
            <a:off x="457200" y="5751570"/>
            <a:ext cx="6274675" cy="584776"/>
          </a:xfrm>
          <a:prstGeom prst="rect">
            <a:avLst/>
          </a:prstGeom>
          <a:noFill/>
        </p:spPr>
        <p:txBody>
          <a:bodyPr wrap="none" rtlCol="0">
            <a:spAutoFit/>
          </a:bodyPr>
          <a:lstStyle/>
          <a:p>
            <a:r>
              <a:rPr lang="en-US" sz="3200" dirty="0" smtClean="0">
                <a:solidFill>
                  <a:srgbClr val="FFFF00"/>
                </a:solidFill>
              </a:rPr>
              <a:t>Question: Is this a contract position?</a:t>
            </a:r>
            <a:endParaRPr lang="en-US" sz="3200" dirty="0">
              <a:solidFill>
                <a:srgbClr val="FFFF00"/>
              </a:solidFill>
            </a:endParaRPr>
          </a:p>
        </p:txBody>
      </p:sp>
      <p:pic>
        <p:nvPicPr>
          <p:cNvPr id="10" name="Picture 9" descr="Contract 2015.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7299" y="2843382"/>
            <a:ext cx="3530600" cy="3048000"/>
          </a:xfrm>
          <a:prstGeom prst="rect">
            <a:avLst/>
          </a:prstGeom>
        </p:spPr>
      </p:pic>
    </p:spTree>
    <p:extLst>
      <p:ext uri="{BB962C8B-B14F-4D97-AF65-F5344CB8AC3E}">
        <p14:creationId xmlns:p14="http://schemas.microsoft.com/office/powerpoint/2010/main" val="36537032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68066"/>
            <a:ext cx="8229600" cy="595809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AutoNum type="arabicParenBoth"/>
            </a:pPr>
            <a:r>
              <a:rPr lang="en-US" dirty="0" smtClean="0"/>
              <a:t>EMPLOYMENT CONDITIONS</a:t>
            </a:r>
          </a:p>
          <a:p>
            <a:pPr marL="0" indent="0">
              <a:buNone/>
            </a:pPr>
            <a:r>
              <a:rPr lang="en-US" dirty="0" smtClean="0"/>
              <a:t>Percentage of ads for full-time over part-time hours</a:t>
            </a:r>
          </a:p>
        </p:txBody>
      </p:sp>
      <p:pic>
        <p:nvPicPr>
          <p:cNvPr id="3" name="Picture 2" descr="full time part time 2007 2011 2015.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234" y="1893243"/>
            <a:ext cx="6473636" cy="4273857"/>
          </a:xfrm>
          <a:prstGeom prst="rect">
            <a:avLst/>
          </a:prstGeom>
        </p:spPr>
      </p:pic>
    </p:spTree>
    <p:extLst>
      <p:ext uri="{BB962C8B-B14F-4D97-AF65-F5344CB8AC3E}">
        <p14:creationId xmlns:p14="http://schemas.microsoft.com/office/powerpoint/2010/main" val="36257255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68066"/>
            <a:ext cx="8229600" cy="595809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(2) STAFF COMPLEMENTS</a:t>
            </a:r>
          </a:p>
          <a:p>
            <a:pPr marL="0" indent="0">
              <a:buNone/>
            </a:pPr>
            <a:r>
              <a:rPr lang="en-US" dirty="0" smtClean="0"/>
              <a:t>Ratio of public librarians to other professionals</a:t>
            </a:r>
          </a:p>
        </p:txBody>
      </p:sp>
      <p:pic>
        <p:nvPicPr>
          <p:cNvPr id="2" name="Picture 1" descr="Percentage of other professional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579" y="1548862"/>
            <a:ext cx="6234631" cy="4818409"/>
          </a:xfrm>
          <a:prstGeom prst="rect">
            <a:avLst/>
          </a:prstGeom>
        </p:spPr>
      </p:pic>
    </p:spTree>
    <p:extLst>
      <p:ext uri="{BB962C8B-B14F-4D97-AF65-F5344CB8AC3E}">
        <p14:creationId xmlns:p14="http://schemas.microsoft.com/office/powerpoint/2010/main" val="1263765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68066"/>
            <a:ext cx="8229600" cy="595809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(3) JOB CONTENT</a:t>
            </a:r>
          </a:p>
          <a:p>
            <a:pPr marL="0" indent="0">
              <a:buNone/>
            </a:pPr>
            <a:endParaRPr lang="en-US" dirty="0"/>
          </a:p>
          <a:p>
            <a:pPr marL="0" indent="0" algn="ctr">
              <a:buNone/>
            </a:pPr>
            <a:r>
              <a:rPr lang="en-US" sz="4800" dirty="0">
                <a:solidFill>
                  <a:srgbClr val="FFFF00"/>
                </a:solidFill>
              </a:rPr>
              <a:t>j</a:t>
            </a:r>
            <a:r>
              <a:rPr lang="en-US" sz="4800" dirty="0" smtClean="0">
                <a:solidFill>
                  <a:srgbClr val="FFFF00"/>
                </a:solidFill>
              </a:rPr>
              <a:t>urisdictional knowledge </a:t>
            </a:r>
          </a:p>
          <a:p>
            <a:pPr marL="0" indent="0" algn="ctr">
              <a:buNone/>
            </a:pPr>
            <a:r>
              <a:rPr lang="en-US" sz="4800" dirty="0" smtClean="0">
                <a:solidFill>
                  <a:srgbClr val="FFFF00"/>
                </a:solidFill>
              </a:rPr>
              <a:t>vs. </a:t>
            </a:r>
          </a:p>
          <a:p>
            <a:pPr marL="0" indent="0" algn="ctr">
              <a:buNone/>
            </a:pPr>
            <a:r>
              <a:rPr lang="en-US" sz="4800" dirty="0">
                <a:solidFill>
                  <a:srgbClr val="FFFF00"/>
                </a:solidFill>
              </a:rPr>
              <a:t>g</a:t>
            </a:r>
            <a:r>
              <a:rPr lang="en-US" sz="4800" dirty="0" smtClean="0">
                <a:solidFill>
                  <a:srgbClr val="FFFF00"/>
                </a:solidFill>
              </a:rPr>
              <a:t>eneric KSAs</a:t>
            </a:r>
            <a:r>
              <a:rPr lang="en-US" sz="4800" dirty="0" smtClean="0"/>
              <a:t> </a:t>
            </a:r>
          </a:p>
        </p:txBody>
      </p:sp>
    </p:spTree>
    <p:extLst>
      <p:ext uri="{BB962C8B-B14F-4D97-AF65-F5344CB8AC3E}">
        <p14:creationId xmlns:p14="http://schemas.microsoft.com/office/powerpoint/2010/main" val="34167903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27176648"/>
              </p:ext>
            </p:extLst>
          </p:nvPr>
        </p:nvGraphicFramePr>
        <p:xfrm>
          <a:off x="495628" y="344284"/>
          <a:ext cx="8007536" cy="5765800"/>
        </p:xfrm>
        <a:graphic>
          <a:graphicData uri="http://schemas.openxmlformats.org/drawingml/2006/table">
            <a:tbl>
              <a:tblPr firstRow="1" bandRow="1">
                <a:tableStyleId>{10A1B5D5-9B99-4C35-A422-299274C87663}</a:tableStyleId>
              </a:tblPr>
              <a:tblGrid>
                <a:gridCol w="4003768"/>
                <a:gridCol w="4003768"/>
              </a:tblGrid>
              <a:tr h="370840">
                <a:tc>
                  <a:txBody>
                    <a:bodyPr/>
                    <a:lstStyle/>
                    <a:p>
                      <a:r>
                        <a:rPr lang="en-US" dirty="0" smtClean="0"/>
                        <a:t>Jurisdictional Clusters</a:t>
                      </a:r>
                      <a:r>
                        <a:rPr lang="en-US" baseline="0" dirty="0" smtClean="0"/>
                        <a:t> </a:t>
                      </a:r>
                      <a:endParaRPr lang="en-US" dirty="0"/>
                    </a:p>
                  </a:txBody>
                  <a:tcPr>
                    <a:lnB w="12700" cap="flat" cmpd="sng" algn="ctr">
                      <a:solidFill>
                        <a:scrgbClr r="0" g="0" b="0"/>
                      </a:solidFill>
                      <a:prstDash val="solid"/>
                      <a:round/>
                      <a:headEnd type="none" w="med" len="med"/>
                      <a:tailEnd type="none" w="med" len="med"/>
                    </a:lnB>
                  </a:tcPr>
                </a:tc>
                <a:tc>
                  <a:txBody>
                    <a:bodyPr/>
                    <a:lstStyle/>
                    <a:p>
                      <a:r>
                        <a:rPr lang="en-US" dirty="0" smtClean="0"/>
                        <a:t>Generic KSAs</a:t>
                      </a:r>
                      <a:endParaRPr lang="en-US" dirty="0"/>
                    </a:p>
                  </a:txBody>
                  <a:tcPr>
                    <a:lnB w="12700" cap="flat" cmpd="sng" algn="ctr">
                      <a:solidFill>
                        <a:scrgbClr r="0" g="0" b="0"/>
                      </a:solidFill>
                      <a:prstDash val="solid"/>
                      <a:round/>
                      <a:headEnd type="none" w="med" len="med"/>
                      <a:tailEnd type="none" w="med" len="med"/>
                    </a:lnB>
                  </a:tcPr>
                </a:tc>
              </a:tr>
              <a:tr h="370840">
                <a:tc>
                  <a:txBody>
                    <a:bodyPr/>
                    <a:lstStyle/>
                    <a:p>
                      <a:r>
                        <a:rPr lang="en-US" dirty="0" smtClean="0"/>
                        <a:t>CI Provision of information services</a:t>
                      </a:r>
                    </a:p>
                    <a:p>
                      <a:r>
                        <a:rPr lang="en-US" dirty="0" smtClean="0"/>
                        <a:t>C2</a:t>
                      </a:r>
                      <a:r>
                        <a:rPr lang="en-US" baseline="0" dirty="0" smtClean="0"/>
                        <a:t> Organization of information</a:t>
                      </a:r>
                    </a:p>
                    <a:p>
                      <a:r>
                        <a:rPr lang="en-US" baseline="0" dirty="0" smtClean="0"/>
                        <a:t>C3 Technological Skills</a:t>
                      </a:r>
                    </a:p>
                    <a:p>
                      <a:r>
                        <a:rPr lang="en-US" baseline="0" dirty="0" smtClean="0"/>
                        <a:t>C4 Personal/ Management and Administration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indent="0">
                        <a:buNone/>
                      </a:pPr>
                      <a:r>
                        <a:rPr lang="en-US" sz="1800" b="0" i="0" kern="1200" baseline="0" dirty="0" smtClean="0">
                          <a:solidFill>
                            <a:schemeClr val="bg1"/>
                          </a:solidFill>
                          <a:latin typeface="+mn-lt"/>
                          <a:ea typeface="+mn-ea"/>
                          <a:cs typeface="+mn-cs"/>
                        </a:rPr>
                        <a:t>EI/EQ</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baseline="0" dirty="0" smtClean="0">
                          <a:solidFill>
                            <a:schemeClr val="bg1"/>
                          </a:solidFill>
                          <a:latin typeface="+mn-lt"/>
                          <a:ea typeface="+mn-ea"/>
                          <a:cs typeface="+mn-cs"/>
                        </a:rPr>
                        <a:t>Social skills (leadership, dynamism)</a:t>
                      </a:r>
                    </a:p>
                    <a:p>
                      <a:pPr marL="0" indent="0">
                        <a:buNone/>
                      </a:pPr>
                      <a:r>
                        <a:rPr lang="en-US" sz="1800" b="0" i="0" kern="1200" baseline="0" dirty="0" smtClean="0">
                          <a:solidFill>
                            <a:schemeClr val="bg1"/>
                          </a:solidFill>
                          <a:latin typeface="+mn-lt"/>
                          <a:ea typeface="+mn-ea"/>
                          <a:cs typeface="+mn-cs"/>
                        </a:rPr>
                        <a:t>Self regulation</a:t>
                      </a:r>
                    </a:p>
                    <a:p>
                      <a:pPr marL="0" indent="0">
                        <a:buNone/>
                      </a:pPr>
                      <a:r>
                        <a:rPr lang="en-US" sz="1800" b="0" i="0" kern="1200" baseline="0" dirty="0" smtClean="0">
                          <a:solidFill>
                            <a:schemeClr val="bg1"/>
                          </a:solidFill>
                          <a:latin typeface="+mn-lt"/>
                          <a:ea typeface="+mn-ea"/>
                          <a:cs typeface="+mn-cs"/>
                        </a:rPr>
                        <a:t>Motivation Empathy</a:t>
                      </a:r>
                    </a:p>
                    <a:p>
                      <a:pPr marL="0" indent="0">
                        <a:buNone/>
                      </a:pPr>
                      <a:r>
                        <a:rPr lang="en-US" sz="1800" b="0" i="0" kern="1200" baseline="0" dirty="0" smtClean="0">
                          <a:solidFill>
                            <a:schemeClr val="bg1"/>
                          </a:solidFill>
                          <a:latin typeface="+mn-lt"/>
                          <a:ea typeface="+mn-ea"/>
                          <a:cs typeface="+mn-cs"/>
                        </a:rPr>
                        <a:t>Self Awareness</a:t>
                      </a:r>
                    </a:p>
                    <a:p>
                      <a:pPr marL="0" indent="0">
                        <a:buNone/>
                      </a:pPr>
                      <a:endParaRPr lang="en-US" sz="1800" b="0" i="0" kern="1200" baseline="0" dirty="0" smtClean="0">
                        <a:solidFill>
                          <a:schemeClr val="bg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gridSpan="2">
                  <a:txBody>
                    <a:bodyPr/>
                    <a:lstStyle/>
                    <a:p>
                      <a:pPr algn="ctr"/>
                      <a:r>
                        <a:rPr lang="en-US" dirty="0" smtClean="0"/>
                        <a:t>Other as per literature but difficult to place</a:t>
                      </a:r>
                      <a:r>
                        <a:rPr lang="is-IS" dirty="0" smtClean="0"/>
                        <a:t>…</a:t>
                      </a:r>
                      <a:endParaRPr lang="en-US" dirty="0" smtClean="0"/>
                    </a:p>
                    <a:p>
                      <a:r>
                        <a:rPr lang="en-US" dirty="0" smtClean="0"/>
                        <a:t>Community</a:t>
                      </a:r>
                      <a:r>
                        <a:rPr lang="en-US" baseline="0" dirty="0" smtClean="0"/>
                        <a:t> organizing</a:t>
                      </a:r>
                    </a:p>
                    <a:p>
                      <a:r>
                        <a:rPr lang="en-US" baseline="0" dirty="0" smtClean="0"/>
                        <a:t>Teaching, instructional design, UX</a:t>
                      </a:r>
                    </a:p>
                    <a:p>
                      <a:r>
                        <a:rPr lang="en-US" baseline="0" dirty="0" smtClean="0"/>
                        <a:t>Social work skills</a:t>
                      </a:r>
                    </a:p>
                    <a:p>
                      <a:r>
                        <a:rPr lang="en-US" baseline="0" dirty="0" smtClean="0"/>
                        <a:t>Customer Service</a:t>
                      </a:r>
                    </a:p>
                    <a:p>
                      <a:r>
                        <a:rPr lang="en-US" baseline="0" dirty="0" smtClean="0"/>
                        <a:t>Cultural Programming</a:t>
                      </a:r>
                    </a:p>
                    <a:p>
                      <a:r>
                        <a:rPr lang="en-US" baseline="0" dirty="0" smtClean="0"/>
                        <a:t>Readers Advisory and reading promotion</a:t>
                      </a:r>
                    </a:p>
                    <a:p>
                      <a:r>
                        <a:rPr lang="en-US" baseline="0" dirty="0" smtClean="0"/>
                        <a:t>Awareness of municipal politics, public administration, local government</a:t>
                      </a:r>
                    </a:p>
                    <a:p>
                      <a:r>
                        <a:rPr lang="en-US" baseline="0" dirty="0" smtClean="0"/>
                        <a:t>Community mapping and programming for sustainable economic development</a:t>
                      </a:r>
                    </a:p>
                    <a:p>
                      <a:r>
                        <a:rPr lang="en-US" baseline="0" dirty="0" smtClean="0"/>
                        <a:t>Popular culture</a:t>
                      </a:r>
                    </a:p>
                    <a:p>
                      <a:r>
                        <a:rPr lang="en-US" baseline="0" dirty="0" smtClean="0"/>
                        <a:t>Technological knowledge</a:t>
                      </a:r>
                    </a:p>
                    <a:p>
                      <a:r>
                        <a:rPr lang="en-US" baseline="0" dirty="0" smtClean="0"/>
                        <a:t>Advocacy and promotion</a:t>
                      </a:r>
                    </a:p>
                    <a:p>
                      <a:endParaRPr lang="en-US" baseline="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751601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itle 1"/>
          <p:cNvSpPr txBox="1">
            <a:spLocks/>
          </p:cNvSpPr>
          <p:nvPr/>
        </p:nvSpPr>
        <p:spPr>
          <a:xfrm>
            <a:off x="396727" y="2023623"/>
            <a:ext cx="8229600" cy="272349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rgbClr val="FFFF00"/>
                </a:solidFill>
              </a:rPr>
              <a:t>Recall what CEOs are saying</a:t>
            </a:r>
            <a:r>
              <a:rPr lang="is-IS"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11213183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CONTIUUM OF VISIONS</a:t>
            </a:r>
            <a:endParaRPr lang="en-US" dirty="0"/>
          </a:p>
        </p:txBody>
      </p:sp>
      <p:pic>
        <p:nvPicPr>
          <p:cNvPr id="4" name="Picture 3"/>
          <p:cNvPicPr>
            <a:picLocks noChangeAspect="1"/>
          </p:cNvPicPr>
          <p:nvPr/>
        </p:nvPicPr>
        <p:blipFill>
          <a:blip r:embed="rId3"/>
          <a:stretch>
            <a:fillRect/>
          </a:stretch>
        </p:blipFill>
        <p:spPr>
          <a:xfrm>
            <a:off x="20240" y="1955108"/>
            <a:ext cx="2553645" cy="3849754"/>
          </a:xfrm>
          <a:prstGeom prst="rect">
            <a:avLst/>
          </a:prstGeom>
        </p:spPr>
      </p:pic>
      <p:cxnSp>
        <p:nvCxnSpPr>
          <p:cNvPr id="8" name="Straight Arrow Connector 7"/>
          <p:cNvCxnSpPr/>
          <p:nvPr/>
        </p:nvCxnSpPr>
        <p:spPr>
          <a:xfrm>
            <a:off x="457200" y="6396769"/>
            <a:ext cx="8229600" cy="0"/>
          </a:xfrm>
          <a:prstGeom prst="straightConnector1">
            <a:avLst/>
          </a:prstGeom>
          <a:ln w="76200" cmpd="sng">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4"/>
          <a:stretch>
            <a:fillRect/>
          </a:stretch>
        </p:blipFill>
        <p:spPr>
          <a:xfrm>
            <a:off x="6574925" y="1955107"/>
            <a:ext cx="2569075" cy="3849755"/>
          </a:xfrm>
          <a:prstGeom prst="rect">
            <a:avLst/>
          </a:prstGeom>
        </p:spPr>
      </p:pic>
      <p:sp>
        <p:nvSpPr>
          <p:cNvPr id="13" name="TextBox 12"/>
          <p:cNvSpPr txBox="1"/>
          <p:nvPr/>
        </p:nvSpPr>
        <p:spPr>
          <a:xfrm rot="19587424">
            <a:off x="1919420" y="3318969"/>
            <a:ext cx="5254864" cy="646331"/>
          </a:xfrm>
          <a:prstGeom prst="rect">
            <a:avLst/>
          </a:prstGeom>
          <a:noFill/>
        </p:spPr>
        <p:txBody>
          <a:bodyPr wrap="none" rtlCol="0">
            <a:spAutoFit/>
          </a:bodyPr>
          <a:lstStyle/>
          <a:p>
            <a:r>
              <a:rPr lang="en-US" sz="3600" dirty="0" smtClean="0">
                <a:solidFill>
                  <a:srgbClr val="FFFF00"/>
                </a:solidFill>
                <a:latin typeface="Century Schoolbook"/>
                <a:cs typeface="Century Schoolbook"/>
              </a:rPr>
              <a:t>The Change Imperative</a:t>
            </a:r>
            <a:endParaRPr lang="en-US" sz="3600" dirty="0">
              <a:solidFill>
                <a:srgbClr val="FFFF00"/>
              </a:solidFill>
              <a:latin typeface="Century Schoolbook"/>
              <a:cs typeface="Century Schoolbook"/>
            </a:endParaRPr>
          </a:p>
        </p:txBody>
      </p:sp>
    </p:spTree>
    <p:extLst>
      <p:ext uri="{BB962C8B-B14F-4D97-AF65-F5344CB8AC3E}">
        <p14:creationId xmlns:p14="http://schemas.microsoft.com/office/powerpoint/2010/main" val="2703999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What we found in the job ads</a:t>
            </a:r>
            <a:endParaRPr lang="en-US" sz="3600" dirty="0"/>
          </a:p>
        </p:txBody>
      </p:sp>
      <p:pic>
        <p:nvPicPr>
          <p:cNvPr id="4" name="Picture 3" descr="jurisdicational knowledge Provision of information services cluster 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3094"/>
            <a:ext cx="9144000" cy="4615781"/>
          </a:xfrm>
          <a:prstGeom prst="rect">
            <a:avLst/>
          </a:prstGeom>
        </p:spPr>
      </p:pic>
      <p:sp>
        <p:nvSpPr>
          <p:cNvPr id="5" name="TextBox 4"/>
          <p:cNvSpPr txBox="1"/>
          <p:nvPr/>
        </p:nvSpPr>
        <p:spPr>
          <a:xfrm>
            <a:off x="288894" y="1094472"/>
            <a:ext cx="5327575" cy="954107"/>
          </a:xfrm>
          <a:prstGeom prst="rect">
            <a:avLst/>
          </a:prstGeom>
          <a:noFill/>
        </p:spPr>
        <p:txBody>
          <a:bodyPr wrap="none" rtlCol="0">
            <a:spAutoFit/>
          </a:bodyPr>
          <a:lstStyle/>
          <a:p>
            <a:r>
              <a:rPr lang="en-US" sz="2800" dirty="0">
                <a:solidFill>
                  <a:srgbClr val="FFFF00"/>
                </a:solidFill>
              </a:rPr>
              <a:t>CI Provision of information services</a:t>
            </a:r>
          </a:p>
          <a:p>
            <a:endParaRPr lang="en-US" sz="2800" dirty="0">
              <a:solidFill>
                <a:srgbClr val="FFFF00"/>
              </a:solidFill>
            </a:endParaRPr>
          </a:p>
        </p:txBody>
      </p:sp>
    </p:spTree>
    <p:extLst>
      <p:ext uri="{BB962C8B-B14F-4D97-AF65-F5344CB8AC3E}">
        <p14:creationId xmlns:p14="http://schemas.microsoft.com/office/powerpoint/2010/main" val="702845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l"/>
            <a:r>
              <a:rPr lang="en-US" dirty="0" smtClean="0">
                <a:solidFill>
                  <a:srgbClr val="FFFF00"/>
                </a:solidFill>
              </a:rPr>
              <a:t>If</a:t>
            </a:r>
            <a:r>
              <a:rPr lang="is-IS" dirty="0" smtClean="0">
                <a:solidFill>
                  <a:srgbClr val="FFFF00"/>
                </a:solidFill>
              </a:rPr>
              <a:t>…</a:t>
            </a:r>
            <a:endParaRPr lang="en-US" dirty="0">
              <a:solidFill>
                <a:srgbClr val="FFFF00"/>
              </a:solidFill>
            </a:endParaRPr>
          </a:p>
        </p:txBody>
      </p:sp>
      <p:sp>
        <p:nvSpPr>
          <p:cNvPr id="13" name="Content Placeholder 12"/>
          <p:cNvSpPr>
            <a:spLocks noGrp="1"/>
          </p:cNvSpPr>
          <p:nvPr>
            <p:ph idx="1"/>
          </p:nvPr>
        </p:nvSpPr>
        <p:spPr>
          <a:xfrm>
            <a:off x="250398" y="1417638"/>
            <a:ext cx="8436402" cy="4708525"/>
          </a:xfrm>
        </p:spPr>
        <p:txBody>
          <a:bodyPr/>
          <a:lstStyle/>
          <a:p>
            <a:pPr marL="0" indent="0">
              <a:buNone/>
            </a:pPr>
            <a:r>
              <a:rPr lang="en-US" dirty="0" smtClean="0"/>
              <a:t>Reference desks being dismantled</a:t>
            </a:r>
          </a:p>
          <a:p>
            <a:pPr marL="0" indent="0">
              <a:buNone/>
            </a:pPr>
            <a:r>
              <a:rPr lang="en-US" dirty="0"/>
              <a:t> </a:t>
            </a:r>
            <a:r>
              <a:rPr lang="en-US" dirty="0" smtClean="0"/>
              <a:t> Collections downsized</a:t>
            </a:r>
          </a:p>
          <a:p>
            <a:pPr marL="0" indent="0">
              <a:buNone/>
            </a:pPr>
            <a:r>
              <a:rPr lang="en-US" dirty="0" smtClean="0"/>
              <a:t>    Acquisitions &amp; cataloguing</a:t>
            </a:r>
            <a:r>
              <a:rPr lang="en-US" dirty="0"/>
              <a:t> </a:t>
            </a:r>
            <a:r>
              <a:rPr lang="en-US" dirty="0" smtClean="0"/>
              <a:t>outsourced</a:t>
            </a:r>
          </a:p>
          <a:p>
            <a:pPr marL="0" indent="0">
              <a:buNone/>
            </a:pPr>
            <a:r>
              <a:rPr lang="en-US" dirty="0"/>
              <a:t> </a:t>
            </a:r>
            <a:r>
              <a:rPr lang="en-US" dirty="0" smtClean="0"/>
              <a:t>     Circulation clerks replaced</a:t>
            </a:r>
          </a:p>
          <a:p>
            <a:pPr marL="0" indent="0">
              <a:buNone/>
            </a:pPr>
            <a:r>
              <a:rPr lang="en-US" dirty="0"/>
              <a:t>	</a:t>
            </a:r>
            <a:r>
              <a:rPr lang="en-US" dirty="0" smtClean="0"/>
              <a:t>“Customers”</a:t>
            </a:r>
            <a:r>
              <a:rPr lang="en-US" dirty="0" smtClean="0"/>
              <a:t> </a:t>
            </a:r>
            <a:r>
              <a:rPr lang="en-US" dirty="0" smtClean="0"/>
              <a:t>asked (and able) to do more</a:t>
            </a:r>
            <a:endParaRPr lang="en-US" dirty="0"/>
          </a:p>
        </p:txBody>
      </p:sp>
    </p:spTree>
    <p:extLst>
      <p:ext uri="{BB962C8B-B14F-4D97-AF65-F5344CB8AC3E}">
        <p14:creationId xmlns:p14="http://schemas.microsoft.com/office/powerpoint/2010/main" val="3601432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What we found in the job ads</a:t>
            </a:r>
            <a:endParaRPr lang="en-US" sz="3600" dirty="0"/>
          </a:p>
        </p:txBody>
      </p:sp>
      <p:pic>
        <p:nvPicPr>
          <p:cNvPr id="3" name="Picture 2" descr="Organizational of information competenci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87205"/>
            <a:ext cx="9144000" cy="5091953"/>
          </a:xfrm>
          <a:prstGeom prst="rect">
            <a:avLst/>
          </a:prstGeom>
        </p:spPr>
      </p:pic>
      <p:sp>
        <p:nvSpPr>
          <p:cNvPr id="5" name="TextBox 4"/>
          <p:cNvSpPr txBox="1"/>
          <p:nvPr/>
        </p:nvSpPr>
        <p:spPr>
          <a:xfrm>
            <a:off x="1" y="1210712"/>
            <a:ext cx="9143999" cy="954107"/>
          </a:xfrm>
          <a:prstGeom prst="rect">
            <a:avLst/>
          </a:prstGeom>
          <a:solidFill>
            <a:schemeClr val="bg1"/>
          </a:solidFill>
        </p:spPr>
        <p:txBody>
          <a:bodyPr wrap="square" rtlCol="0">
            <a:spAutoFit/>
          </a:bodyPr>
          <a:lstStyle/>
          <a:p>
            <a:r>
              <a:rPr lang="en-US" sz="2800" dirty="0" smtClean="0">
                <a:solidFill>
                  <a:srgbClr val="FFFF00"/>
                </a:solidFill>
              </a:rPr>
              <a:t>C2 Organization of Information</a:t>
            </a:r>
            <a:endParaRPr lang="en-US" sz="2800" dirty="0">
              <a:solidFill>
                <a:srgbClr val="FFFF00"/>
              </a:solidFill>
            </a:endParaRPr>
          </a:p>
          <a:p>
            <a:endParaRPr lang="en-US" sz="2800" dirty="0">
              <a:solidFill>
                <a:srgbClr val="FFFF00"/>
              </a:solidFill>
            </a:endParaRPr>
          </a:p>
        </p:txBody>
      </p:sp>
    </p:spTree>
    <p:extLst>
      <p:ext uri="{BB962C8B-B14F-4D97-AF65-F5344CB8AC3E}">
        <p14:creationId xmlns:p14="http://schemas.microsoft.com/office/powerpoint/2010/main" val="13033845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9230"/>
          </a:xfrm>
        </p:spPr>
        <p:txBody>
          <a:bodyPr>
            <a:normAutofit fontScale="90000"/>
          </a:bodyPr>
          <a:lstStyle/>
          <a:p>
            <a:r>
              <a:rPr lang="en-US" dirty="0"/>
              <a:t>What we found in the job ads</a:t>
            </a:r>
            <a:endParaRPr lang="en-US" dirty="0"/>
          </a:p>
        </p:txBody>
      </p:sp>
      <p:sp>
        <p:nvSpPr>
          <p:cNvPr id="3"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pic>
        <p:nvPicPr>
          <p:cNvPr id="6" name="Picture 5" descr="jurisdictional knowledge tech skill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7209"/>
            <a:ext cx="9144000" cy="5524673"/>
          </a:xfrm>
          <a:prstGeom prst="rect">
            <a:avLst/>
          </a:prstGeom>
        </p:spPr>
      </p:pic>
      <p:sp>
        <p:nvSpPr>
          <p:cNvPr id="5" name="TextBox 4"/>
          <p:cNvSpPr txBox="1"/>
          <p:nvPr/>
        </p:nvSpPr>
        <p:spPr>
          <a:xfrm>
            <a:off x="1" y="1287209"/>
            <a:ext cx="9143999" cy="954107"/>
          </a:xfrm>
          <a:prstGeom prst="rect">
            <a:avLst/>
          </a:prstGeom>
          <a:solidFill>
            <a:schemeClr val="bg1"/>
          </a:solidFill>
        </p:spPr>
        <p:txBody>
          <a:bodyPr wrap="square" rtlCol="0">
            <a:spAutoFit/>
          </a:bodyPr>
          <a:lstStyle/>
          <a:p>
            <a:r>
              <a:rPr lang="en-US" sz="2800" dirty="0" smtClean="0">
                <a:solidFill>
                  <a:srgbClr val="FFFF00"/>
                </a:solidFill>
              </a:rPr>
              <a:t>C3 Technology</a:t>
            </a:r>
            <a:endParaRPr lang="en-US" sz="2800" dirty="0">
              <a:solidFill>
                <a:srgbClr val="FFFF00"/>
              </a:solidFill>
            </a:endParaRPr>
          </a:p>
          <a:p>
            <a:endParaRPr lang="en-US" sz="2800" dirty="0">
              <a:solidFill>
                <a:srgbClr val="FFFF00"/>
              </a:solidFill>
            </a:endParaRPr>
          </a:p>
        </p:txBody>
      </p:sp>
    </p:spTree>
    <p:extLst>
      <p:ext uri="{BB962C8B-B14F-4D97-AF65-F5344CB8AC3E}">
        <p14:creationId xmlns:p14="http://schemas.microsoft.com/office/powerpoint/2010/main" val="21072357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FF00"/>
                </a:solidFill>
              </a:rPr>
              <a:t>The More Things Change?</a:t>
            </a:r>
            <a:br>
              <a:rPr lang="en-US" sz="2800" dirty="0" smtClean="0">
                <a:solidFill>
                  <a:srgbClr val="FFFF00"/>
                </a:solidFill>
              </a:rPr>
            </a:br>
            <a:r>
              <a:rPr lang="en-US" sz="2800" dirty="0" smtClean="0">
                <a:solidFill>
                  <a:srgbClr val="FFFF00"/>
                </a:solidFill>
              </a:rPr>
              <a:t>What Job Titles Tell Us</a:t>
            </a:r>
            <a:endParaRPr lang="en-US" sz="2800" dirty="0">
              <a:solidFill>
                <a:srgbClr val="FFFF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28867537"/>
              </p:ext>
            </p:extLst>
          </p:nvPr>
        </p:nvGraphicFramePr>
        <p:xfrm>
          <a:off x="275409" y="1544638"/>
          <a:ext cx="8736624" cy="4297679"/>
        </p:xfrm>
        <a:graphic>
          <a:graphicData uri="http://schemas.openxmlformats.org/drawingml/2006/table">
            <a:tbl>
              <a:tblPr firstRow="1" bandRow="1">
                <a:tableStyleId>{10A1B5D5-9B99-4C35-A422-299274C87663}</a:tableStyleId>
              </a:tblPr>
              <a:tblGrid>
                <a:gridCol w="3232148"/>
                <a:gridCol w="2592268"/>
                <a:gridCol w="2912208"/>
              </a:tblGrid>
              <a:tr h="370840">
                <a:tc>
                  <a:txBody>
                    <a:bodyPr/>
                    <a:lstStyle/>
                    <a:p>
                      <a:r>
                        <a:rPr lang="en-US" sz="1400" dirty="0" smtClean="0"/>
                        <a:t>2007</a:t>
                      </a:r>
                      <a:endParaRPr lang="en-US" sz="1400" dirty="0"/>
                    </a:p>
                  </a:txBody>
                  <a:tcPr/>
                </a:tc>
                <a:tc>
                  <a:txBody>
                    <a:bodyPr/>
                    <a:lstStyle/>
                    <a:p>
                      <a:r>
                        <a:rPr lang="en-US" sz="1400" dirty="0" smtClean="0"/>
                        <a:t>2011</a:t>
                      </a:r>
                      <a:endParaRPr lang="en-US" sz="1400" dirty="0"/>
                    </a:p>
                  </a:txBody>
                  <a:tcPr/>
                </a:tc>
                <a:tc>
                  <a:txBody>
                    <a:bodyPr/>
                    <a:lstStyle/>
                    <a:p>
                      <a:r>
                        <a:rPr lang="en-US" sz="1400" dirty="0" smtClean="0"/>
                        <a:t>2015</a:t>
                      </a:r>
                      <a:endParaRPr lang="en-US" sz="1400" dirty="0"/>
                    </a:p>
                  </a:txBody>
                  <a:tcPr/>
                </a:tc>
              </a:tr>
              <a:tr h="370840">
                <a:tc>
                  <a:txBody>
                    <a:bodyPr/>
                    <a:lstStyle/>
                    <a:p>
                      <a:r>
                        <a:rPr lang="en-CA" sz="1400" kern="1200" dirty="0" smtClean="0">
                          <a:solidFill>
                            <a:schemeClr val="dk1"/>
                          </a:solidFill>
                          <a:effectLst/>
                          <a:latin typeface="+mn-lt"/>
                          <a:ea typeface="+mn-ea"/>
                          <a:cs typeface="+mn-cs"/>
                        </a:rPr>
                        <a:t>Community Development &amp; Programming Librarian</a:t>
                      </a:r>
                      <a:r>
                        <a:rPr lang="en-CA" sz="1400" dirty="0" smtClean="0">
                          <a:effectLst/>
                        </a:rPr>
                        <a:t> </a:t>
                      </a:r>
                    </a:p>
                  </a:txBody>
                  <a:tcPr/>
                </a:tc>
                <a:tc>
                  <a:txBody>
                    <a:bodyPr/>
                    <a:lstStyle/>
                    <a:p>
                      <a:r>
                        <a:rPr lang="en-CA" sz="1400" kern="1200" dirty="0" smtClean="0">
                          <a:solidFill>
                            <a:schemeClr val="dk1"/>
                          </a:solidFill>
                          <a:effectLst/>
                          <a:latin typeface="+mn-lt"/>
                          <a:ea typeface="+mn-ea"/>
                          <a:cs typeface="+mn-cs"/>
                        </a:rPr>
                        <a:t>Community Outreach and Promotions Technician</a:t>
                      </a:r>
                      <a:r>
                        <a:rPr lang="en-CA" sz="1400" dirty="0" smtClean="0">
                          <a:effectLst/>
                        </a:rPr>
                        <a:t> </a:t>
                      </a:r>
                      <a:endParaRPr lang="en-US" sz="1400" dirty="0"/>
                    </a:p>
                  </a:txBody>
                  <a:tcPr/>
                </a:tc>
                <a:tc>
                  <a:txBody>
                    <a:bodyPr/>
                    <a:lstStyle/>
                    <a:p>
                      <a:r>
                        <a:rPr lang="en-US" sz="1400" dirty="0" smtClean="0"/>
                        <a:t>Tech Bar Assistant</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kern="1200" dirty="0" smtClean="0">
                          <a:solidFill>
                            <a:schemeClr val="dk1"/>
                          </a:solidFill>
                          <a:effectLst/>
                          <a:latin typeface="+mn-lt"/>
                          <a:ea typeface="+mn-ea"/>
                          <a:cs typeface="+mn-cs"/>
                        </a:rPr>
                        <a:t>Community Partnerships Coordinator</a:t>
                      </a:r>
                      <a:endParaRPr lang="en-US" sz="1400" dirty="0" smtClean="0"/>
                    </a:p>
                  </a:txBody>
                  <a:tcPr/>
                </a:tc>
                <a:tc>
                  <a:txBody>
                    <a:bodyPr/>
                    <a:lstStyle/>
                    <a:p>
                      <a:r>
                        <a:rPr lang="en-CA" sz="1400" kern="1200" dirty="0" smtClean="0">
                          <a:solidFill>
                            <a:schemeClr val="dk1"/>
                          </a:solidFill>
                          <a:effectLst/>
                          <a:latin typeface="+mn-lt"/>
                          <a:ea typeface="+mn-ea"/>
                          <a:cs typeface="+mn-cs"/>
                        </a:rPr>
                        <a:t>Community Outreach Librarian</a:t>
                      </a:r>
                      <a:r>
                        <a:rPr lang="en-CA" sz="1400" dirty="0" smtClean="0">
                          <a:effectLst/>
                        </a:rPr>
                        <a:t> </a:t>
                      </a:r>
                      <a:endParaRPr lang="en-US" sz="1400" dirty="0"/>
                    </a:p>
                  </a:txBody>
                  <a:tcPr/>
                </a:tc>
                <a:tc>
                  <a:txBody>
                    <a:bodyPr/>
                    <a:lstStyle/>
                    <a:p>
                      <a:r>
                        <a:rPr lang="en-US" sz="1400" dirty="0" smtClean="0"/>
                        <a:t>User Experience Librarian</a:t>
                      </a:r>
                      <a:endParaRPr lang="en-US" sz="1400" dirty="0"/>
                    </a:p>
                  </a:txBody>
                  <a:tcPr/>
                </a:tc>
              </a:tr>
              <a:tr h="370840">
                <a:tc>
                  <a:txBody>
                    <a:bodyPr/>
                    <a:lstStyle/>
                    <a:p>
                      <a:r>
                        <a:rPr lang="en-CA" sz="1400" kern="1200" dirty="0" smtClean="0">
                          <a:solidFill>
                            <a:schemeClr val="dk1"/>
                          </a:solidFill>
                          <a:effectLst/>
                          <a:latin typeface="+mn-lt"/>
                          <a:ea typeface="+mn-ea"/>
                          <a:cs typeface="+mn-cs"/>
                        </a:rPr>
                        <a:t>Library Technologies Specialist</a:t>
                      </a:r>
                      <a:r>
                        <a:rPr lang="en-CA" sz="1400" dirty="0" smtClean="0">
                          <a:effectLst/>
                        </a:rPr>
                        <a:t> </a:t>
                      </a:r>
                      <a:endParaRPr lang="en-US" sz="1400" dirty="0"/>
                    </a:p>
                  </a:txBody>
                  <a:tcPr/>
                </a:tc>
                <a:tc>
                  <a:txBody>
                    <a:bodyPr/>
                    <a:lstStyle/>
                    <a:p>
                      <a:r>
                        <a:rPr lang="en-CA" sz="1400" kern="1200" dirty="0" smtClean="0">
                          <a:solidFill>
                            <a:schemeClr val="dk1"/>
                          </a:solidFill>
                          <a:effectLst/>
                          <a:latin typeface="+mn-lt"/>
                          <a:ea typeface="+mn-ea"/>
                          <a:cs typeface="+mn-cs"/>
                        </a:rPr>
                        <a:t>E-resources Online Course Tutor</a:t>
                      </a:r>
                      <a:r>
                        <a:rPr lang="en-CA" sz="1400" dirty="0" smtClean="0">
                          <a:effectLst/>
                        </a:rPr>
                        <a:t> </a:t>
                      </a:r>
                      <a:endParaRPr lang="en-US" sz="1400" dirty="0"/>
                    </a:p>
                  </a:txBody>
                  <a:tcPr/>
                </a:tc>
                <a:tc>
                  <a:txBody>
                    <a:bodyPr/>
                    <a:lstStyle/>
                    <a:p>
                      <a:r>
                        <a:rPr lang="en-CA" sz="1400" kern="1200" dirty="0" smtClean="0">
                          <a:solidFill>
                            <a:schemeClr val="dk1"/>
                          </a:solidFill>
                          <a:effectLst/>
                          <a:latin typeface="+mn-lt"/>
                          <a:ea typeface="+mn-ea"/>
                          <a:cs typeface="+mn-cs"/>
                        </a:rPr>
                        <a:t>Youth Services, Senior Information Services Technician</a:t>
                      </a:r>
                      <a:r>
                        <a:rPr lang="en-CA" sz="1400" dirty="0" smtClean="0">
                          <a:effectLst/>
                        </a:rPr>
                        <a:t> </a:t>
                      </a:r>
                      <a:endParaRPr lang="en-US" sz="1400" dirty="0"/>
                    </a:p>
                  </a:txBody>
                  <a:tcPr/>
                </a:tc>
              </a:tr>
              <a:tr h="370840">
                <a:tc>
                  <a:txBody>
                    <a:bodyPr/>
                    <a:lstStyle/>
                    <a:p>
                      <a:r>
                        <a:rPr lang="en-CA" sz="1400" kern="1200" dirty="0" smtClean="0">
                          <a:solidFill>
                            <a:schemeClr val="dk1"/>
                          </a:solidFill>
                          <a:effectLst/>
                          <a:latin typeface="+mn-lt"/>
                          <a:ea typeface="+mn-ea"/>
                          <a:cs typeface="+mn-cs"/>
                        </a:rPr>
                        <a:t>Manager of Innovation and Technology</a:t>
                      </a:r>
                      <a:r>
                        <a:rPr lang="en-CA" sz="1400" dirty="0" smtClean="0">
                          <a:effectLst/>
                        </a:rPr>
                        <a:t> </a:t>
                      </a:r>
                      <a:endParaRPr lang="en-US" sz="1400" dirty="0"/>
                    </a:p>
                  </a:txBody>
                  <a:tcPr/>
                </a:tc>
                <a:tc>
                  <a:txBody>
                    <a:bodyPr/>
                    <a:lstStyle/>
                    <a:p>
                      <a:r>
                        <a:rPr lang="en-CA" sz="1400" kern="1200" dirty="0" smtClean="0">
                          <a:solidFill>
                            <a:schemeClr val="dk1"/>
                          </a:solidFill>
                          <a:effectLst/>
                          <a:latin typeface="+mn-lt"/>
                          <a:ea typeface="+mn-ea"/>
                          <a:cs typeface="+mn-cs"/>
                        </a:rPr>
                        <a:t>Librarian - Web Services</a:t>
                      </a:r>
                      <a:r>
                        <a:rPr lang="en-CA" sz="1400" dirty="0" smtClean="0">
                          <a:effectLst/>
                        </a:rPr>
                        <a:t> </a:t>
                      </a:r>
                      <a:endParaRPr lang="en-US" sz="1400" dirty="0"/>
                    </a:p>
                  </a:txBody>
                  <a:tcPr/>
                </a:tc>
                <a:tc>
                  <a:txBody>
                    <a:bodyPr/>
                    <a:lstStyle/>
                    <a:p>
                      <a:endParaRPr lang="en-US" sz="1400" dirty="0"/>
                    </a:p>
                  </a:txBody>
                  <a:tcPr/>
                </a:tc>
              </a:tr>
              <a:tr h="370840">
                <a:tc>
                  <a:txBody>
                    <a:bodyPr/>
                    <a:lstStyle/>
                    <a:p>
                      <a:r>
                        <a:rPr lang="en-CA" sz="1400" kern="1200" dirty="0" smtClean="0">
                          <a:solidFill>
                            <a:schemeClr val="dk1"/>
                          </a:solidFill>
                          <a:effectLst/>
                          <a:latin typeface="+mn-lt"/>
                          <a:ea typeface="+mn-ea"/>
                          <a:cs typeface="+mn-cs"/>
                        </a:rPr>
                        <a:t>Manager-Web Services</a:t>
                      </a:r>
                      <a:r>
                        <a:rPr lang="en-CA" sz="1400" dirty="0" smtClean="0">
                          <a:effectLst/>
                        </a:rPr>
                        <a:t> </a:t>
                      </a:r>
                      <a:endParaRPr lang="en-US" sz="1400" dirty="0"/>
                    </a:p>
                  </a:txBody>
                  <a:tcPr/>
                </a:tc>
                <a:tc>
                  <a:txBody>
                    <a:bodyPr/>
                    <a:lstStyle/>
                    <a:p>
                      <a:r>
                        <a:rPr lang="en-CA" sz="1400" kern="1200" dirty="0" smtClean="0">
                          <a:solidFill>
                            <a:schemeClr val="dk1"/>
                          </a:solidFill>
                          <a:effectLst/>
                          <a:latin typeface="+mn-lt"/>
                          <a:ea typeface="+mn-ea"/>
                          <a:cs typeface="+mn-cs"/>
                        </a:rPr>
                        <a:t>Librarian [Assignment: Outreach-English Can Be Fun Coordinator]</a:t>
                      </a:r>
                      <a:r>
                        <a:rPr lang="en-CA" sz="1400" dirty="0" smtClean="0">
                          <a:effectLst/>
                        </a:rPr>
                        <a:t> </a:t>
                      </a:r>
                      <a:endParaRPr lang="en-US" sz="1400" dirty="0"/>
                    </a:p>
                  </a:txBody>
                  <a:tcPr/>
                </a:tc>
                <a:tc>
                  <a:txBody>
                    <a:bodyPr/>
                    <a:lstStyle/>
                    <a:p>
                      <a:endParaRPr lang="en-US" sz="1400" dirty="0"/>
                    </a:p>
                  </a:txBody>
                  <a:tcPr/>
                </a:tc>
              </a:tr>
              <a:tr h="370840">
                <a:tc>
                  <a:txBody>
                    <a:bodyPr/>
                    <a:lstStyle/>
                    <a:p>
                      <a:r>
                        <a:rPr lang="en-CA" sz="1400" kern="1200" dirty="0" smtClean="0">
                          <a:solidFill>
                            <a:schemeClr val="dk1"/>
                          </a:solidFill>
                          <a:effectLst/>
                          <a:latin typeface="+mn-lt"/>
                          <a:ea typeface="+mn-ea"/>
                          <a:cs typeface="+mn-cs"/>
                        </a:rPr>
                        <a:t>Metadata Specialist</a:t>
                      </a:r>
                      <a:r>
                        <a:rPr lang="en-CA" sz="1400" dirty="0" smtClean="0">
                          <a:effectLst/>
                        </a:rPr>
                        <a:t> </a:t>
                      </a:r>
                      <a:endParaRPr lang="en-US" sz="1400" dirty="0"/>
                    </a:p>
                  </a:txBody>
                  <a:tcPr/>
                </a:tc>
                <a:tc>
                  <a:txBody>
                    <a:bodyPr/>
                    <a:lstStyle/>
                    <a:p>
                      <a:r>
                        <a:rPr lang="en-CA" sz="1400" kern="1200" dirty="0" smtClean="0">
                          <a:solidFill>
                            <a:schemeClr val="dk1"/>
                          </a:solidFill>
                          <a:effectLst/>
                          <a:latin typeface="+mn-lt"/>
                          <a:ea typeface="+mn-ea"/>
                          <a:cs typeface="+mn-cs"/>
                        </a:rPr>
                        <a:t>Metadata Specialist</a:t>
                      </a:r>
                      <a:endParaRPr lang="en-US" sz="1400" dirty="0"/>
                    </a:p>
                  </a:txBody>
                  <a:tcPr/>
                </a:tc>
                <a:tc>
                  <a:txBody>
                    <a:bodyPr/>
                    <a:lstStyle/>
                    <a:p>
                      <a:endParaRPr lang="en-US" sz="1400" dirty="0"/>
                    </a:p>
                  </a:txBody>
                  <a:tcPr/>
                </a:tc>
              </a:tr>
              <a:tr h="370840">
                <a:tc>
                  <a:txBody>
                    <a:bodyPr/>
                    <a:lstStyle/>
                    <a:p>
                      <a:r>
                        <a:rPr lang="en-US" sz="1400" dirty="0" smtClean="0"/>
                        <a:t>Technology</a:t>
                      </a:r>
                      <a:r>
                        <a:rPr lang="en-US" sz="1400" baseline="0" dirty="0" smtClean="0"/>
                        <a:t> Coordinator</a:t>
                      </a:r>
                      <a:endParaRPr lang="en-US" sz="1400" dirty="0"/>
                    </a:p>
                  </a:txBody>
                  <a:tcPr/>
                </a:tc>
                <a:tc>
                  <a:txBody>
                    <a:bodyPr/>
                    <a:lstStyle/>
                    <a:p>
                      <a:r>
                        <a:rPr lang="en-CA" sz="1400" kern="1200" dirty="0" smtClean="0">
                          <a:solidFill>
                            <a:schemeClr val="dk1"/>
                          </a:solidFill>
                          <a:effectLst/>
                          <a:latin typeface="+mn-lt"/>
                          <a:ea typeface="+mn-ea"/>
                          <a:cs typeface="+mn-cs"/>
                        </a:rPr>
                        <a:t>Technology Initiatives Project Librarian</a:t>
                      </a:r>
                      <a:r>
                        <a:rPr lang="en-CA" sz="1400" dirty="0" smtClean="0">
                          <a:effectLst/>
                        </a:rPr>
                        <a:t> </a:t>
                      </a:r>
                      <a:endParaRPr lang="en-US" sz="1400" dirty="0"/>
                    </a:p>
                  </a:txBody>
                  <a:tcPr/>
                </a:tc>
                <a:tc>
                  <a:txBody>
                    <a:bodyPr/>
                    <a:lstStyle/>
                    <a:p>
                      <a:endParaRPr lang="en-US" sz="1400" dirty="0"/>
                    </a:p>
                  </a:txBody>
                  <a:tcPr/>
                </a:tc>
              </a:tr>
              <a:tr h="370840">
                <a:tc>
                  <a:txBody>
                    <a:bodyPr/>
                    <a:lstStyle/>
                    <a:p>
                      <a:r>
                        <a:rPr lang="en-US" sz="1400" dirty="0" smtClean="0"/>
                        <a:t>User Experience Librarian</a:t>
                      </a:r>
                      <a:endParaRPr lang="en-US" sz="1400" dirty="0"/>
                    </a:p>
                  </a:txBody>
                  <a:tcPr/>
                </a:tc>
                <a:tc>
                  <a:txBody>
                    <a:bodyPr/>
                    <a:lstStyle/>
                    <a:p>
                      <a:r>
                        <a:rPr lang="en-US" sz="1400" dirty="0" smtClean="0"/>
                        <a:t>Virtual</a:t>
                      </a:r>
                      <a:r>
                        <a:rPr lang="en-US" sz="1400" baseline="0" dirty="0" smtClean="0"/>
                        <a:t> Branch</a:t>
                      </a:r>
                      <a:endParaRPr lang="en-US" sz="1400" dirty="0"/>
                    </a:p>
                  </a:txBody>
                  <a:tcPr/>
                </a:tc>
                <a:tc>
                  <a:txBody>
                    <a:bodyPr/>
                    <a:lstStyle/>
                    <a:p>
                      <a:endParaRPr lang="en-US" sz="1400" dirty="0"/>
                    </a:p>
                  </a:txBody>
                  <a:tcPr/>
                </a:tc>
              </a:tr>
              <a:tr h="370840">
                <a:tc>
                  <a:txBody>
                    <a:bodyPr/>
                    <a:lstStyle/>
                    <a:p>
                      <a:r>
                        <a:rPr lang="en-US" sz="1400" dirty="0" smtClean="0"/>
                        <a:t>Virtual Branch</a:t>
                      </a:r>
                      <a:endParaRPr lang="en-US" sz="1400" dirty="0"/>
                    </a:p>
                  </a:txBody>
                  <a:tcPr/>
                </a:tc>
                <a:tc>
                  <a:txBody>
                    <a:bodyPr/>
                    <a:lstStyle/>
                    <a:p>
                      <a:r>
                        <a:rPr lang="en-US" sz="1400" dirty="0" smtClean="0"/>
                        <a:t>Web</a:t>
                      </a:r>
                      <a:r>
                        <a:rPr lang="en-US" sz="1400" baseline="0" dirty="0" smtClean="0"/>
                        <a:t> Librarian</a:t>
                      </a:r>
                      <a:endParaRPr lang="en-US" sz="1400" dirty="0"/>
                    </a:p>
                  </a:txBody>
                  <a:tcPr/>
                </a:tc>
                <a:tc>
                  <a:txBody>
                    <a:bodyPr/>
                    <a:lstStyle/>
                    <a:p>
                      <a:endParaRPr lang="en-US" sz="1400" dirty="0"/>
                    </a:p>
                  </a:txBody>
                  <a:tcPr/>
                </a:tc>
              </a:tr>
            </a:tbl>
          </a:graphicData>
        </a:graphic>
      </p:graphicFrame>
    </p:spTree>
    <p:extLst>
      <p:ext uri="{BB962C8B-B14F-4D97-AF65-F5344CB8AC3E}">
        <p14:creationId xmlns:p14="http://schemas.microsoft.com/office/powerpoint/2010/main" val="2722118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But there are some outliers</a:t>
            </a:r>
            <a:endParaRPr lang="en-US" dirty="0">
              <a:solidFill>
                <a:srgbClr val="FFFF00"/>
              </a:solidFill>
            </a:endParaRPr>
          </a:p>
        </p:txBody>
      </p:sp>
      <p:sp>
        <p:nvSpPr>
          <p:cNvPr id="4" name="Content Placeholder 3"/>
          <p:cNvSpPr>
            <a:spLocks noGrp="1"/>
          </p:cNvSpPr>
          <p:nvPr>
            <p:ph idx="1"/>
          </p:nvPr>
        </p:nvSpPr>
        <p:spPr/>
        <p:txBody>
          <a:bodyPr/>
          <a:lstStyle/>
          <a:p>
            <a:r>
              <a:rPr lang="en-US" dirty="0"/>
              <a:t>Coordinator, Library Communications and E-</a:t>
            </a:r>
            <a:r>
              <a:rPr lang="en-US" dirty="0" smtClean="0"/>
              <a:t>Services </a:t>
            </a:r>
          </a:p>
          <a:p>
            <a:r>
              <a:rPr lang="en-US" dirty="0"/>
              <a:t>Children's Specialist </a:t>
            </a:r>
            <a:endParaRPr lang="en-US" dirty="0" smtClean="0"/>
          </a:p>
          <a:p>
            <a:r>
              <a:rPr lang="en-US" dirty="0" smtClean="0"/>
              <a:t>CEO</a:t>
            </a:r>
          </a:p>
          <a:p>
            <a:r>
              <a:rPr lang="en-US" dirty="0"/>
              <a:t>Coordinator, Adult Services </a:t>
            </a:r>
            <a:endParaRPr lang="en-US" dirty="0" smtClean="0"/>
          </a:p>
          <a:p>
            <a:r>
              <a:rPr lang="en-US" dirty="0" smtClean="0"/>
              <a:t>Branch Manager</a:t>
            </a:r>
            <a:endParaRPr lang="en-CA" dirty="0"/>
          </a:p>
          <a:p>
            <a:endParaRPr lang="en-US" dirty="0"/>
          </a:p>
        </p:txBody>
      </p:sp>
    </p:spTree>
    <p:extLst>
      <p:ext uri="{BB962C8B-B14F-4D97-AF65-F5344CB8AC3E}">
        <p14:creationId xmlns:p14="http://schemas.microsoft.com/office/powerpoint/2010/main" val="15684334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Open Questions,  Future Research</a:t>
            </a:r>
            <a:endParaRPr lang="en-US" dirty="0"/>
          </a:p>
        </p:txBody>
      </p:sp>
      <p:sp>
        <p:nvSpPr>
          <p:cNvPr id="6" name="Content Placeholder 5"/>
          <p:cNvSpPr>
            <a:spLocks noGrp="1"/>
          </p:cNvSpPr>
          <p:nvPr>
            <p:ph idx="1"/>
          </p:nvPr>
        </p:nvSpPr>
        <p:spPr/>
        <p:txBody>
          <a:bodyPr/>
          <a:lstStyle/>
          <a:p>
            <a:r>
              <a:rPr lang="en-US" dirty="0" smtClean="0"/>
              <a:t>How did we fare? Reviewing our hypotheses</a:t>
            </a:r>
          </a:p>
          <a:p>
            <a:r>
              <a:rPr lang="en-US" dirty="0" smtClean="0"/>
              <a:t>Caveats and limitations</a:t>
            </a:r>
          </a:p>
          <a:p>
            <a:r>
              <a:rPr lang="en-US" dirty="0" smtClean="0"/>
              <a:t>Open questions</a:t>
            </a:r>
          </a:p>
          <a:p>
            <a:r>
              <a:rPr lang="en-US" dirty="0" smtClean="0"/>
              <a:t>Future work</a:t>
            </a:r>
          </a:p>
          <a:p>
            <a:endParaRPr lang="en-US" dirty="0"/>
          </a:p>
          <a:p>
            <a:pPr marL="0" indent="0" algn="ctr">
              <a:buNone/>
            </a:pPr>
            <a:r>
              <a:rPr lang="en-US" dirty="0" smtClean="0">
                <a:solidFill>
                  <a:srgbClr val="FFFF00"/>
                </a:solidFill>
              </a:rPr>
              <a:t>Any Volunteers?</a:t>
            </a:r>
            <a:endParaRPr lang="en-US" dirty="0">
              <a:solidFill>
                <a:srgbClr val="FFFF00"/>
              </a:solidFill>
            </a:endParaRPr>
          </a:p>
        </p:txBody>
      </p:sp>
    </p:spTree>
    <p:extLst>
      <p:ext uri="{BB962C8B-B14F-4D97-AF65-F5344CB8AC3E}">
        <p14:creationId xmlns:p14="http://schemas.microsoft.com/office/powerpoint/2010/main" val="3113999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3865502"/>
            <a:ext cx="3494626" cy="2811201"/>
          </a:xfrm>
          <a:prstGeom prst="rect">
            <a:avLst/>
          </a:prstGeom>
        </p:spPr>
      </p:pic>
      <p:sp>
        <p:nvSpPr>
          <p:cNvPr id="5" name="Subtitle 2"/>
          <p:cNvSpPr txBox="1">
            <a:spLocks/>
          </p:cNvSpPr>
          <p:nvPr/>
        </p:nvSpPr>
        <p:spPr>
          <a:xfrm>
            <a:off x="1" y="0"/>
            <a:ext cx="9143999" cy="1752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rgbClr val="FFFF00"/>
                </a:solidFill>
                <a:latin typeface="Century Schoolbook"/>
                <a:cs typeface="Century Schoolbook"/>
              </a:rPr>
              <a:t>Managing Human Resources in the library and information context: How do we want to work tomorrow?</a:t>
            </a:r>
            <a:endParaRPr lang="en-CA" sz="2000" dirty="0" smtClean="0">
              <a:solidFill>
                <a:srgbClr val="FFFF00"/>
              </a:solidFill>
              <a:latin typeface="Century Schoolbook"/>
              <a:cs typeface="Century Schoolbook"/>
            </a:endParaRPr>
          </a:p>
          <a:p>
            <a:endParaRPr lang="en-US" sz="2000" dirty="0">
              <a:solidFill>
                <a:srgbClr val="FFFF00"/>
              </a:solidFill>
              <a:latin typeface="Century Schoolbook"/>
              <a:cs typeface="Century Schoolbook"/>
            </a:endParaRPr>
          </a:p>
        </p:txBody>
      </p:sp>
      <p:sp>
        <p:nvSpPr>
          <p:cNvPr id="6" name="TextBox 5"/>
          <p:cNvSpPr txBox="1"/>
          <p:nvPr/>
        </p:nvSpPr>
        <p:spPr>
          <a:xfrm>
            <a:off x="168079" y="1752600"/>
            <a:ext cx="8654683" cy="646331"/>
          </a:xfrm>
          <a:prstGeom prst="rect">
            <a:avLst/>
          </a:prstGeom>
          <a:noFill/>
        </p:spPr>
        <p:txBody>
          <a:bodyPr wrap="none" rtlCol="0">
            <a:spAutoFit/>
          </a:bodyPr>
          <a:lstStyle/>
          <a:p>
            <a:r>
              <a:rPr lang="en-US" sz="3600" dirty="0" smtClean="0"/>
              <a:t>Your Questions, Comments and Suggestions?</a:t>
            </a:r>
            <a:endParaRPr lang="en-US" sz="3600" dirty="0"/>
          </a:p>
        </p:txBody>
      </p:sp>
    </p:spTree>
    <p:extLst>
      <p:ext uri="{BB962C8B-B14F-4D97-AF65-F5344CB8AC3E}">
        <p14:creationId xmlns:p14="http://schemas.microsoft.com/office/powerpoint/2010/main" val="21495881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Then,</a:t>
            </a:r>
            <a:endParaRPr lang="en-US" dirty="0">
              <a:solidFill>
                <a:srgbClr val="FFFF00"/>
              </a:solidFill>
            </a:endParaRPr>
          </a:p>
        </p:txBody>
      </p:sp>
      <p:sp>
        <p:nvSpPr>
          <p:cNvPr id="3" name="Content Placeholder 2"/>
          <p:cNvSpPr>
            <a:spLocks noGrp="1"/>
          </p:cNvSpPr>
          <p:nvPr>
            <p:ph idx="1"/>
          </p:nvPr>
        </p:nvSpPr>
        <p:spPr/>
        <p:txBody>
          <a:bodyPr/>
          <a:lstStyle/>
          <a:p>
            <a:pPr marL="0" indent="0">
              <a:buNone/>
            </a:pPr>
            <a:r>
              <a:rPr lang="en-US" dirty="0" smtClean="0">
                <a:solidFill>
                  <a:srgbClr val="FFFFFF"/>
                </a:solidFill>
              </a:rPr>
              <a:t>What are public librarians doing?</a:t>
            </a:r>
          </a:p>
          <a:p>
            <a:pPr marL="0" indent="0">
              <a:buNone/>
            </a:pPr>
            <a:endParaRPr lang="en-US" dirty="0">
              <a:solidFill>
                <a:srgbClr val="FFFFFF"/>
              </a:solidFill>
            </a:endParaRPr>
          </a:p>
          <a:p>
            <a:pPr marL="0" indent="0">
              <a:buNone/>
            </a:pPr>
            <a:r>
              <a:rPr lang="en-US" dirty="0" smtClean="0">
                <a:solidFill>
                  <a:srgbClr val="FFFFFF"/>
                </a:solidFill>
              </a:rPr>
              <a:t>	What are the clerical staff doing?</a:t>
            </a:r>
            <a:endParaRPr lang="en-US" dirty="0">
              <a:solidFill>
                <a:srgbClr val="FFFFFF"/>
              </a:solidFill>
            </a:endParaRPr>
          </a:p>
        </p:txBody>
      </p:sp>
    </p:spTree>
    <p:extLst>
      <p:ext uri="{BB962C8B-B14F-4D97-AF65-F5344CB8AC3E}">
        <p14:creationId xmlns:p14="http://schemas.microsoft.com/office/powerpoint/2010/main" val="4230201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Research Design &amp; Data Collection</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Visited 12 urban libraries across Canada (all provinces except Quebec)</a:t>
            </a:r>
          </a:p>
          <a:p>
            <a:r>
              <a:rPr lang="en-US" dirty="0" smtClean="0"/>
              <a:t>Conducted 70 in-depth interviews with CEOs, librarians and clerical/paraprofessionals</a:t>
            </a:r>
          </a:p>
          <a:p>
            <a:r>
              <a:rPr lang="en-US" dirty="0" smtClean="0"/>
              <a:t>Job shadowed approximately 55 library workers</a:t>
            </a:r>
            <a:endParaRPr lang="en-US" dirty="0"/>
          </a:p>
        </p:txBody>
      </p:sp>
    </p:spTree>
    <p:extLst>
      <p:ext uri="{BB962C8B-B14F-4D97-AF65-F5344CB8AC3E}">
        <p14:creationId xmlns:p14="http://schemas.microsoft.com/office/powerpoint/2010/main" val="3787557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Findings</a:t>
            </a:r>
            <a:endParaRPr lang="en-US" dirty="0">
              <a:solidFill>
                <a:srgbClr val="FFFF00"/>
              </a:solidFill>
            </a:endParaRPr>
          </a:p>
        </p:txBody>
      </p:sp>
      <p:sp>
        <p:nvSpPr>
          <p:cNvPr id="3" name="Content Placeholder 2"/>
          <p:cNvSpPr>
            <a:spLocks noGrp="1"/>
          </p:cNvSpPr>
          <p:nvPr>
            <p:ph idx="1"/>
          </p:nvPr>
        </p:nvSpPr>
        <p:spPr>
          <a:xfrm>
            <a:off x="457200" y="1590436"/>
            <a:ext cx="8229600" cy="4525963"/>
          </a:xfrm>
        </p:spPr>
        <p:txBody>
          <a:bodyPr/>
          <a:lstStyle/>
          <a:p>
            <a:pPr marL="0" indent="0">
              <a:buNone/>
            </a:pPr>
            <a:r>
              <a:rPr lang="en-US" dirty="0" smtClean="0"/>
              <a:t>Shared ideas across the sector (regardless of geography or position)</a:t>
            </a:r>
          </a:p>
          <a:p>
            <a:r>
              <a:rPr lang="en-US" dirty="0" smtClean="0"/>
              <a:t>Space (community, more and beautiful)</a:t>
            </a:r>
          </a:p>
          <a:p>
            <a:r>
              <a:rPr lang="en-US" dirty="0" smtClean="0"/>
              <a:t>Collections (about those books)</a:t>
            </a:r>
          </a:p>
          <a:p>
            <a:r>
              <a:rPr lang="en-US" dirty="0" smtClean="0"/>
              <a:t>Programming (adults)</a:t>
            </a:r>
          </a:p>
          <a:p>
            <a:r>
              <a:rPr lang="en-US" dirty="0" smtClean="0"/>
              <a:t>Technology (access, exposure &amp; teaching)</a:t>
            </a:r>
            <a:endParaRPr lang="en-US" dirty="0"/>
          </a:p>
        </p:txBody>
      </p:sp>
    </p:spTree>
    <p:extLst>
      <p:ext uri="{BB962C8B-B14F-4D97-AF65-F5344CB8AC3E}">
        <p14:creationId xmlns:p14="http://schemas.microsoft.com/office/powerpoint/2010/main" val="803545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Findings</a:t>
            </a:r>
            <a:endParaRPr lang="en-US" dirty="0">
              <a:solidFill>
                <a:srgbClr val="FFFF00"/>
              </a:solidFill>
            </a:endParaRPr>
          </a:p>
        </p:txBody>
      </p:sp>
      <p:sp>
        <p:nvSpPr>
          <p:cNvPr id="3" name="Content Placeholder 2"/>
          <p:cNvSpPr>
            <a:spLocks noGrp="1"/>
          </p:cNvSpPr>
          <p:nvPr>
            <p:ph idx="1"/>
          </p:nvPr>
        </p:nvSpPr>
        <p:spPr/>
        <p:txBody>
          <a:bodyPr/>
          <a:lstStyle/>
          <a:p>
            <a:pPr marL="0" indent="0">
              <a:buNone/>
            </a:pPr>
            <a:r>
              <a:rPr lang="en-US" dirty="0" smtClean="0"/>
              <a:t>Competing ideas/differences in perspectives based on position, geography, other?</a:t>
            </a:r>
          </a:p>
          <a:p>
            <a:r>
              <a:rPr lang="en-US" dirty="0" smtClean="0"/>
              <a:t>Role of the professional librarian and paraprofessionals</a:t>
            </a:r>
          </a:p>
          <a:p>
            <a:r>
              <a:rPr lang="en-US" dirty="0" smtClean="0"/>
              <a:t>Greatest challenges/rewards of the job</a:t>
            </a:r>
          </a:p>
          <a:p>
            <a:r>
              <a:rPr lang="en-US" dirty="0" smtClean="0">
                <a:solidFill>
                  <a:srgbClr val="FFFF00"/>
                </a:solidFill>
              </a:rPr>
              <a:t>Role of the library into the future and implications for the workforce</a:t>
            </a:r>
          </a:p>
          <a:p>
            <a:pPr marL="0" indent="0">
              <a:buNone/>
            </a:pPr>
            <a:endParaRPr lang="en-US" dirty="0" smtClean="0"/>
          </a:p>
        </p:txBody>
      </p:sp>
      <p:sp>
        <p:nvSpPr>
          <p:cNvPr id="5" name="TextBox 4"/>
          <p:cNvSpPr txBox="1"/>
          <p:nvPr/>
        </p:nvSpPr>
        <p:spPr>
          <a:xfrm>
            <a:off x="-3022662" y="332725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7514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858" y="661874"/>
            <a:ext cx="8229600" cy="2723498"/>
          </a:xfrm>
        </p:spPr>
        <p:txBody>
          <a:bodyPr>
            <a:normAutofit/>
          </a:bodyPr>
          <a:lstStyle/>
          <a:p>
            <a:pPr algn="l"/>
            <a:r>
              <a:rPr lang="en-US" dirty="0" smtClean="0">
                <a:solidFill>
                  <a:srgbClr val="FFFF00"/>
                </a:solidFill>
              </a:rPr>
              <a:t>CEO </a:t>
            </a:r>
            <a:r>
              <a:rPr lang="en-US" dirty="0" smtClean="0">
                <a:solidFill>
                  <a:srgbClr val="FFFF00"/>
                </a:solidFill>
              </a:rPr>
              <a:t>comments </a:t>
            </a:r>
            <a:r>
              <a:rPr lang="en-US" dirty="0" smtClean="0">
                <a:solidFill>
                  <a:srgbClr val="FFFF00"/>
                </a:solidFill>
              </a:rPr>
              <a:t>: historic change, “the past was merely prelude”</a:t>
            </a:r>
            <a:endParaRPr lang="en-US" dirty="0">
              <a:solidFill>
                <a:srgbClr val="FFFF00"/>
              </a:solidFill>
            </a:endParaRPr>
          </a:p>
        </p:txBody>
      </p:sp>
    </p:spTree>
    <p:extLst>
      <p:ext uri="{BB962C8B-B14F-4D97-AF65-F5344CB8AC3E}">
        <p14:creationId xmlns:p14="http://schemas.microsoft.com/office/powerpoint/2010/main" val="27779472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FFFF00"/>
                </a:solidFill>
              </a:rPr>
              <a:t>Triangulating our empirical work: content analysis of job ads</a:t>
            </a:r>
            <a:endParaRPr lang="en-US" dirty="0">
              <a:solidFill>
                <a:srgbClr val="FFFF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2938510"/>
              </p:ext>
            </p:extLst>
          </p:nvPr>
        </p:nvGraphicFramePr>
        <p:xfrm>
          <a:off x="457200" y="1600200"/>
          <a:ext cx="8229600" cy="2494280"/>
        </p:xfrm>
        <a:graphic>
          <a:graphicData uri="http://schemas.openxmlformats.org/drawingml/2006/table">
            <a:tbl>
              <a:tblPr firstRow="1" bandRow="1">
                <a:tableStyleId>{1FECB4D8-DB02-4DC6-A0A2-4F2EBAE1DC90}</a:tableStyleId>
              </a:tblPr>
              <a:tblGrid>
                <a:gridCol w="3771153"/>
                <a:gridCol w="2317767"/>
                <a:gridCol w="2140680"/>
              </a:tblGrid>
              <a:tr h="370840">
                <a:tc>
                  <a:txBody>
                    <a:bodyPr/>
                    <a:lstStyle/>
                    <a:p>
                      <a:r>
                        <a:rPr lang="en-US" dirty="0" smtClean="0"/>
                        <a:t>Source</a:t>
                      </a:r>
                      <a:endParaRPr lang="en-US" dirty="0"/>
                    </a:p>
                  </a:txBody>
                  <a:tcPr/>
                </a:tc>
                <a:tc>
                  <a:txBody>
                    <a:bodyPr/>
                    <a:lstStyle/>
                    <a:p>
                      <a:pPr algn="l"/>
                      <a:r>
                        <a:rPr lang="en-US" dirty="0" smtClean="0"/>
                        <a:t>Date Range</a:t>
                      </a:r>
                      <a:endParaRPr lang="en-US" dirty="0"/>
                    </a:p>
                  </a:txBody>
                  <a:tcPr/>
                </a:tc>
                <a:tc>
                  <a:txBody>
                    <a:bodyPr/>
                    <a:lstStyle/>
                    <a:p>
                      <a:pPr algn="l"/>
                      <a:r>
                        <a:rPr lang="en-US" dirty="0" smtClean="0"/>
                        <a:t># of</a:t>
                      </a:r>
                      <a:r>
                        <a:rPr lang="en-US" baseline="0" dirty="0" smtClean="0"/>
                        <a:t> individual ads</a:t>
                      </a:r>
                      <a:endParaRPr lang="en-US" dirty="0"/>
                    </a:p>
                  </a:txBody>
                  <a:tcPr/>
                </a:tc>
              </a:tr>
              <a:tr h="370840">
                <a:tc>
                  <a:txBody>
                    <a:bodyPr/>
                    <a:lstStyle/>
                    <a:p>
                      <a:r>
                        <a:rPr lang="en-US" i="1" dirty="0" smtClean="0"/>
                        <a:t>Globe &amp; Mail</a:t>
                      </a:r>
                      <a:r>
                        <a:rPr lang="en-US" i="0" dirty="0" smtClean="0"/>
                        <a:t> (national</a:t>
                      </a:r>
                      <a:r>
                        <a:rPr lang="en-US" i="0" baseline="0" dirty="0" smtClean="0"/>
                        <a:t> edition)</a:t>
                      </a:r>
                      <a:endParaRPr lang="en-US" i="1" dirty="0"/>
                    </a:p>
                  </a:txBody>
                  <a:tcPr/>
                </a:tc>
                <a:tc>
                  <a:txBody>
                    <a:bodyPr/>
                    <a:lstStyle/>
                    <a:p>
                      <a:pPr algn="l"/>
                      <a:r>
                        <a:rPr lang="en-US" dirty="0" smtClean="0"/>
                        <a:t>1950 –</a:t>
                      </a:r>
                      <a:r>
                        <a:rPr lang="en-US" baseline="0" dirty="0" smtClean="0"/>
                        <a:t> 2005 </a:t>
                      </a:r>
                      <a:endParaRPr lang="en-US" dirty="0"/>
                    </a:p>
                  </a:txBody>
                  <a:tcPr/>
                </a:tc>
                <a:tc>
                  <a:txBody>
                    <a:bodyPr/>
                    <a:lstStyle/>
                    <a:p>
                      <a:pPr algn="l"/>
                      <a:r>
                        <a:rPr lang="en-US" dirty="0" smtClean="0"/>
                        <a:t>1,933</a:t>
                      </a:r>
                      <a:endParaRPr lang="en-US" dirty="0"/>
                    </a:p>
                  </a:txBody>
                  <a:tcPr/>
                </a:tc>
              </a:tr>
              <a:tr h="370840">
                <a:tc>
                  <a:txBody>
                    <a:bodyPr/>
                    <a:lstStyle/>
                    <a:p>
                      <a:r>
                        <a:rPr lang="en-US" i="1" dirty="0" smtClean="0"/>
                        <a:t>Ontario Library Review</a:t>
                      </a:r>
                      <a:endParaRPr lang="en-US" i="1" dirty="0"/>
                    </a:p>
                  </a:txBody>
                  <a:tcPr/>
                </a:tc>
                <a:tc>
                  <a:txBody>
                    <a:bodyPr/>
                    <a:lstStyle/>
                    <a:p>
                      <a:pPr algn="l"/>
                      <a:r>
                        <a:rPr lang="en-US" dirty="0" smtClean="0"/>
                        <a:t>1950</a:t>
                      </a:r>
                      <a:r>
                        <a:rPr lang="en-US" baseline="0" dirty="0" smtClean="0"/>
                        <a:t> – 1982 </a:t>
                      </a:r>
                      <a:endParaRPr lang="en-US" dirty="0"/>
                    </a:p>
                  </a:txBody>
                  <a:tcPr/>
                </a:tc>
                <a:tc>
                  <a:txBody>
                    <a:bodyPr/>
                    <a:lstStyle/>
                    <a:p>
                      <a:pPr algn="l"/>
                      <a:r>
                        <a:rPr lang="en-US" dirty="0" smtClean="0"/>
                        <a:t>728</a:t>
                      </a:r>
                      <a:endParaRPr lang="en-US" dirty="0"/>
                    </a:p>
                  </a:txBody>
                  <a:tcPr/>
                </a:tc>
              </a:tr>
              <a:tr h="370840">
                <a:tc>
                  <a:txBody>
                    <a:bodyPr/>
                    <a:lstStyle/>
                    <a:p>
                      <a:r>
                        <a:rPr lang="en-US" i="1" dirty="0" smtClean="0"/>
                        <a:t>Feliciter </a:t>
                      </a:r>
                      <a:r>
                        <a:rPr lang="en-US" i="0" dirty="0" smtClean="0"/>
                        <a:t>(association</a:t>
                      </a:r>
                      <a:r>
                        <a:rPr lang="en-US" i="0" baseline="0" dirty="0" smtClean="0"/>
                        <a:t> journal/ national)</a:t>
                      </a:r>
                      <a:endParaRPr lang="en-US" i="1" dirty="0"/>
                    </a:p>
                  </a:txBody>
                  <a:tcPr/>
                </a:tc>
                <a:tc>
                  <a:txBody>
                    <a:bodyPr/>
                    <a:lstStyle/>
                    <a:p>
                      <a:pPr algn="l"/>
                      <a:r>
                        <a:rPr lang="en-US" dirty="0" smtClean="0"/>
                        <a:t>1950 – 1975</a:t>
                      </a:r>
                    </a:p>
                    <a:p>
                      <a:pPr algn="l"/>
                      <a:r>
                        <a:rPr lang="en-US" dirty="0" smtClean="0"/>
                        <a:t>1980/</a:t>
                      </a:r>
                      <a:r>
                        <a:rPr lang="en-US" baseline="0" dirty="0" smtClean="0"/>
                        <a:t>1985/1990/1995 </a:t>
                      </a:r>
                      <a:endParaRPr lang="en-US" dirty="0"/>
                    </a:p>
                  </a:txBody>
                  <a:tcPr/>
                </a:tc>
                <a:tc>
                  <a:txBody>
                    <a:bodyPr/>
                    <a:lstStyle/>
                    <a:p>
                      <a:pPr algn="l"/>
                      <a:r>
                        <a:rPr lang="en-US" dirty="0" smtClean="0"/>
                        <a:t>514</a:t>
                      </a:r>
                    </a:p>
                    <a:p>
                      <a:pPr algn="l"/>
                      <a:r>
                        <a:rPr lang="en-US" dirty="0" smtClean="0"/>
                        <a:t>135</a:t>
                      </a:r>
                    </a:p>
                  </a:txBody>
                  <a:tcPr/>
                </a:tc>
              </a:tr>
              <a:tr h="370840">
                <a:tc>
                  <a:txBody>
                    <a:bodyPr/>
                    <a:lstStyle/>
                    <a:p>
                      <a:r>
                        <a:rPr lang="en-US" dirty="0" smtClean="0"/>
                        <a:t>Faculty</a:t>
                      </a:r>
                      <a:r>
                        <a:rPr lang="en-US" baseline="0" dirty="0" smtClean="0"/>
                        <a:t> of Information Job Board</a:t>
                      </a:r>
                      <a:endParaRPr lang="en-US" dirty="0"/>
                    </a:p>
                  </a:txBody>
                  <a:tcPr/>
                </a:tc>
                <a:tc>
                  <a:txBody>
                    <a:bodyPr/>
                    <a:lstStyle/>
                    <a:p>
                      <a:pPr algn="l"/>
                      <a:r>
                        <a:rPr lang="en-US" dirty="0" smtClean="0"/>
                        <a:t>2006 – 2015</a:t>
                      </a:r>
                      <a:endParaRPr lang="en-US" dirty="0"/>
                    </a:p>
                  </a:txBody>
                  <a:tcPr/>
                </a:tc>
                <a:tc>
                  <a:txBody>
                    <a:bodyPr/>
                    <a:lstStyle/>
                    <a:p>
                      <a:pPr algn="l"/>
                      <a:r>
                        <a:rPr lang="en-US" dirty="0" smtClean="0"/>
                        <a:t>1,083</a:t>
                      </a:r>
                    </a:p>
                  </a:txBody>
                  <a:tcPr/>
                </a:tc>
              </a:tr>
              <a:tr h="370840">
                <a:tc>
                  <a:txBody>
                    <a:bodyPr/>
                    <a:lstStyle/>
                    <a:p>
                      <a:pPr algn="r"/>
                      <a:r>
                        <a:rPr lang="en-US" i="1" dirty="0" smtClean="0"/>
                        <a:t>TOTAL</a:t>
                      </a:r>
                      <a:endParaRPr lang="en-US" i="1" dirty="0"/>
                    </a:p>
                  </a:txBody>
                  <a:tcPr/>
                </a:tc>
                <a:tc>
                  <a:txBody>
                    <a:bodyPr/>
                    <a:lstStyle/>
                    <a:p>
                      <a:pPr algn="l"/>
                      <a:endParaRPr lang="en-US" dirty="0"/>
                    </a:p>
                  </a:txBody>
                  <a:tcPr/>
                </a:tc>
                <a:tc>
                  <a:txBody>
                    <a:bodyPr/>
                    <a:lstStyle/>
                    <a:p>
                      <a:pPr algn="l"/>
                      <a:r>
                        <a:rPr lang="en-US" dirty="0" smtClean="0"/>
                        <a:t>4393</a:t>
                      </a:r>
                    </a:p>
                  </a:txBody>
                  <a:tcPr/>
                </a:tc>
              </a:tr>
            </a:tbl>
          </a:graphicData>
        </a:graphic>
      </p:graphicFrame>
    </p:spTree>
    <p:extLst>
      <p:ext uri="{BB962C8B-B14F-4D97-AF65-F5344CB8AC3E}">
        <p14:creationId xmlns:p14="http://schemas.microsoft.com/office/powerpoint/2010/main" val="53787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extLst>
              <p:ext uri="{D42A27DB-BD31-4B8C-83A1-F6EECF244321}">
                <p14:modId xmlns:p14="http://schemas.microsoft.com/office/powerpoint/2010/main" val="1373245259"/>
              </p:ext>
            </p:extLst>
          </p:nvPr>
        </p:nvGraphicFramePr>
        <p:xfrm>
          <a:off x="457200" y="1463675"/>
          <a:ext cx="8229600" cy="736600"/>
        </p:xfrm>
        <a:graphic>
          <a:graphicData uri="http://schemas.openxmlformats.org/drawingml/2006/table">
            <a:tbl>
              <a:tblPr firstRow="1" bandRow="1">
                <a:tableStyleId>{1FECB4D8-DB02-4DC6-A0A2-4F2EBAE1DC90}</a:tableStyleId>
              </a:tblPr>
              <a:tblGrid>
                <a:gridCol w="3771153"/>
                <a:gridCol w="2317767"/>
                <a:gridCol w="2140680"/>
              </a:tblGrid>
              <a:tr h="133985">
                <a:tc>
                  <a:txBody>
                    <a:bodyPr/>
                    <a:lstStyle/>
                    <a:p>
                      <a:r>
                        <a:rPr lang="en-US" dirty="0" smtClean="0"/>
                        <a:t>Source</a:t>
                      </a:r>
                      <a:endParaRPr lang="en-US" dirty="0"/>
                    </a:p>
                  </a:txBody>
                  <a:tcPr/>
                </a:tc>
                <a:tc>
                  <a:txBody>
                    <a:bodyPr/>
                    <a:lstStyle/>
                    <a:p>
                      <a:pPr algn="l"/>
                      <a:r>
                        <a:rPr lang="en-US" dirty="0" smtClean="0"/>
                        <a:t>Date Range</a:t>
                      </a:r>
                      <a:endParaRPr lang="en-US" dirty="0"/>
                    </a:p>
                  </a:txBody>
                  <a:tcPr/>
                </a:tc>
                <a:tc>
                  <a:txBody>
                    <a:bodyPr/>
                    <a:lstStyle/>
                    <a:p>
                      <a:pPr algn="l"/>
                      <a:r>
                        <a:rPr lang="en-US" dirty="0" smtClean="0"/>
                        <a:t># of</a:t>
                      </a:r>
                      <a:r>
                        <a:rPr lang="en-US" baseline="0" dirty="0" smtClean="0"/>
                        <a:t> individual ads</a:t>
                      </a:r>
                      <a:endParaRPr lang="en-US" dirty="0"/>
                    </a:p>
                  </a:txBody>
                  <a:tcPr/>
                </a:tc>
              </a:tr>
              <a:tr h="370840">
                <a:tc>
                  <a:txBody>
                    <a:bodyPr/>
                    <a:lstStyle/>
                    <a:p>
                      <a:r>
                        <a:rPr lang="en-US" dirty="0" smtClean="0"/>
                        <a:t>Faculty</a:t>
                      </a:r>
                      <a:r>
                        <a:rPr lang="en-US" baseline="0" dirty="0" smtClean="0"/>
                        <a:t> of Information Job Board</a:t>
                      </a:r>
                      <a:endParaRPr lang="en-US" dirty="0"/>
                    </a:p>
                  </a:txBody>
                  <a:tcPr/>
                </a:tc>
                <a:tc>
                  <a:txBody>
                    <a:bodyPr/>
                    <a:lstStyle/>
                    <a:p>
                      <a:pPr algn="l"/>
                      <a:r>
                        <a:rPr lang="en-US" dirty="0" smtClean="0"/>
                        <a:t>2006 – 2015</a:t>
                      </a:r>
                      <a:endParaRPr lang="en-US" dirty="0"/>
                    </a:p>
                  </a:txBody>
                  <a:tcPr/>
                </a:tc>
                <a:tc>
                  <a:txBody>
                    <a:bodyPr/>
                    <a:lstStyle/>
                    <a:p>
                      <a:pPr algn="l"/>
                      <a:r>
                        <a:rPr lang="en-US" dirty="0" smtClean="0"/>
                        <a:t>1,083</a:t>
                      </a: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93425372"/>
              </p:ext>
            </p:extLst>
          </p:nvPr>
        </p:nvGraphicFramePr>
        <p:xfrm>
          <a:off x="457200" y="4504326"/>
          <a:ext cx="8229600" cy="1656079"/>
        </p:xfrm>
        <a:graphic>
          <a:graphicData uri="http://schemas.openxmlformats.org/drawingml/2006/table">
            <a:tbl>
              <a:tblPr firstRow="1" bandRow="1">
                <a:tableStyleId>{1FECB4D8-DB02-4DC6-A0A2-4F2EBAE1DC90}</a:tableStyleId>
              </a:tblPr>
              <a:tblGrid>
                <a:gridCol w="3771153"/>
                <a:gridCol w="2317767"/>
                <a:gridCol w="2140680"/>
              </a:tblGrid>
              <a:tr h="370840">
                <a:tc>
                  <a:txBody>
                    <a:bodyPr/>
                    <a:lstStyle/>
                    <a:p>
                      <a:r>
                        <a:rPr lang="en-US" dirty="0" smtClean="0"/>
                        <a:t>Source</a:t>
                      </a:r>
                      <a:endParaRPr lang="en-US" dirty="0"/>
                    </a:p>
                  </a:txBody>
                  <a:tcPr/>
                </a:tc>
                <a:tc>
                  <a:txBody>
                    <a:bodyPr/>
                    <a:lstStyle/>
                    <a:p>
                      <a:pPr algn="l"/>
                      <a:r>
                        <a:rPr lang="en-US" dirty="0" smtClean="0"/>
                        <a:t>Date Ranges</a:t>
                      </a:r>
                      <a:endParaRPr lang="en-US" dirty="0"/>
                    </a:p>
                  </a:txBody>
                  <a:tcPr/>
                </a:tc>
                <a:tc>
                  <a:txBody>
                    <a:bodyPr/>
                    <a:lstStyle/>
                    <a:p>
                      <a:pPr algn="l"/>
                      <a:r>
                        <a:rPr lang="en-US" dirty="0" smtClean="0"/>
                        <a:t># of</a:t>
                      </a:r>
                      <a:r>
                        <a:rPr lang="en-US" baseline="0" dirty="0" smtClean="0"/>
                        <a:t> individual ads</a:t>
                      </a:r>
                      <a:endParaRPr lang="en-US" dirty="0"/>
                    </a:p>
                  </a:txBody>
                  <a:tcPr/>
                </a:tc>
              </a:tr>
              <a:tr h="370840">
                <a:tc>
                  <a:txBody>
                    <a:bodyPr/>
                    <a:lstStyle/>
                    <a:p>
                      <a:r>
                        <a:rPr lang="en-US" dirty="0" smtClean="0"/>
                        <a:t>Faculty</a:t>
                      </a:r>
                      <a:r>
                        <a:rPr lang="en-US" baseline="0" dirty="0" smtClean="0"/>
                        <a:t> of Information Job Board</a:t>
                      </a:r>
                      <a:endParaRPr lang="en-US" dirty="0"/>
                    </a:p>
                  </a:txBody>
                  <a:tcPr/>
                </a:tc>
                <a:tc>
                  <a:txBody>
                    <a:bodyPr/>
                    <a:lstStyle/>
                    <a:p>
                      <a:pPr algn="l"/>
                      <a:r>
                        <a:rPr lang="en-US" dirty="0" smtClean="0"/>
                        <a:t>2007</a:t>
                      </a:r>
                    </a:p>
                    <a:p>
                      <a:pPr algn="l"/>
                      <a:r>
                        <a:rPr lang="en-US" dirty="0" smtClean="0"/>
                        <a:t>2011</a:t>
                      </a:r>
                    </a:p>
                    <a:p>
                      <a:pPr algn="l"/>
                      <a:r>
                        <a:rPr lang="en-US" dirty="0" smtClean="0"/>
                        <a:t>2015</a:t>
                      </a:r>
                    </a:p>
                  </a:txBody>
                  <a:tcPr/>
                </a:tc>
                <a:tc>
                  <a:txBody>
                    <a:bodyPr/>
                    <a:lstStyle/>
                    <a:p>
                      <a:pPr algn="l"/>
                      <a:r>
                        <a:rPr lang="en-US" dirty="0" smtClean="0"/>
                        <a:t>89</a:t>
                      </a:r>
                    </a:p>
                    <a:p>
                      <a:pPr algn="l"/>
                      <a:r>
                        <a:rPr lang="en-US" dirty="0" smtClean="0"/>
                        <a:t>74</a:t>
                      </a:r>
                    </a:p>
                    <a:p>
                      <a:pPr algn="l"/>
                      <a:r>
                        <a:rPr lang="en-US" dirty="0" smtClean="0"/>
                        <a:t>36</a:t>
                      </a:r>
                    </a:p>
                  </a:txBody>
                  <a:tcPr/>
                </a:tc>
              </a:tr>
              <a:tr h="370840">
                <a:tc>
                  <a:txBody>
                    <a:bodyPr/>
                    <a:lstStyle/>
                    <a:p>
                      <a:r>
                        <a:rPr lang="en-US" dirty="0" smtClean="0"/>
                        <a:t>TOTAL</a:t>
                      </a:r>
                      <a:endParaRPr lang="en-US" dirty="0"/>
                    </a:p>
                  </a:txBody>
                  <a:tcPr/>
                </a:tc>
                <a:tc>
                  <a:txBody>
                    <a:bodyPr/>
                    <a:lstStyle/>
                    <a:p>
                      <a:pPr algn="l"/>
                      <a:endParaRPr lang="en-US" dirty="0" smtClean="0"/>
                    </a:p>
                  </a:txBody>
                  <a:tcPr/>
                </a:tc>
                <a:tc>
                  <a:txBody>
                    <a:bodyPr/>
                    <a:lstStyle/>
                    <a:p>
                      <a:pPr algn="l"/>
                      <a:r>
                        <a:rPr lang="en-US" dirty="0" smtClean="0"/>
                        <a:t>199</a:t>
                      </a:r>
                    </a:p>
                  </a:txBody>
                  <a:tcPr/>
                </a:tc>
              </a:tr>
            </a:tbl>
          </a:graphicData>
        </a:graphic>
      </p:graphicFrame>
      <p:cxnSp>
        <p:nvCxnSpPr>
          <p:cNvPr id="7" name="Straight Connector 6"/>
          <p:cNvCxnSpPr/>
          <p:nvPr/>
        </p:nvCxnSpPr>
        <p:spPr>
          <a:xfrm>
            <a:off x="4757451" y="2794970"/>
            <a:ext cx="0" cy="1413235"/>
          </a:xfrm>
          <a:prstGeom prst="line">
            <a:avLst/>
          </a:prstGeom>
          <a:ln>
            <a:solidFill>
              <a:srgbClr val="FFFF00"/>
            </a:solidFill>
            <a:tailEnd type="triangle" w="lg"/>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005038" y="3305372"/>
            <a:ext cx="1942254" cy="369332"/>
          </a:xfrm>
          <a:prstGeom prst="rect">
            <a:avLst/>
          </a:prstGeom>
          <a:noFill/>
        </p:spPr>
        <p:txBody>
          <a:bodyPr wrap="square" rtlCol="0">
            <a:spAutoFit/>
          </a:bodyPr>
          <a:lstStyle/>
          <a:p>
            <a:r>
              <a:rPr lang="en-US" dirty="0" smtClean="0">
                <a:solidFill>
                  <a:srgbClr val="FFFF00"/>
                </a:solidFill>
              </a:rPr>
              <a:t>Our sample</a:t>
            </a:r>
            <a:endParaRPr lang="en-US" dirty="0">
              <a:solidFill>
                <a:srgbClr val="FFFF00"/>
              </a:solidFill>
            </a:endParaRPr>
          </a:p>
        </p:txBody>
      </p:sp>
      <p:sp>
        <p:nvSpPr>
          <p:cNvPr id="11" name="TextBox 10"/>
          <p:cNvSpPr txBox="1"/>
          <p:nvPr/>
        </p:nvSpPr>
        <p:spPr>
          <a:xfrm>
            <a:off x="2667000" y="406112"/>
            <a:ext cx="3938899" cy="584776"/>
          </a:xfrm>
          <a:prstGeom prst="rect">
            <a:avLst/>
          </a:prstGeom>
          <a:noFill/>
        </p:spPr>
        <p:txBody>
          <a:bodyPr wrap="none" rtlCol="0">
            <a:spAutoFit/>
          </a:bodyPr>
          <a:lstStyle/>
          <a:p>
            <a:r>
              <a:rPr lang="en-US" sz="3200" dirty="0" smtClean="0">
                <a:solidFill>
                  <a:srgbClr val="FFFF00"/>
                </a:solidFill>
              </a:rPr>
              <a:t>For Today’s Discussion</a:t>
            </a:r>
            <a:endParaRPr lang="en-US" sz="3200" dirty="0">
              <a:solidFill>
                <a:srgbClr val="FFFF00"/>
              </a:solidFill>
            </a:endParaRPr>
          </a:p>
        </p:txBody>
      </p:sp>
    </p:spTree>
    <p:extLst>
      <p:ext uri="{BB962C8B-B14F-4D97-AF65-F5344CB8AC3E}">
        <p14:creationId xmlns:p14="http://schemas.microsoft.com/office/powerpoint/2010/main" val="3124901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3510</TotalTime>
  <Words>2055</Words>
  <Application>Microsoft Macintosh PowerPoint</Application>
  <PresentationFormat>On-screen Show (4:3)</PresentationFormat>
  <Paragraphs>324</Paragraphs>
  <Slides>25</Slides>
  <Notes>18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Black</vt:lpstr>
      <vt:lpstr>Who is doing what, when, where and how in Canada's public libraries?</vt:lpstr>
      <vt:lpstr>If…</vt:lpstr>
      <vt:lpstr>Then,</vt:lpstr>
      <vt:lpstr>Research Design &amp; Data Collection</vt:lpstr>
      <vt:lpstr>Findings</vt:lpstr>
      <vt:lpstr>Findings</vt:lpstr>
      <vt:lpstr>CEO comments : historic change, “the past was merely prelude”</vt:lpstr>
      <vt:lpstr>Triangulating our empirical work: content analysis of job ads</vt:lpstr>
      <vt:lpstr>PowerPoint Presentation</vt:lpstr>
      <vt:lpstr>Working Hypotheses</vt:lpstr>
      <vt:lpstr>Findings: predictable  &amp; less so</vt:lpstr>
      <vt:lpstr>PowerPoint Presentation</vt:lpstr>
      <vt:lpstr>PowerPoint Presentation</vt:lpstr>
      <vt:lpstr>PowerPoint Presentation</vt:lpstr>
      <vt:lpstr>PowerPoint Presentation</vt:lpstr>
      <vt:lpstr>PowerPoint Presentation</vt:lpstr>
      <vt:lpstr>PowerPoint Presentation</vt:lpstr>
      <vt:lpstr>A CONTIUUM OF VISIONS</vt:lpstr>
      <vt:lpstr>What we found in the job ads</vt:lpstr>
      <vt:lpstr>What we found in the job ads</vt:lpstr>
      <vt:lpstr>What we found in the job ads</vt:lpstr>
      <vt:lpstr>The More Things Change? What Job Titles Tell Us</vt:lpstr>
      <vt:lpstr>But there are some outliers</vt:lpstr>
      <vt:lpstr>Discussion, Open Questions,  Future Research</vt:lpstr>
      <vt:lpstr>PowerPoint Presentation</vt:lpstr>
    </vt:vector>
  </TitlesOfParts>
  <Company>University of Toronto, Faculty of Information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Siobhan Stevenson</dc:creator>
  <cp:lastModifiedBy>Siobhan Stevenson</cp:lastModifiedBy>
  <cp:revision>76</cp:revision>
  <cp:lastPrinted>2016-08-10T09:05:21Z</cp:lastPrinted>
  <dcterms:created xsi:type="dcterms:W3CDTF">2016-08-08T01:15:22Z</dcterms:created>
  <dcterms:modified xsi:type="dcterms:W3CDTF">2016-08-10T11:49:41Z</dcterms:modified>
</cp:coreProperties>
</file>