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handoutMasterIdLst>
    <p:handoutMasterId r:id="rId28"/>
  </p:handoutMasterIdLst>
  <p:sldIdLst>
    <p:sldId id="317" r:id="rId2"/>
    <p:sldId id="288" r:id="rId3"/>
    <p:sldId id="294" r:id="rId4"/>
    <p:sldId id="302" r:id="rId5"/>
    <p:sldId id="322" r:id="rId6"/>
    <p:sldId id="311" r:id="rId7"/>
    <p:sldId id="293" r:id="rId8"/>
    <p:sldId id="298" r:id="rId9"/>
    <p:sldId id="295" r:id="rId10"/>
    <p:sldId id="296" r:id="rId11"/>
    <p:sldId id="260" r:id="rId12"/>
    <p:sldId id="263" r:id="rId13"/>
    <p:sldId id="318" r:id="rId14"/>
    <p:sldId id="319" r:id="rId15"/>
    <p:sldId id="320" r:id="rId16"/>
    <p:sldId id="327" r:id="rId17"/>
    <p:sldId id="328" r:id="rId18"/>
    <p:sldId id="329" r:id="rId19"/>
    <p:sldId id="323" r:id="rId20"/>
    <p:sldId id="285" r:id="rId21"/>
    <p:sldId id="278" r:id="rId22"/>
    <p:sldId id="279" r:id="rId23"/>
    <p:sldId id="281" r:id="rId24"/>
    <p:sldId id="271" r:id="rId25"/>
    <p:sldId id="303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52920" autoAdjust="0"/>
  </p:normalViewPr>
  <p:slideViewPr>
    <p:cSldViewPr>
      <p:cViewPr varScale="1">
        <p:scale>
          <a:sx n="39" d="100"/>
          <a:sy n="39" d="100"/>
        </p:scale>
        <p:origin x="223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E1DA05-5DCD-4C89-AC75-F42046D159F6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D11789-7FD6-4EEC-A2D6-94C088DA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03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C6CD20-BDB9-4CD6-B1DB-ABB25702DB8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8350E9-7638-4F5B-B82D-0F3BABC1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1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59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82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7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63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79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53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98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0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5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90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98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85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52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14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83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32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4276-5A26-464E-B852-4FA089F6B6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21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66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8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25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60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04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50E9-7638-4F5B-B82D-0F3BABC1BA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3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3670-6D76-41BA-92FA-C34750C1AE4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2366-BF6D-41F1-BE2E-BF92C011A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F3670-6D76-41BA-92FA-C34750C1AE4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02366-BF6D-41F1-BE2E-BF92C011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6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3670-6D76-41BA-92FA-C34750C1AE4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2366-BF6D-41F1-BE2E-BF92C011A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3670-6D76-41BA-92FA-C34750C1AE4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2366-BF6D-41F1-BE2E-BF92C011A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3670-6D76-41BA-92FA-C34750C1AE4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2366-BF6D-41F1-BE2E-BF92C011A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3670-6D76-41BA-92FA-C34750C1AE4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2366-BF6D-41F1-BE2E-BF92C011A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3670-6D76-41BA-92FA-C34750C1AE4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2366-BF6D-41F1-BE2E-BF92C011A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3400" y="3619500"/>
            <a:ext cx="7848600" cy="838200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4800" kern="1200" cap="all" baseline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4343400"/>
            <a:ext cx="7391400" cy="914400"/>
          </a:xfrm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90600" y="1476375"/>
            <a:ext cx="5410200" cy="352425"/>
          </a:xfrm>
        </p:spPr>
        <p:txBody>
          <a:bodyPr anchor="b" anchorCtr="0"/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90600" y="5819777"/>
            <a:ext cx="7391400" cy="304799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990600" y="609599"/>
            <a:ext cx="8153400" cy="989013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47750" y="5808662"/>
            <a:ext cx="5334000" cy="1588"/>
          </a:xfrm>
          <a:prstGeom prst="line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3670-6D76-41BA-92FA-C34750C1AE4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2366-BF6D-41F1-BE2E-BF92C011A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3670-6D76-41BA-92FA-C34750C1AE4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2366-BF6D-41F1-BE2E-BF92C011A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5000">
              <a:schemeClr val="bg1"/>
            </a:gs>
            <a:gs pos="100000">
              <a:schemeClr val="accent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clouds.png"/>
            <p:cNvPicPr>
              <a:picLocks noChangeAspect="1"/>
            </p:cNvPicPr>
            <p:nvPr/>
          </p:nvPicPr>
          <p:blipFill>
            <a:blip r:embed="rId12">
              <a:duotone>
                <a:schemeClr val="accent5"/>
                <a:srgbClr val="FFFFFF"/>
              </a:duotone>
            </a:blip>
            <a:srcRect b="6067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 cap="rnd" cmpd="sng" algn="ctr">
              <a:gradFill>
                <a:gsLst>
                  <a:gs pos="0">
                    <a:schemeClr val="accent5"/>
                  </a:gs>
                  <a:gs pos="67000">
                    <a:schemeClr val="bg1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F3670-6D76-41BA-92FA-C34750C1AE4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02366-BF6D-41F1-BE2E-BF92C011AE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inghr1@stjohn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M8szlSa-8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Of Human Bondage: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Breaking </a:t>
            </a:r>
            <a:r>
              <a:rPr lang="en-US" sz="3600" b="1" dirty="0"/>
              <a:t>Through to Lasting Change in Information Organizations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Rajesh Singh</a:t>
            </a:r>
          </a:p>
          <a:p>
            <a:r>
              <a:rPr lang="en-US" dirty="0"/>
              <a:t>Assistant </a:t>
            </a:r>
            <a:r>
              <a:rPr lang="en-US" dirty="0" smtClean="0"/>
              <a:t>Professor</a:t>
            </a:r>
          </a:p>
          <a:p>
            <a:r>
              <a:rPr lang="en-US" dirty="0" smtClean="0"/>
              <a:t>Division of Library and Information Science</a:t>
            </a:r>
            <a:endParaRPr lang="en-US" dirty="0"/>
          </a:p>
          <a:p>
            <a:r>
              <a:rPr lang="en-US" dirty="0" smtClean="0"/>
              <a:t>St. John’s University</a:t>
            </a:r>
            <a:endParaRPr lang="en-US" dirty="0"/>
          </a:p>
          <a:p>
            <a:r>
              <a:rPr lang="en-US" dirty="0" smtClean="0">
                <a:hlinkClick r:id="rId3"/>
              </a:rPr>
              <a:t>singhr1@stjohns.edu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Resistance to Change… </a:t>
            </a:r>
            <a:br>
              <a:rPr lang="en-US" dirty="0" smtClean="0"/>
            </a:br>
            <a:r>
              <a:rPr lang="en-US" dirty="0" smtClean="0"/>
              <a:t>or Exhaustion?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37" y="2362200"/>
            <a:ext cx="5344138" cy="3559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0"/>
            <a:ext cx="3124198" cy="378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Using “self control” or “will power” to change long-standing habits is exhausting!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9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oki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514600"/>
            <a:ext cx="2667000" cy="355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781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a People Problem or a Situational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41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Sometimes the problem is the environment – the surrounding cues discourage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399"/>
            <a:ext cx="8382000" cy="13750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Resistance to Change,</a:t>
            </a:r>
            <a:br>
              <a:rPr lang="en-US" dirty="0" smtClean="0"/>
            </a:br>
            <a:r>
              <a:rPr lang="en-US" dirty="0" smtClean="0"/>
              <a:t>Lack of Clarity?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076"/>
          <a:stretch/>
        </p:blipFill>
        <p:spPr bwMode="auto">
          <a:xfrm>
            <a:off x="685800" y="1527461"/>
            <a:ext cx="7315200" cy="50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2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of a </a:t>
            </a:r>
            <a:br>
              <a:rPr lang="en-US" dirty="0"/>
            </a:br>
            <a:r>
              <a:rPr lang="en-US" dirty="0" smtClean="0"/>
              <a:t>University library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89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 and Utilization of Electronic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Problem</a:t>
            </a:r>
            <a:r>
              <a:rPr lang="en-US" dirty="0" smtClean="0"/>
              <a:t> Needing to be Addressed:</a:t>
            </a:r>
          </a:p>
          <a:p>
            <a:pPr lvl="1"/>
            <a:r>
              <a:rPr lang="en-US" dirty="0" smtClean="0"/>
              <a:t>How to manage the burgeoning </a:t>
            </a:r>
            <a:r>
              <a:rPr lang="en-US" dirty="0"/>
              <a:t>electronic resources that were replacing </a:t>
            </a:r>
            <a:r>
              <a:rPr lang="en-US" dirty="0" smtClean="0"/>
              <a:t>print </a:t>
            </a:r>
            <a:r>
              <a:rPr lang="en-US" dirty="0"/>
              <a:t>journals and </a:t>
            </a:r>
            <a:r>
              <a:rPr lang="en-US" dirty="0" smtClean="0"/>
              <a:t>monographs.</a:t>
            </a:r>
            <a:endParaRPr lang="en-US" sz="3200" dirty="0"/>
          </a:p>
          <a:p>
            <a:r>
              <a:rPr lang="en-US" sz="3600" dirty="0" smtClean="0"/>
              <a:t>Solution </a:t>
            </a:r>
            <a:endParaRPr lang="en-US" sz="3600" dirty="0"/>
          </a:p>
          <a:p>
            <a:pPr lvl="1"/>
            <a:r>
              <a:rPr lang="en-US" dirty="0" smtClean="0"/>
              <a:t>Purchased EBSCO’s </a:t>
            </a:r>
            <a:r>
              <a:rPr lang="en-US" dirty="0"/>
              <a:t>electronic resource management system </a:t>
            </a:r>
            <a:r>
              <a:rPr lang="en-US" dirty="0" smtClean="0"/>
              <a:t>(ERM) </a:t>
            </a:r>
          </a:p>
          <a:p>
            <a:r>
              <a:rPr lang="en-US" dirty="0" smtClean="0"/>
              <a:t>New </a:t>
            </a:r>
            <a:r>
              <a:rPr lang="en-US" sz="3600" dirty="0" smtClean="0"/>
              <a:t>Problem</a:t>
            </a:r>
          </a:p>
          <a:p>
            <a:pPr lvl="1"/>
            <a:r>
              <a:rPr lang="en-US" dirty="0" smtClean="0"/>
              <a:t>Nobody wanted to learn it—too overwhelming; didn’t know where to start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3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ERM: </a:t>
            </a:r>
            <a:br>
              <a:rPr lang="en-US" dirty="0" smtClean="0"/>
            </a:br>
            <a:r>
              <a:rPr lang="en-US" dirty="0" smtClean="0"/>
              <a:t>Shaping the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Unsuccessful EBSCO ERM – keep it or dump it?</a:t>
            </a:r>
          </a:p>
          <a:p>
            <a:r>
              <a:rPr lang="en-US" dirty="0" smtClean="0"/>
              <a:t>Staff agreed to keep it</a:t>
            </a:r>
          </a:p>
          <a:p>
            <a:r>
              <a:rPr lang="en-US" dirty="0" smtClean="0"/>
              <a:t>Formed a guiding team of 3 people for the ERM implementation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52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ERM:</a:t>
            </a:r>
            <a:br>
              <a:rPr lang="en-US" dirty="0" smtClean="0"/>
            </a:br>
            <a:r>
              <a:rPr lang="en-US" dirty="0" smtClean="0"/>
              <a:t>Identify “Bright Spots”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Visited another university library which implemented an EBSCO ERM</a:t>
            </a:r>
          </a:p>
          <a:p>
            <a:r>
              <a:rPr lang="en-US" dirty="0" smtClean="0"/>
              <a:t>Able to see a successful implementation</a:t>
            </a:r>
          </a:p>
          <a:p>
            <a:r>
              <a:rPr lang="en-US" dirty="0" smtClean="0"/>
              <a:t>Alleviated some of their major concerns and worries</a:t>
            </a:r>
          </a:p>
          <a:p>
            <a:r>
              <a:rPr lang="en-US" dirty="0" smtClean="0"/>
              <a:t>EBSCO’s trainers trained the core team of 3 on multiple occasions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5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ERM:</a:t>
            </a:r>
            <a:br>
              <a:rPr lang="en-US" dirty="0" smtClean="0"/>
            </a:br>
            <a:r>
              <a:rPr lang="en-US" dirty="0" smtClean="0"/>
              <a:t>“Shrink the Change”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Problem: Only trained on EBSCO publications!</a:t>
            </a:r>
          </a:p>
          <a:p>
            <a:r>
              <a:rPr lang="en-US" dirty="0" smtClean="0"/>
              <a:t>Needed to accommodate many other vendors (Oxford University Press, </a:t>
            </a:r>
            <a:r>
              <a:rPr lang="en-US" dirty="0" err="1" smtClean="0"/>
              <a:t>Proquest</a:t>
            </a:r>
            <a:r>
              <a:rPr lang="en-US" dirty="0" smtClean="0"/>
              <a:t>, etc.)</a:t>
            </a:r>
          </a:p>
          <a:p>
            <a:r>
              <a:rPr lang="en-US" dirty="0" smtClean="0"/>
              <a:t>Decided to learn “one vendor at a time” to shrink the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8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ERM: </a:t>
            </a:r>
            <a:br>
              <a:rPr lang="en-US" dirty="0" smtClean="0"/>
            </a:br>
            <a:r>
              <a:rPr lang="en-US" dirty="0" smtClean="0"/>
              <a:t>After 2 years – success!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During the process, they held weekly meetings regularly with all the units involved (Acquisitions, Serials, ILL,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These meetings became a new habit for the staff, and helped further understanding of their unique issues and how they fit into the big picture.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The transition to full implementation of EBSCO ERM took two years. </a:t>
            </a:r>
          </a:p>
        </p:txBody>
      </p:sp>
    </p:spTree>
    <p:extLst>
      <p:ext uri="{BB962C8B-B14F-4D97-AF65-F5344CB8AC3E}">
        <p14:creationId xmlns:p14="http://schemas.microsoft.com/office/powerpoint/2010/main" val="605631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a framework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We May Know the Threats…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Plummeting reference queries</a:t>
            </a:r>
          </a:p>
          <a:p>
            <a:r>
              <a:rPr lang="en-US" dirty="0" smtClean="0"/>
              <a:t>Fewer books checked out</a:t>
            </a:r>
          </a:p>
          <a:p>
            <a:r>
              <a:rPr lang="en-US" dirty="0" smtClean="0"/>
              <a:t>Coexistence of </a:t>
            </a:r>
            <a:r>
              <a:rPr lang="en-US" dirty="0" err="1" smtClean="0"/>
              <a:t>ebooks</a:t>
            </a:r>
            <a:r>
              <a:rPr lang="en-US" dirty="0" smtClean="0"/>
              <a:t> and traditional books</a:t>
            </a:r>
          </a:p>
          <a:p>
            <a:r>
              <a:rPr lang="en-US" dirty="0" smtClean="0"/>
              <a:t>Corporate sponsorship for library programs</a:t>
            </a:r>
          </a:p>
          <a:p>
            <a:r>
              <a:rPr lang="en-US" dirty="0" smtClean="0"/>
              <a:t>The ongoing conflict between libraries and publishers</a:t>
            </a:r>
          </a:p>
          <a:p>
            <a:r>
              <a:rPr lang="en-US" dirty="0" smtClean="0"/>
              <a:t>Image of future librarians and libraries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705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Need a </a:t>
            </a:r>
            <a:br>
              <a:rPr lang="en-US" dirty="0" smtClean="0"/>
            </a:br>
            <a:r>
              <a:rPr lang="en-US" dirty="0" smtClean="0"/>
              <a:t>Framework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outlined in “Switch,” we need to: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Direct the Rider</a:t>
            </a:r>
          </a:p>
          <a:p>
            <a:endParaRPr lang="en-US" dirty="0" smtClean="0"/>
          </a:p>
          <a:p>
            <a:r>
              <a:rPr lang="en-US" dirty="0" smtClean="0"/>
              <a:t>Motivate the Elephant</a:t>
            </a:r>
          </a:p>
          <a:p>
            <a:endParaRPr lang="en-US" dirty="0"/>
          </a:p>
          <a:p>
            <a:r>
              <a:rPr lang="en-US" dirty="0" smtClean="0"/>
              <a:t>Shape the Path</a:t>
            </a:r>
            <a:endParaRPr lang="en-US" dirty="0"/>
          </a:p>
        </p:txBody>
      </p:sp>
      <p:pic>
        <p:nvPicPr>
          <p:cNvPr id="4" name="Picture 3" descr="bigstock-Finding-Solutions-3916416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43200"/>
            <a:ext cx="2895600" cy="282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the Rider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Find the bright spots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50403"/>
            <a:ext cx="3178629" cy="221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26112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4884003"/>
            <a:ext cx="3782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Find out what’s working and </a:t>
            </a:r>
          </a:p>
          <a:p>
            <a:pPr algn="ctr"/>
            <a:r>
              <a:rPr lang="en-US" sz="2400" dirty="0" smtClean="0"/>
              <a:t>how you can do more of it.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243586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6800" y="6172200"/>
            <a:ext cx="3837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Point to the destination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3581400"/>
            <a:ext cx="3434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Script the critical moves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12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Motivate </a:t>
            </a:r>
            <a:r>
              <a:rPr lang="en-US" dirty="0"/>
              <a:t>the </a:t>
            </a:r>
            <a:r>
              <a:rPr lang="en-US" dirty="0" smtClean="0"/>
              <a:t>Elephant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579651" cy="217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2057400"/>
            <a:ext cx="182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Put feelings first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80803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9000" y="4419600"/>
            <a:ext cx="2045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Shrink the change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2209800" cy="133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19400" y="6172200"/>
            <a:ext cx="200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Grow your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the Path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6" y="1600199"/>
            <a:ext cx="2862263" cy="161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0" y="2438400"/>
            <a:ext cx="259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Tweak the Environment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2212775" cy="202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5400" y="3886200"/>
            <a:ext cx="137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habits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409431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24400" y="5867400"/>
            <a:ext cx="160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Rally the herd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Harness the Heart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2804" y="8033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24384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Help people see the problems and solutions in ways that influence their emotions, and you will harness their hearts and energy to pave the way to real, lasting change.</a:t>
            </a:r>
          </a:p>
        </p:txBody>
      </p:sp>
      <p:pic>
        <p:nvPicPr>
          <p:cNvPr id="5" name="Picture 4" descr="i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4699000" cy="324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02080"/>
            <a:ext cx="7088140" cy="531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Leading Change: 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The Odds are Stacked Against Us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Over </a:t>
            </a:r>
            <a:r>
              <a:rPr lang="en-US" dirty="0"/>
              <a:t>70% of change efforts fail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important competency for a leader is the ability to develop </a:t>
            </a:r>
            <a:r>
              <a:rPr lang="en-US" dirty="0" smtClean="0"/>
              <a:t>strategy.</a:t>
            </a:r>
          </a:p>
          <a:p>
            <a:endParaRPr lang="en-US" dirty="0" smtClean="0"/>
          </a:p>
          <a:p>
            <a:r>
              <a:rPr lang="en-US" dirty="0" smtClean="0"/>
              <a:t>Only 4</a:t>
            </a:r>
            <a:r>
              <a:rPr lang="en-US" dirty="0"/>
              <a:t>% leaders are strategists (</a:t>
            </a:r>
            <a:r>
              <a:rPr lang="en-US" dirty="0" err="1"/>
              <a:t>Horwath</a:t>
            </a:r>
            <a:r>
              <a:rPr lang="en-US" dirty="0"/>
              <a:t>, 2009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FourTyp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765300"/>
            <a:ext cx="66421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2163763" y="5629275"/>
            <a:ext cx="20526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b="1" i="1">
                <a:solidFill>
                  <a:srgbClr val="FF0000"/>
                </a:solidFill>
                <a:latin typeface="Calibri" pitchFamily="34" charset="0"/>
              </a:rPr>
              <a:t>Leaders - Continually generating insights that transform the business.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175" y="5310188"/>
            <a:ext cx="9144000" cy="1544637"/>
          </a:xfrm>
          <a:prstGeom prst="rect">
            <a:avLst/>
          </a:prstGeom>
          <a:solidFill>
            <a:srgbClr val="254061">
              <a:alpha val="34117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5172075" y="4206875"/>
            <a:ext cx="2341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b="1" i="1">
                <a:solidFill>
                  <a:srgbClr val="FF0000"/>
                </a:solidFill>
                <a:latin typeface="Calibri" pitchFamily="34" charset="0"/>
              </a:rPr>
              <a:t>Can produce strategic insights – but needs a lot of support and collaboration  in order to succeed.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4090988"/>
            <a:ext cx="9144000" cy="1219200"/>
          </a:xfrm>
          <a:prstGeom prst="rect">
            <a:avLst/>
          </a:prstGeom>
          <a:solidFill>
            <a:srgbClr val="376092">
              <a:alpha val="34117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1955800" y="3106738"/>
            <a:ext cx="19510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1400" b="1" i="1">
                <a:solidFill>
                  <a:srgbClr val="FF0000"/>
                </a:solidFill>
                <a:latin typeface="Calibri" pitchFamily="34" charset="0"/>
              </a:rPr>
              <a:t>“</a:t>
            </a:r>
            <a:r>
              <a:rPr lang="en-US" altLang="ja-JP" sz="1400" b="1" i="1">
                <a:solidFill>
                  <a:srgbClr val="FF0000"/>
                </a:solidFill>
                <a:latin typeface="Calibri" pitchFamily="34" charset="0"/>
              </a:rPr>
              <a:t>Surface Thinking</a:t>
            </a:r>
            <a:r>
              <a:rPr lang="ja-JP" altLang="en-US" sz="1400" b="1" i="1">
                <a:solidFill>
                  <a:srgbClr val="FF0000"/>
                </a:solidFill>
                <a:latin typeface="Calibri" pitchFamily="34" charset="0"/>
              </a:rPr>
              <a:t>”</a:t>
            </a:r>
            <a:r>
              <a:rPr lang="en-US" altLang="ja-JP" sz="1400" b="1" i="1">
                <a:solidFill>
                  <a:srgbClr val="FF0000"/>
                </a:solidFill>
                <a:latin typeface="Calibri" pitchFamily="34" charset="0"/>
              </a:rPr>
              <a:t> –Offers tactical solutions that don</a:t>
            </a:r>
            <a:r>
              <a:rPr lang="ja-JP" altLang="en-US" sz="1400" b="1" i="1">
                <a:solidFill>
                  <a:srgbClr val="FF0000"/>
                </a:solidFill>
                <a:latin typeface="Calibri" pitchFamily="34" charset="0"/>
              </a:rPr>
              <a:t>’</a:t>
            </a:r>
            <a:r>
              <a:rPr lang="en-US" altLang="ja-JP" sz="1400" b="1" i="1">
                <a:solidFill>
                  <a:srgbClr val="FF0000"/>
                </a:solidFill>
                <a:latin typeface="Calibri" pitchFamily="34" charset="0"/>
              </a:rPr>
              <a:t>t impact the business.</a:t>
            </a:r>
            <a:endParaRPr lang="en-US" sz="1400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2954338"/>
            <a:ext cx="9144000" cy="1136650"/>
          </a:xfrm>
          <a:prstGeom prst="rect">
            <a:avLst/>
          </a:prstGeom>
          <a:solidFill>
            <a:srgbClr val="31859C">
              <a:alpha val="23921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4022725" y="2220913"/>
            <a:ext cx="2055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b="1" i="1">
                <a:solidFill>
                  <a:srgbClr val="FF0000"/>
                </a:solidFill>
                <a:latin typeface="Calibri" pitchFamily="34" charset="0"/>
              </a:rPr>
              <a:t>Doesn</a:t>
            </a:r>
            <a:r>
              <a:rPr lang="ja-JP" altLang="en-US" sz="1400" b="1" i="1">
                <a:solidFill>
                  <a:srgbClr val="FF0000"/>
                </a:solidFill>
                <a:latin typeface="Calibri" pitchFamily="34" charset="0"/>
              </a:rPr>
              <a:t>’</a:t>
            </a:r>
            <a:r>
              <a:rPr lang="en-US" altLang="ja-JP" sz="1400" b="1" i="1">
                <a:solidFill>
                  <a:srgbClr val="FF0000"/>
                </a:solidFill>
                <a:latin typeface="Calibri" pitchFamily="34" charset="0"/>
              </a:rPr>
              <a:t>t contribute any insight into the business</a:t>
            </a:r>
            <a:endParaRPr lang="en-US" sz="1400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765300"/>
            <a:ext cx="9144000" cy="1189038"/>
          </a:xfrm>
          <a:prstGeom prst="rect">
            <a:avLst/>
          </a:prstGeom>
          <a:solidFill>
            <a:srgbClr val="DBEEF4">
              <a:alpha val="23921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6240" y="1965123"/>
            <a:ext cx="57144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+mn-ea"/>
              </a:rPr>
              <a:t>9%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97120" y="3583629"/>
            <a:ext cx="73384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+mn-ea"/>
              </a:rPr>
              <a:t>26%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5998" y="4816064"/>
            <a:ext cx="73384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+mn-ea"/>
              </a:rPr>
              <a:t>32%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27600" y="6264302"/>
            <a:ext cx="73384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+mn-ea"/>
              </a:rPr>
              <a:t>33%</a:t>
            </a:r>
          </a:p>
        </p:txBody>
      </p:sp>
      <p:sp>
        <p:nvSpPr>
          <p:cNvPr id="15375" name="Rectangle 8" descr="Canvas"/>
          <p:cNvSpPr txBox="1">
            <a:spLocks noChangeArrowheads="1"/>
          </p:cNvSpPr>
          <p:nvPr/>
        </p:nvSpPr>
        <p:spPr bwMode="auto">
          <a:xfrm>
            <a:off x="381000" y="304800"/>
            <a:ext cx="83819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600" b="1" dirty="0">
                <a:solidFill>
                  <a:schemeClr val="tx2"/>
                </a:solidFill>
                <a:latin typeface="Arial Narrow" pitchFamily="34" charset="0"/>
              </a:rPr>
              <a:t>Leaders as Four Different </a:t>
            </a:r>
            <a:r>
              <a:rPr lang="en-US" sz="3600" b="1" dirty="0" smtClean="0">
                <a:solidFill>
                  <a:schemeClr val="tx2"/>
                </a:solidFill>
                <a:latin typeface="Arial Narrow" pitchFamily="34" charset="0"/>
              </a:rPr>
              <a:t>Types of </a:t>
            </a:r>
          </a:p>
          <a:p>
            <a:pPr eaLnBrk="1" hangingPunct="1"/>
            <a:r>
              <a:rPr lang="en-US" sz="3600" b="1" dirty="0" smtClean="0">
                <a:solidFill>
                  <a:schemeClr val="tx2"/>
                </a:solidFill>
                <a:latin typeface="Arial Narrow" pitchFamily="34" charset="0"/>
              </a:rPr>
              <a:t>Strategic Thinkers (</a:t>
            </a:r>
            <a:r>
              <a:rPr lang="en-US" sz="3600" b="1" dirty="0" err="1" smtClean="0">
                <a:solidFill>
                  <a:schemeClr val="tx2"/>
                </a:solidFill>
                <a:latin typeface="Arial Narrow" pitchFamily="34" charset="0"/>
              </a:rPr>
              <a:t>Horwath</a:t>
            </a:r>
            <a:r>
              <a:rPr lang="en-US" sz="3600" b="1" dirty="0" smtClean="0">
                <a:solidFill>
                  <a:schemeClr val="tx2"/>
                </a:solidFill>
                <a:latin typeface="Arial Narrow" pitchFamily="34" charset="0"/>
              </a:rPr>
              <a:t>, 2009)</a:t>
            </a:r>
            <a:endParaRPr lang="en-US" sz="3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9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Human Emotions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There’s No </a:t>
            </a:r>
            <a:r>
              <a:rPr lang="en-US" dirty="0"/>
              <a:t>C</a:t>
            </a:r>
            <a:r>
              <a:rPr lang="en-US" dirty="0" smtClean="0"/>
              <a:t>rying in Baseball!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http://www.youtube.com/watch?v=6M8szlSa-8o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58" y="1670050"/>
            <a:ext cx="356489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51901" y="5551481"/>
            <a:ext cx="8511099" cy="1001719"/>
          </a:xfrm>
          <a:prstGeom prst="roundRect">
            <a:avLst/>
          </a:prstGeom>
          <a:pattFill prst="pct70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Rider and Elephant … </a:t>
            </a:r>
            <a:br>
              <a:rPr lang="en-US" dirty="0" smtClean="0"/>
            </a:br>
            <a:r>
              <a:rPr lang="en-US" dirty="0" smtClean="0"/>
              <a:t>                    Our Two Minds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84" y="1682745"/>
            <a:ext cx="3891375" cy="231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8758" y="1684604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Rider = Our Rational Mind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1261" y="1684604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Elephant = Our Emotional Mind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002" y="3974068"/>
            <a:ext cx="384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/>
              <a:t>Logic, </a:t>
            </a:r>
            <a:r>
              <a:rPr lang="en-US" dirty="0" smtClean="0"/>
              <a:t>Planning, Analyzing – </a:t>
            </a:r>
            <a:r>
              <a:rPr lang="en-US" dirty="0"/>
              <a:t>“Head”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7358" y="4258786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Emotion, Energy, Drive – “Heart”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638800"/>
            <a:ext cx="8434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Our rider struggles to keep our elephant on the road long enough to reach the destination.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287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their needs?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Rider: </a:t>
            </a:r>
            <a:r>
              <a:rPr lang="en-US" sz="2800" dirty="0" smtClean="0"/>
              <a:t>needs a clear, unambiguous path…or may be paralyzed by indecision.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Elephant: </a:t>
            </a:r>
            <a:r>
              <a:rPr lang="en-US" sz="2800" dirty="0" smtClean="0"/>
              <a:t>needs nurturing to fuel motivation and energy for change.</a:t>
            </a:r>
            <a:endParaRPr lang="en-US" sz="2800" dirty="0"/>
          </a:p>
        </p:txBody>
      </p:sp>
      <p:pic>
        <p:nvPicPr>
          <p:cNvPr id="4" name="Picture 3" descr="indeci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37460"/>
            <a:ext cx="2286000" cy="26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5791200"/>
            <a:ext cx="8382000" cy="914401"/>
          </a:xfrm>
          <a:prstGeom prst="roundRect">
            <a:avLst/>
          </a:prstGeom>
          <a:pattFill prst="pct70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More Important?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4038798" cy="314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447800"/>
            <a:ext cx="982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Lack of stick-to-itiveness is usually because of…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599" y="5867401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Reason and emotion work together to create behavior, but </a:t>
            </a:r>
            <a:br>
              <a:rPr lang="en-US" sz="2400" i="1" dirty="0" smtClean="0"/>
            </a:br>
            <a:r>
              <a:rPr lang="en-US" sz="2400" i="1" dirty="0" smtClean="0"/>
              <a:t>emotion does most of the work.</a:t>
            </a:r>
            <a:endParaRPr lang="en-US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124200"/>
            <a:ext cx="2659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…the Elephant.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47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3166</TotalTime>
  <Words>694</Words>
  <Application>Microsoft Office PowerPoint</Application>
  <PresentationFormat>On-screen Show (4:3)</PresentationFormat>
  <Paragraphs>138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MS PGothic</vt:lpstr>
      <vt:lpstr>Arial</vt:lpstr>
      <vt:lpstr>Arial Narrow</vt:lpstr>
      <vt:lpstr>Calibri</vt:lpstr>
      <vt:lpstr>Cambria</vt:lpstr>
      <vt:lpstr>clouds</vt:lpstr>
      <vt:lpstr>Of Human Bondage:  Breaking Through to Lasting Change in Information Organizations </vt:lpstr>
      <vt:lpstr>We May Know the Threats…</vt:lpstr>
      <vt:lpstr>Leading Change:  The Odds are Stacked Against Us</vt:lpstr>
      <vt:lpstr>PowerPoint Presentation</vt:lpstr>
      <vt:lpstr>Understanding Human Emotions</vt:lpstr>
      <vt:lpstr>There’s No Crying in Baseball!</vt:lpstr>
      <vt:lpstr>Rider and Elephant …                      Our Two Minds</vt:lpstr>
      <vt:lpstr>What are their needs?</vt:lpstr>
      <vt:lpstr>Which is More Important?</vt:lpstr>
      <vt:lpstr>Is it Resistance to Change…  or Exhaustion?</vt:lpstr>
      <vt:lpstr>Is it a People Problem or a Situational Problem?</vt:lpstr>
      <vt:lpstr>Is it Resistance to Change, Lack of Clarity?</vt:lpstr>
      <vt:lpstr>Case Study of a  University library</vt:lpstr>
      <vt:lpstr>Organization and Utilization of Electronic Resources</vt:lpstr>
      <vt:lpstr>New ERM:  Shaping the Path</vt:lpstr>
      <vt:lpstr>New ERM: Identify “Bright Spots”</vt:lpstr>
      <vt:lpstr>New ERM: “Shrink the Change”</vt:lpstr>
      <vt:lpstr>New ERM:  After 2 years – success!</vt:lpstr>
      <vt:lpstr>We need a framework</vt:lpstr>
      <vt:lpstr>We Need a  Framework for Change</vt:lpstr>
      <vt:lpstr>Direct the Rider</vt:lpstr>
      <vt:lpstr>Motivate the Elephant</vt:lpstr>
      <vt:lpstr>Shape the Path</vt:lpstr>
      <vt:lpstr>Harness the Heart</vt:lpstr>
      <vt:lpstr>Questions?</vt:lpstr>
    </vt:vector>
  </TitlesOfParts>
  <Company>Emporia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Change in Libraries with Strategic Thinking and Stick-to-itiveness</dc:title>
  <dc:creator>Rajesh Singh</dc:creator>
  <cp:lastModifiedBy>Rajesh Singh</cp:lastModifiedBy>
  <cp:revision>183</cp:revision>
  <cp:lastPrinted>2013-03-21T06:09:46Z</cp:lastPrinted>
  <dcterms:created xsi:type="dcterms:W3CDTF">2013-03-05T20:43:09Z</dcterms:created>
  <dcterms:modified xsi:type="dcterms:W3CDTF">2016-08-10T13:03:47Z</dcterms:modified>
</cp:coreProperties>
</file>