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4" r:id="rId29"/>
    <p:sldId id="283" r:id="rId3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48F5D-7F14-45B1-A9BE-3660014D0C3E}" type="datetimeFigureOut">
              <a:rPr lang="fr-FR" smtClean="0"/>
              <a:t>24/07/2016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CB6CE-FE46-49ED-90CA-0DE12FE8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550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CB6CE-FE46-49ED-90CA-0DE12FE81CC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48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24/07/2016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24/07/2016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24/07/2016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24/07/2016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24/07/2016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24/07/2016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24/07/2016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24/07/2016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24/07/2016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24/07/2016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24/07/2016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24/07/2016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libereurope.eu/strategy/strategic-direction-2-lead-in-changing-scholarship/wg-leadership-workforce-development/" TargetMode="External"/><Relationship Id="rId2" Type="http://schemas.openxmlformats.org/officeDocument/2006/relationships/hyperlink" Target="mailto:Julien.roche@univ-lille1.f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Former les leaders de demain en bibliothèques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L’expérience de LIBER</a:t>
            </a:r>
          </a:p>
          <a:p>
            <a:r>
              <a:rPr lang="fr-FR" dirty="0" smtClean="0"/>
              <a:t>-</a:t>
            </a:r>
          </a:p>
          <a:p>
            <a:r>
              <a:rPr lang="fr-FR" sz="2400" dirty="0" smtClean="0"/>
              <a:t>Julien ROCHE, Toronto, août 2016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1726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</a:t>
            </a:r>
            <a:r>
              <a:rPr lang="fr-FR" dirty="0" err="1" smtClean="0"/>
              <a:t>co</a:t>
            </a:r>
            <a:r>
              <a:rPr lang="fr-FR" dirty="0" smtClean="0"/>
              <a:t>-construction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989040"/>
          </a:xfrm>
        </p:spPr>
        <p:txBody>
          <a:bodyPr/>
          <a:lstStyle/>
          <a:p>
            <a:pPr lvl="1"/>
            <a:r>
              <a:rPr lang="fr-FR" dirty="0" smtClean="0"/>
              <a:t>Une direction scientifique – Jan Wilkinson, professionnelle des bibliothèques ;</a:t>
            </a:r>
          </a:p>
          <a:p>
            <a:pPr lvl="1"/>
            <a:r>
              <a:rPr lang="fr-FR" dirty="0" smtClean="0"/>
              <a:t>Un consultant, Roger Fielding, extérieur au monde des bibliothèques,</a:t>
            </a:r>
          </a:p>
          <a:p>
            <a:pPr lvl="1"/>
            <a:r>
              <a:rPr lang="fr-FR" dirty="0" smtClean="0"/>
              <a:t>Les membres du groupe de travail </a:t>
            </a:r>
            <a:r>
              <a:rPr lang="fr-FR" i="1" dirty="0" smtClean="0"/>
              <a:t>leadership </a:t>
            </a:r>
            <a:r>
              <a:rPr lang="fr-FR" dirty="0" smtClean="0"/>
              <a:t>de LIBER, tous professionnels des bibliothèques.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99402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partage des tâches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Directeur scientifique et consultant :</a:t>
            </a:r>
          </a:p>
          <a:p>
            <a:pPr lvl="1"/>
            <a:r>
              <a:rPr lang="fr-FR" sz="2000" dirty="0"/>
              <a:t>Choix des thèmes</a:t>
            </a:r>
            <a:r>
              <a:rPr lang="fr-FR" sz="2000" dirty="0" smtClean="0"/>
              <a:t>,</a:t>
            </a:r>
          </a:p>
          <a:p>
            <a:pPr lvl="1"/>
            <a:r>
              <a:rPr lang="fr-FR" sz="2000" dirty="0" smtClean="0"/>
              <a:t>Choix des lectures,</a:t>
            </a:r>
            <a:endParaRPr lang="fr-FR" sz="2000" dirty="0"/>
          </a:p>
          <a:p>
            <a:pPr lvl="1"/>
            <a:r>
              <a:rPr lang="fr-FR" sz="2000" dirty="0" smtClean="0"/>
              <a:t>Animation des sessions,</a:t>
            </a:r>
          </a:p>
          <a:p>
            <a:pPr lvl="1"/>
            <a:r>
              <a:rPr lang="fr-FR" sz="2000" dirty="0" smtClean="0"/>
              <a:t>Organisation des jeux de rôles,</a:t>
            </a:r>
          </a:p>
          <a:p>
            <a:pPr lvl="1"/>
            <a:r>
              <a:rPr lang="fr-FR" sz="2000" dirty="0" smtClean="0"/>
              <a:t>Animation du travail en présentiel comme à distance – </a:t>
            </a:r>
            <a:r>
              <a:rPr lang="fr-FR" sz="2000" i="1" dirty="0" smtClean="0"/>
              <a:t>action </a:t>
            </a:r>
            <a:r>
              <a:rPr lang="fr-FR" sz="2000" i="1" dirty="0" err="1" smtClean="0"/>
              <a:t>learning</a:t>
            </a:r>
            <a:endParaRPr lang="fr-FR" sz="2000" dirty="0" smtClean="0"/>
          </a:p>
          <a:p>
            <a:r>
              <a:rPr lang="fr-FR" dirty="0" smtClean="0"/>
              <a:t>Groupe de travail LIBER :</a:t>
            </a:r>
          </a:p>
          <a:p>
            <a:pPr lvl="1"/>
            <a:r>
              <a:rPr lang="fr-FR" sz="2000" dirty="0" smtClean="0"/>
              <a:t>Sélection des candidats,</a:t>
            </a:r>
          </a:p>
          <a:p>
            <a:pPr lvl="1"/>
            <a:r>
              <a:rPr lang="fr-FR" sz="2000" dirty="0" smtClean="0"/>
              <a:t>Choix des maîtres de stages,</a:t>
            </a:r>
          </a:p>
          <a:p>
            <a:pPr lvl="1"/>
            <a:r>
              <a:rPr lang="fr-FR" sz="2000" dirty="0" smtClean="0"/>
              <a:t>Choix des intervenants, en concertation avec la direction scientifique du séminaire,</a:t>
            </a:r>
          </a:p>
          <a:p>
            <a:pPr lvl="1"/>
            <a:r>
              <a:rPr lang="fr-FR" sz="2000" dirty="0" smtClean="0"/>
              <a:t>Organisation financière et matérielle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677222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Contenu – session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Prise de contact,</a:t>
            </a:r>
          </a:p>
          <a:p>
            <a:r>
              <a:rPr lang="fr-FR" sz="2400" dirty="0" smtClean="0"/>
              <a:t>Introduction – </a:t>
            </a:r>
            <a:r>
              <a:rPr lang="fr-FR" sz="2400" i="1" dirty="0" err="1" smtClean="0"/>
              <a:t>what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makes</a:t>
            </a:r>
            <a:r>
              <a:rPr lang="fr-FR" sz="2400" i="1" dirty="0" smtClean="0"/>
              <a:t> a good leader?</a:t>
            </a:r>
          </a:p>
          <a:p>
            <a:r>
              <a:rPr lang="fr-FR" sz="2400" dirty="0" smtClean="0"/>
              <a:t>Exploitation du test de positionnement « Myers-Briggs »,</a:t>
            </a:r>
          </a:p>
          <a:p>
            <a:r>
              <a:rPr lang="fr-FR" sz="2400" dirty="0" smtClean="0"/>
              <a:t>Intervention d’un extérieur au monde universitaire, en lien avec les questions de management,</a:t>
            </a:r>
          </a:p>
          <a:p>
            <a:r>
              <a:rPr lang="fr-FR" sz="2400" dirty="0" smtClean="0"/>
              <a:t>Organisation de la session autour de 3 thèmes, chacun illustré par un « leader avéré » :</a:t>
            </a:r>
          </a:p>
          <a:p>
            <a:pPr lvl="1"/>
            <a:r>
              <a:rPr lang="fr-FR" sz="2000" i="1" dirty="0" smtClean="0"/>
              <a:t>Know </a:t>
            </a:r>
            <a:r>
              <a:rPr lang="fr-FR" sz="2000" i="1" dirty="0" err="1" smtClean="0"/>
              <a:t>yourself</a:t>
            </a:r>
            <a:r>
              <a:rPr lang="fr-FR" sz="2000" i="1" dirty="0" smtClean="0"/>
              <a:t>,</a:t>
            </a:r>
          </a:p>
          <a:p>
            <a:pPr lvl="1"/>
            <a:r>
              <a:rPr lang="fr-FR" sz="2000" i="1" dirty="0" smtClean="0"/>
              <a:t>Know </a:t>
            </a:r>
            <a:r>
              <a:rPr lang="fr-FR" sz="2000" i="1" dirty="0" err="1" smtClean="0"/>
              <a:t>your</a:t>
            </a:r>
            <a:r>
              <a:rPr lang="fr-FR" sz="2000" i="1" dirty="0" smtClean="0"/>
              <a:t> direction,</a:t>
            </a:r>
          </a:p>
          <a:p>
            <a:pPr lvl="1"/>
            <a:r>
              <a:rPr lang="fr-FR" sz="2000" i="1" dirty="0" err="1" smtClean="0"/>
              <a:t>Take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others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with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you</a:t>
            </a:r>
            <a:r>
              <a:rPr lang="fr-FR" sz="2000" i="1" dirty="0" smtClean="0"/>
              <a:t>.</a:t>
            </a:r>
          </a:p>
          <a:p>
            <a:r>
              <a:rPr lang="fr-FR" sz="2400" dirty="0" smtClean="0"/>
              <a:t>Préparation de l’année qui va suivre,</a:t>
            </a:r>
          </a:p>
          <a:p>
            <a:r>
              <a:rPr lang="fr-FR" sz="2400" dirty="0" smtClean="0"/>
              <a:t>Réseautage au sein de la cohorte et entre cohortes.</a:t>
            </a:r>
          </a:p>
          <a:p>
            <a:pPr lvl="1"/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8067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en stage et travail à distance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Mise en stage :</a:t>
            </a:r>
          </a:p>
          <a:p>
            <a:pPr lvl="1"/>
            <a:r>
              <a:rPr lang="fr-FR" dirty="0" smtClean="0"/>
              <a:t>5 jours, à l’étranger,</a:t>
            </a:r>
          </a:p>
          <a:p>
            <a:pPr lvl="1"/>
            <a:r>
              <a:rPr lang="fr-FR" dirty="0" smtClean="0"/>
              <a:t>Un </a:t>
            </a:r>
            <a:r>
              <a:rPr lang="fr-FR" dirty="0" smtClean="0"/>
              <a:t>mentor engagé – </a:t>
            </a:r>
            <a:r>
              <a:rPr lang="fr-FR" dirty="0" smtClean="0"/>
              <a:t>« leader avéré » </a:t>
            </a:r>
            <a:r>
              <a:rPr lang="fr-FR" dirty="0" smtClean="0"/>
              <a:t>pour l’encadrement du stage </a:t>
            </a:r>
            <a:r>
              <a:rPr lang="fr-FR" dirty="0" smtClean="0"/>
              <a:t>plutôt qu’une belle </a:t>
            </a:r>
            <a:r>
              <a:rPr lang="fr-FR" dirty="0" smtClean="0"/>
              <a:t>bibliothèque à visiter,</a:t>
            </a:r>
            <a:endParaRPr lang="fr-FR" dirty="0" smtClean="0"/>
          </a:p>
          <a:p>
            <a:pPr lvl="1"/>
            <a:r>
              <a:rPr lang="fr-FR" dirty="0" smtClean="0"/>
              <a:t>Mentor au choix de LIBER</a:t>
            </a:r>
          </a:p>
          <a:p>
            <a:r>
              <a:rPr lang="fr-FR" dirty="0" smtClean="0"/>
              <a:t>Travail à distance :</a:t>
            </a:r>
          </a:p>
          <a:p>
            <a:pPr lvl="1"/>
            <a:r>
              <a:rPr lang="fr-FR" dirty="0" smtClean="0"/>
              <a:t>Réalisation d’exercices,</a:t>
            </a:r>
          </a:p>
          <a:p>
            <a:pPr lvl="1"/>
            <a:r>
              <a:rPr lang="fr-FR" dirty="0" smtClean="0"/>
              <a:t>Rencontre virtuelles mensuelles par groupes – </a:t>
            </a:r>
            <a:r>
              <a:rPr lang="fr-FR" dirty="0" err="1" smtClean="0"/>
              <a:t>skype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Utilisation des listes de diffusion.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892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Contenu – session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Retour sur l’année écoulée, en particulier le stage,</a:t>
            </a:r>
          </a:p>
          <a:p>
            <a:r>
              <a:rPr lang="fr-FR" dirty="0" smtClean="0"/>
              <a:t>Approfondissement des sujets délicats :</a:t>
            </a:r>
          </a:p>
          <a:p>
            <a:pPr lvl="1"/>
            <a:r>
              <a:rPr lang="fr-FR" dirty="0" smtClean="0"/>
              <a:t>Corriger les mauvaises habitudes,</a:t>
            </a:r>
          </a:p>
          <a:p>
            <a:pPr lvl="1"/>
            <a:r>
              <a:rPr lang="fr-FR" dirty="0" smtClean="0"/>
              <a:t>Identifier et développer les compétences nécessaires pour un management réussi,</a:t>
            </a:r>
          </a:p>
          <a:p>
            <a:pPr lvl="1"/>
            <a:r>
              <a:rPr lang="fr-FR" dirty="0" smtClean="0"/>
              <a:t>Créer la confiance dans l’équipe,</a:t>
            </a:r>
          </a:p>
          <a:p>
            <a:pPr lvl="1"/>
            <a:r>
              <a:rPr lang="fr-FR" dirty="0" smtClean="0"/>
              <a:t>Construire et faire partager la stratégie,</a:t>
            </a:r>
          </a:p>
          <a:p>
            <a:pPr lvl="1"/>
            <a:r>
              <a:rPr lang="fr-FR" dirty="0" smtClean="0"/>
              <a:t>Interagir avec les autres. </a:t>
            </a:r>
          </a:p>
          <a:p>
            <a:r>
              <a:rPr lang="fr-FR" dirty="0" smtClean="0"/>
              <a:t>Et après le séminaire?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1255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complémentaires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fr-FR" dirty="0" smtClean="0"/>
              <a:t>Importance de la mise en situation par le jeu,</a:t>
            </a:r>
          </a:p>
          <a:p>
            <a:r>
              <a:rPr lang="fr-FR" dirty="0" smtClean="0"/>
              <a:t>Rôle du travail en groupes,</a:t>
            </a:r>
          </a:p>
          <a:p>
            <a:r>
              <a:rPr lang="fr-FR" dirty="0" smtClean="0"/>
              <a:t>Place du face à face,</a:t>
            </a:r>
          </a:p>
          <a:p>
            <a:r>
              <a:rPr lang="fr-FR" dirty="0" smtClean="0"/>
              <a:t>Restitution systématique,</a:t>
            </a:r>
          </a:p>
          <a:p>
            <a:r>
              <a:rPr lang="fr-FR" dirty="0" smtClean="0"/>
              <a:t>Participation active,</a:t>
            </a:r>
          </a:p>
          <a:p>
            <a:r>
              <a:rPr lang="fr-FR" dirty="0" smtClean="0"/>
              <a:t>Interactions formelles et informelles.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0585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Améliorer le dispositif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Questionnaire à chaud, à chaque session,</a:t>
            </a:r>
          </a:p>
          <a:p>
            <a:r>
              <a:rPr lang="fr-FR" dirty="0" smtClean="0"/>
              <a:t>Enquêtes à froid, cohortes 1 et 2 (2014 et 2016),</a:t>
            </a:r>
          </a:p>
          <a:p>
            <a:r>
              <a:rPr lang="fr-FR" dirty="0" smtClean="0"/>
              <a:t>Dialogue avec les mentors,</a:t>
            </a:r>
          </a:p>
          <a:p>
            <a:r>
              <a:rPr lang="fr-FR" dirty="0" smtClean="0"/>
              <a:t>Interactions informelles entre participants et organisateurs (événements sociaux, listes de diffusion),</a:t>
            </a:r>
          </a:p>
          <a:p>
            <a:r>
              <a:rPr lang="fr-FR" dirty="0" smtClean="0"/>
              <a:t>Interaction entre le groupe de travail et le couple directeur scientifique / consultant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7968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– enquête 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25 réponses exploitables [sur </a:t>
            </a:r>
            <a:r>
              <a:rPr lang="fr-FR" dirty="0" smtClean="0"/>
              <a:t>34], </a:t>
            </a:r>
            <a:r>
              <a:rPr lang="fr-FR" dirty="0" smtClean="0"/>
              <a:t>44% [11 personnes] ayant pris des responsabilités de niveau supérieur,</a:t>
            </a:r>
          </a:p>
          <a:p>
            <a:r>
              <a:rPr lang="fr-FR" dirty="0" smtClean="0"/>
              <a:t>Le séminaire </a:t>
            </a:r>
            <a:r>
              <a:rPr lang="fr-FR" i="1" dirty="0" smtClean="0"/>
              <a:t>leadership</a:t>
            </a:r>
            <a:r>
              <a:rPr lang="fr-FR" dirty="0" smtClean="0"/>
              <a:t>, « un rôle déterminant dans mon évolution de carrière » (sic),</a:t>
            </a:r>
          </a:p>
          <a:p>
            <a:r>
              <a:rPr lang="fr-FR" dirty="0" smtClean="0"/>
              <a:t>Un ensemble de commentaires pour améliorer le dispositif (perspective cohorte 4).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9250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fr-FR" dirty="0" smtClean="0"/>
              <a:t>Les Journées LIBER</a:t>
            </a:r>
            <a:endParaRPr lang="fr-FR" dirty="0"/>
          </a:p>
        </p:txBody>
      </p:sp>
      <p:pic>
        <p:nvPicPr>
          <p:cNvPr id="1026" name="Picture 2" descr="Résultat d’images pour logo sciences 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406146"/>
            <a:ext cx="3923928" cy="145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IB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776181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852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vision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nl-NL" dirty="0" smtClean="0"/>
              <a:t>	“</a:t>
            </a:r>
            <a:r>
              <a:rPr lang="nl-NL" i="1" dirty="0" smtClean="0"/>
              <a:t>The </a:t>
            </a:r>
            <a:r>
              <a:rPr lang="nl-NL" i="1" dirty="0" err="1"/>
              <a:t>purpose</a:t>
            </a:r>
            <a:r>
              <a:rPr lang="nl-NL" i="1" dirty="0"/>
              <a:t> of </a:t>
            </a:r>
            <a:r>
              <a:rPr lang="nl-NL" i="1" dirty="0" err="1"/>
              <a:t>the</a:t>
            </a:r>
            <a:r>
              <a:rPr lang="nl-NL" i="1" dirty="0"/>
              <a:t> LIBER </a:t>
            </a:r>
            <a:r>
              <a:rPr lang="nl-NL" i="1" dirty="0" err="1"/>
              <a:t>Journ</a:t>
            </a:r>
            <a:r>
              <a:rPr lang="en-GB" i="1" dirty="0"/>
              <a:t>é</a:t>
            </a:r>
            <a:r>
              <a:rPr lang="nl-NL" i="1" dirty="0"/>
              <a:t>es at Sciences Po is </a:t>
            </a:r>
            <a:r>
              <a:rPr lang="nl-NL" i="1" dirty="0" err="1"/>
              <a:t>to</a:t>
            </a:r>
            <a:r>
              <a:rPr lang="nl-NL" i="1" dirty="0"/>
              <a:t> </a:t>
            </a:r>
            <a:r>
              <a:rPr lang="nl-NL" i="1" dirty="0" err="1"/>
              <a:t>bring</a:t>
            </a:r>
            <a:r>
              <a:rPr lang="nl-NL" i="1" dirty="0"/>
              <a:t> 20 Library Directors </a:t>
            </a:r>
            <a:r>
              <a:rPr lang="nl-NL" i="1" dirty="0" err="1"/>
              <a:t>together</a:t>
            </a:r>
            <a:r>
              <a:rPr lang="nl-NL" i="1" dirty="0"/>
              <a:t> </a:t>
            </a:r>
            <a:r>
              <a:rPr lang="nl-NL" i="1" dirty="0" err="1"/>
              <a:t>with</a:t>
            </a:r>
            <a:r>
              <a:rPr lang="nl-NL" i="1" dirty="0"/>
              <a:t> eminent speakers worldwide </a:t>
            </a:r>
            <a:r>
              <a:rPr lang="nl-NL" i="1" dirty="0" err="1"/>
              <a:t>to</a:t>
            </a:r>
            <a:r>
              <a:rPr lang="nl-NL" i="1" dirty="0"/>
              <a:t> </a:t>
            </a:r>
            <a:r>
              <a:rPr lang="nl-NL" i="1" dirty="0" err="1"/>
              <a:t>deliver</a:t>
            </a:r>
            <a:r>
              <a:rPr lang="nl-NL" i="1" dirty="0"/>
              <a:t> a </a:t>
            </a:r>
            <a:r>
              <a:rPr lang="nl-NL" i="1" dirty="0" err="1"/>
              <a:t>programme</a:t>
            </a:r>
            <a:r>
              <a:rPr lang="nl-NL" i="1" dirty="0"/>
              <a:t> </a:t>
            </a:r>
            <a:r>
              <a:rPr lang="nl-NL" i="1" dirty="0" err="1"/>
              <a:t>that</a:t>
            </a:r>
            <a:r>
              <a:rPr lang="nl-NL" i="1" dirty="0"/>
              <a:t> </a:t>
            </a:r>
            <a:r>
              <a:rPr lang="nl-NL" i="1" dirty="0" err="1"/>
              <a:t>will</a:t>
            </a:r>
            <a:r>
              <a:rPr lang="nl-NL" i="1" dirty="0"/>
              <a:t> </a:t>
            </a:r>
            <a:r>
              <a:rPr lang="nl-NL" i="1" dirty="0" err="1"/>
              <a:t>be</a:t>
            </a:r>
            <a:r>
              <a:rPr lang="nl-NL" i="1" dirty="0"/>
              <a:t> </a:t>
            </a:r>
            <a:r>
              <a:rPr lang="nl-NL" i="1" dirty="0" err="1"/>
              <a:t>stimulating</a:t>
            </a:r>
            <a:r>
              <a:rPr lang="nl-NL" i="1" dirty="0"/>
              <a:t>,  </a:t>
            </a:r>
            <a:r>
              <a:rPr lang="nl-NL" i="1" dirty="0" err="1"/>
              <a:t>interactive</a:t>
            </a:r>
            <a:r>
              <a:rPr lang="nl-NL" i="1" dirty="0"/>
              <a:t> </a:t>
            </a:r>
            <a:r>
              <a:rPr lang="nl-NL" i="1" dirty="0" err="1"/>
              <a:t>and</a:t>
            </a:r>
            <a:r>
              <a:rPr lang="nl-NL" i="1" dirty="0"/>
              <a:t> </a:t>
            </a:r>
            <a:r>
              <a:rPr lang="nl-NL" i="1" dirty="0" err="1"/>
              <a:t>strategic</a:t>
            </a:r>
            <a:r>
              <a:rPr lang="nl-NL" i="1" dirty="0"/>
              <a:t>, </a:t>
            </a:r>
            <a:r>
              <a:rPr lang="nl-NL" i="1" dirty="0" err="1"/>
              <a:t>addressing</a:t>
            </a:r>
            <a:r>
              <a:rPr lang="nl-NL" i="1" dirty="0"/>
              <a:t> major </a:t>
            </a:r>
            <a:r>
              <a:rPr lang="nl-NL" i="1" dirty="0" err="1"/>
              <a:t>challenges</a:t>
            </a:r>
            <a:r>
              <a:rPr lang="nl-NL" i="1" dirty="0"/>
              <a:t> </a:t>
            </a:r>
            <a:r>
              <a:rPr lang="nl-NL" i="1" dirty="0" err="1"/>
              <a:t>that</a:t>
            </a:r>
            <a:r>
              <a:rPr lang="nl-NL" i="1" dirty="0"/>
              <a:t> face </a:t>
            </a:r>
            <a:r>
              <a:rPr lang="nl-NL" i="1" dirty="0" err="1"/>
              <a:t>us</a:t>
            </a:r>
            <a:r>
              <a:rPr lang="nl-NL" i="1" dirty="0"/>
              <a:t> </a:t>
            </a:r>
            <a:r>
              <a:rPr lang="nl-NL" i="1" dirty="0" err="1"/>
              <a:t>all</a:t>
            </a:r>
            <a:r>
              <a:rPr lang="nl-NL" i="1" dirty="0"/>
              <a:t>. The </a:t>
            </a:r>
            <a:r>
              <a:rPr lang="nl-NL" i="1" dirty="0" err="1"/>
              <a:t>underpinning</a:t>
            </a:r>
            <a:r>
              <a:rPr lang="nl-NL" i="1" dirty="0"/>
              <a:t> </a:t>
            </a:r>
            <a:r>
              <a:rPr lang="nl-NL" i="1" dirty="0" err="1"/>
              <a:t>theme</a:t>
            </a:r>
            <a:r>
              <a:rPr lang="nl-NL" i="1" dirty="0"/>
              <a:t> </a:t>
            </a:r>
            <a:r>
              <a:rPr lang="nl-NL" i="1" dirty="0" err="1"/>
              <a:t>will</a:t>
            </a:r>
            <a:r>
              <a:rPr lang="nl-NL" i="1" dirty="0"/>
              <a:t> </a:t>
            </a:r>
            <a:r>
              <a:rPr lang="nl-NL" i="1" dirty="0" err="1"/>
              <a:t>be</a:t>
            </a:r>
            <a:r>
              <a:rPr lang="nl-NL" i="1" dirty="0"/>
              <a:t> </a:t>
            </a:r>
            <a:r>
              <a:rPr lang="nl-NL" b="1" i="1" dirty="0" err="1"/>
              <a:t>Reshaping</a:t>
            </a:r>
            <a:r>
              <a:rPr lang="nl-NL" b="1" i="1" dirty="0"/>
              <a:t> </a:t>
            </a:r>
            <a:r>
              <a:rPr lang="nl-NL" b="1" i="1" dirty="0" err="1"/>
              <a:t>the</a:t>
            </a:r>
            <a:r>
              <a:rPr lang="nl-NL" b="1" i="1" dirty="0"/>
              <a:t> Library </a:t>
            </a:r>
            <a:r>
              <a:rPr lang="nl-NL" b="1" i="1" dirty="0" err="1"/>
              <a:t>and</a:t>
            </a:r>
            <a:r>
              <a:rPr lang="nl-NL" b="1" i="1" dirty="0"/>
              <a:t> </a:t>
            </a:r>
            <a:r>
              <a:rPr lang="nl-NL" b="1" i="1" dirty="0" err="1"/>
              <a:t>the</a:t>
            </a:r>
            <a:r>
              <a:rPr lang="nl-NL" b="1" i="1" dirty="0"/>
              <a:t> </a:t>
            </a:r>
            <a:r>
              <a:rPr lang="nl-NL" b="1" i="1" dirty="0" err="1"/>
              <a:t>role</a:t>
            </a:r>
            <a:r>
              <a:rPr lang="nl-NL" b="1" i="1" dirty="0"/>
              <a:t> of </a:t>
            </a:r>
            <a:r>
              <a:rPr lang="nl-NL" b="1" i="1" dirty="0" err="1"/>
              <a:t>the</a:t>
            </a:r>
            <a:r>
              <a:rPr lang="nl-NL" b="1" i="1" dirty="0"/>
              <a:t> Director in </a:t>
            </a:r>
            <a:r>
              <a:rPr lang="nl-NL" b="1" i="1" dirty="0" err="1"/>
              <a:t>leading</a:t>
            </a:r>
            <a:r>
              <a:rPr lang="nl-NL" b="1" i="1" dirty="0"/>
              <a:t> </a:t>
            </a:r>
            <a:r>
              <a:rPr lang="nl-NL" b="1" i="1" dirty="0" err="1"/>
              <a:t>library</a:t>
            </a:r>
            <a:r>
              <a:rPr lang="nl-NL" b="1" i="1" dirty="0"/>
              <a:t> services </a:t>
            </a:r>
            <a:r>
              <a:rPr lang="nl-NL" b="1" i="1" dirty="0" err="1"/>
              <a:t>and</a:t>
            </a:r>
            <a:r>
              <a:rPr lang="nl-NL" b="1" i="1" dirty="0"/>
              <a:t> </a:t>
            </a:r>
            <a:r>
              <a:rPr lang="nl-NL" b="1" i="1" dirty="0" err="1"/>
              <a:t>provision</a:t>
            </a:r>
            <a:r>
              <a:rPr lang="nl-NL" b="1" i="1" dirty="0"/>
              <a:t> in </a:t>
            </a:r>
            <a:r>
              <a:rPr lang="nl-NL" b="1" i="1" dirty="0" err="1"/>
              <a:t>rapidly</a:t>
            </a:r>
            <a:r>
              <a:rPr lang="nl-NL" b="1" i="1" dirty="0"/>
              <a:t> </a:t>
            </a:r>
            <a:r>
              <a:rPr lang="nl-NL" b="1" i="1" dirty="0" err="1"/>
              <a:t>changing</a:t>
            </a:r>
            <a:r>
              <a:rPr lang="nl-NL" b="1" i="1" dirty="0"/>
              <a:t> digital, </a:t>
            </a:r>
            <a:r>
              <a:rPr lang="nl-NL" b="1" i="1" dirty="0" err="1"/>
              <a:t>educational</a:t>
            </a:r>
            <a:r>
              <a:rPr lang="nl-NL" b="1" i="1" dirty="0"/>
              <a:t> </a:t>
            </a:r>
            <a:r>
              <a:rPr lang="nl-NL" b="1" i="1" dirty="0" err="1"/>
              <a:t>and</a:t>
            </a:r>
            <a:r>
              <a:rPr lang="nl-NL" b="1" i="1" dirty="0"/>
              <a:t> research environments </a:t>
            </a:r>
            <a:r>
              <a:rPr lang="nl-NL" b="1" i="1" dirty="0" err="1"/>
              <a:t>and</a:t>
            </a:r>
            <a:r>
              <a:rPr lang="nl-NL" b="1" i="1" dirty="0"/>
              <a:t> </a:t>
            </a:r>
            <a:r>
              <a:rPr lang="nl-NL" b="1" i="1" dirty="0" err="1"/>
              <a:t>within</a:t>
            </a:r>
            <a:r>
              <a:rPr lang="nl-NL" b="1" i="1" dirty="0"/>
              <a:t> a </a:t>
            </a:r>
            <a:r>
              <a:rPr lang="nl-NL" b="1" i="1" dirty="0" err="1"/>
              <a:t>developing</a:t>
            </a:r>
            <a:r>
              <a:rPr lang="nl-NL" b="1" i="1" dirty="0"/>
              <a:t> trend </a:t>
            </a:r>
            <a:r>
              <a:rPr lang="nl-NL" b="1" i="1" dirty="0" err="1"/>
              <a:t>towards</a:t>
            </a:r>
            <a:r>
              <a:rPr lang="nl-NL" b="1" i="1" dirty="0"/>
              <a:t> shared - </a:t>
            </a:r>
            <a:r>
              <a:rPr lang="nl-NL" b="1" i="1" dirty="0" err="1"/>
              <a:t>and</a:t>
            </a:r>
            <a:r>
              <a:rPr lang="nl-NL" b="1" i="1" dirty="0"/>
              <a:t> even </a:t>
            </a:r>
            <a:r>
              <a:rPr lang="nl-NL" b="1" i="1" dirty="0" err="1"/>
              <a:t>outsourced</a:t>
            </a:r>
            <a:r>
              <a:rPr lang="nl-NL" b="1" i="1" dirty="0"/>
              <a:t> -  </a:t>
            </a:r>
            <a:r>
              <a:rPr lang="nl-NL" b="1" i="1" dirty="0" smtClean="0"/>
              <a:t>services</a:t>
            </a:r>
            <a:r>
              <a:rPr lang="nl-NL" i="1" dirty="0"/>
              <a:t>.</a:t>
            </a:r>
            <a:endParaRPr lang="fr-FR" i="1" dirty="0"/>
          </a:p>
          <a:p>
            <a:pPr marL="0" indent="0" algn="just">
              <a:buNone/>
            </a:pPr>
            <a:r>
              <a:rPr lang="nl-NL" i="1" dirty="0" smtClean="0"/>
              <a:t>	…</a:t>
            </a:r>
          </a:p>
          <a:p>
            <a:pPr marL="0" indent="0" algn="just">
              <a:buNone/>
            </a:pPr>
            <a:r>
              <a:rPr lang="fr-FR" i="1" dirty="0" smtClean="0"/>
              <a:t>	The </a:t>
            </a:r>
            <a:r>
              <a:rPr lang="fr-FR" i="1" dirty="0"/>
              <a:t>focus </a:t>
            </a:r>
            <a:r>
              <a:rPr lang="fr-FR" i="1" dirty="0" err="1" smtClean="0"/>
              <a:t>will</a:t>
            </a:r>
            <a:r>
              <a:rPr lang="fr-FR" i="1" dirty="0" smtClean="0"/>
              <a:t> </a:t>
            </a:r>
            <a:r>
              <a:rPr lang="fr-FR" i="1" dirty="0" err="1" smtClean="0"/>
              <a:t>entirely</a:t>
            </a:r>
            <a:r>
              <a:rPr lang="fr-FR" i="1" dirty="0" smtClean="0"/>
              <a:t> </a:t>
            </a:r>
            <a:r>
              <a:rPr lang="fr-FR" i="1" dirty="0" err="1" smtClean="0"/>
              <a:t>be</a:t>
            </a:r>
            <a:r>
              <a:rPr lang="fr-FR" i="1" dirty="0" smtClean="0"/>
              <a:t> on </a:t>
            </a:r>
            <a:r>
              <a:rPr lang="fr-FR" b="1" i="1" dirty="0" err="1"/>
              <a:t>strategic</a:t>
            </a:r>
            <a:r>
              <a:rPr lang="fr-FR" b="1" i="1" dirty="0"/>
              <a:t> issues and </a:t>
            </a:r>
            <a:r>
              <a:rPr lang="fr-FR" b="1" i="1" dirty="0" err="1"/>
              <a:t>opportunities</a:t>
            </a:r>
            <a:r>
              <a:rPr lang="fr-FR" b="1" i="1" dirty="0"/>
              <a:t> </a:t>
            </a:r>
            <a:r>
              <a:rPr lang="fr-FR" b="1" i="1" dirty="0" err="1"/>
              <a:t>that</a:t>
            </a:r>
            <a:r>
              <a:rPr lang="fr-FR" b="1" i="1" dirty="0"/>
              <a:t> challenge and </a:t>
            </a:r>
            <a:r>
              <a:rPr lang="fr-FR" b="1" i="1" dirty="0" err="1"/>
              <a:t>motivate</a:t>
            </a:r>
            <a:r>
              <a:rPr lang="fr-FR" b="1" i="1" dirty="0"/>
              <a:t> Library </a:t>
            </a:r>
            <a:r>
              <a:rPr lang="fr-FR" b="1" i="1" dirty="0" err="1"/>
              <a:t>Directors</a:t>
            </a:r>
            <a:r>
              <a:rPr lang="fr-FR" i="1" dirty="0"/>
              <a:t> and not on </a:t>
            </a:r>
            <a:r>
              <a:rPr lang="fr-FR" i="1" dirty="0" err="1"/>
              <a:t>their</a:t>
            </a:r>
            <a:r>
              <a:rPr lang="fr-FR" i="1" dirty="0"/>
              <a:t> </a:t>
            </a:r>
            <a:r>
              <a:rPr lang="fr-FR" i="1" dirty="0" err="1"/>
              <a:t>personal</a:t>
            </a:r>
            <a:r>
              <a:rPr lang="fr-FR" i="1" dirty="0"/>
              <a:t> </a:t>
            </a:r>
            <a:r>
              <a:rPr lang="fr-FR" i="1" dirty="0" err="1"/>
              <a:t>development</a:t>
            </a:r>
            <a:r>
              <a:rPr lang="fr-FR" i="1" dirty="0"/>
              <a:t>, </a:t>
            </a:r>
            <a:r>
              <a:rPr lang="fr-FR" i="1" dirty="0" err="1"/>
              <a:t>skills</a:t>
            </a:r>
            <a:r>
              <a:rPr lang="fr-FR" i="1" dirty="0"/>
              <a:t>, </a:t>
            </a:r>
            <a:r>
              <a:rPr lang="fr-FR" i="1" dirty="0" err="1"/>
              <a:t>tools</a:t>
            </a:r>
            <a:r>
              <a:rPr lang="fr-FR" i="1" dirty="0"/>
              <a:t>, </a:t>
            </a:r>
            <a:r>
              <a:rPr lang="fr-FR" i="1" dirty="0" err="1"/>
              <a:t>methods</a:t>
            </a:r>
            <a:r>
              <a:rPr lang="fr-FR" i="1" dirty="0"/>
              <a:t> or </a:t>
            </a:r>
            <a:r>
              <a:rPr lang="fr-FR" i="1" dirty="0" err="1"/>
              <a:t>operational</a:t>
            </a:r>
            <a:r>
              <a:rPr lang="fr-FR" i="1" dirty="0"/>
              <a:t> </a:t>
            </a:r>
            <a:r>
              <a:rPr lang="fr-FR" i="1" dirty="0" err="1" smtClean="0"/>
              <a:t>matters</a:t>
            </a:r>
            <a:r>
              <a:rPr lang="fr-FR" dirty="0" smtClean="0"/>
              <a:t>.</a:t>
            </a:r>
            <a:r>
              <a:rPr lang="nl-NL" i="1" dirty="0" smtClean="0"/>
              <a:t>”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49664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36592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998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format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r>
              <a:rPr lang="fr-FR" dirty="0" smtClean="0"/>
              <a:t>4 demies-journées sur 3 jours de temps,</a:t>
            </a:r>
          </a:p>
          <a:p>
            <a:r>
              <a:rPr lang="fr-FR" dirty="0" smtClean="0"/>
              <a:t>Sans lien avec le congrès annuel LIBER, mais adossé à un établissement de l’enseignement supérieur – « hôte », Science Po Paris en 2015,</a:t>
            </a:r>
          </a:p>
          <a:p>
            <a:r>
              <a:rPr lang="fr-FR" dirty="0" smtClean="0"/>
              <a:t>Ouvert au-delà des adhérents LIBER.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38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Candidatures et sélection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Plus larges que LIBER,</a:t>
            </a:r>
          </a:p>
          <a:p>
            <a:r>
              <a:rPr lang="fr-FR" dirty="0" smtClean="0"/>
              <a:t>Sur dossier - CV et lettre de motivation,</a:t>
            </a:r>
          </a:p>
          <a:p>
            <a:r>
              <a:rPr lang="fr-FR" dirty="0" smtClean="0"/>
              <a:t>Cible – directeurs voire directeurs adjoints (dans les plus grosses structures),</a:t>
            </a:r>
          </a:p>
          <a:p>
            <a:r>
              <a:rPr lang="fr-FR" dirty="0"/>
              <a:t>Publication de l’appel à candidatures sur la liste de diffusion </a:t>
            </a:r>
            <a:r>
              <a:rPr lang="fr-FR" dirty="0" smtClean="0"/>
              <a:t>LIBER et au-delà (ADBU, ARL, ABRC, JISC, etc.),</a:t>
            </a:r>
            <a:endParaRPr lang="fr-FR" dirty="0"/>
          </a:p>
          <a:p>
            <a:r>
              <a:rPr lang="fr-FR" dirty="0"/>
              <a:t>Analyse collective des candidatures reçues,</a:t>
            </a:r>
          </a:p>
          <a:p>
            <a:r>
              <a:rPr lang="fr-FR" dirty="0"/>
              <a:t>Sélection / rejet des candidatures,</a:t>
            </a:r>
          </a:p>
          <a:p>
            <a:r>
              <a:rPr lang="fr-FR" dirty="0"/>
              <a:t>Préparation du séminaire.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788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portage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Totalement porté par le groupe de travail </a:t>
            </a:r>
            <a:r>
              <a:rPr lang="fr-FR" i="1" dirty="0" smtClean="0"/>
              <a:t>leadership </a:t>
            </a:r>
            <a:r>
              <a:rPr lang="fr-FR" dirty="0" smtClean="0"/>
              <a:t>et l’institution hôte,</a:t>
            </a:r>
          </a:p>
          <a:p>
            <a:r>
              <a:rPr lang="fr-FR" dirty="0" smtClean="0"/>
              <a:t>Les acteurs clefs :</a:t>
            </a:r>
          </a:p>
          <a:p>
            <a:pPr lvl="1"/>
            <a:r>
              <a:rPr lang="fr-FR" dirty="0" smtClean="0"/>
              <a:t>Le président de séance – liant entre les participants,</a:t>
            </a:r>
          </a:p>
          <a:p>
            <a:pPr lvl="1"/>
            <a:r>
              <a:rPr lang="fr-FR" dirty="0" smtClean="0"/>
              <a:t>Le directeur scientifique – responsable du programme scientifique,</a:t>
            </a:r>
          </a:p>
          <a:p>
            <a:pPr lvl="1"/>
            <a:r>
              <a:rPr lang="fr-FR" dirty="0" smtClean="0"/>
              <a:t>L’équipe d’organisation – hôte + LIBER – en charge de l’organisation matérielle des Journées,</a:t>
            </a:r>
          </a:p>
          <a:p>
            <a:pPr lvl="1"/>
            <a:r>
              <a:rPr lang="fr-FR" dirty="0" smtClean="0"/>
              <a:t>Les participants – acteurs des Journées,</a:t>
            </a:r>
          </a:p>
          <a:p>
            <a:pPr lvl="1"/>
            <a:r>
              <a:rPr lang="fr-FR" dirty="0" smtClean="0"/>
              <a:t>Les intervenants – ont participé à </a:t>
            </a:r>
            <a:r>
              <a:rPr lang="fr-FR" smtClean="0"/>
              <a:t>tout </a:t>
            </a:r>
            <a:r>
              <a:rPr lang="fr-FR" smtClean="0"/>
              <a:t>ou</a:t>
            </a:r>
            <a:r>
              <a:rPr lang="fr-FR" smtClean="0"/>
              <a:t> partie </a:t>
            </a:r>
            <a:r>
              <a:rPr lang="fr-FR" dirty="0" smtClean="0"/>
              <a:t>des Journées, au-delà de leur propre intervention.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9347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contenu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4000" dirty="0" smtClean="0"/>
              <a:t>4 thèmes :</a:t>
            </a:r>
          </a:p>
          <a:p>
            <a:pPr lvl="1"/>
            <a:r>
              <a:rPr lang="en-US" i="1" dirty="0"/>
              <a:t>The </a:t>
            </a:r>
            <a:r>
              <a:rPr lang="en-US" i="1" u="sng" dirty="0"/>
              <a:t>digital future</a:t>
            </a:r>
            <a:r>
              <a:rPr lang="en-US" i="1" dirty="0"/>
              <a:t>. Visions on research, teaching and learning. What does this mean for the Library</a:t>
            </a:r>
            <a:r>
              <a:rPr lang="en-US" i="1" dirty="0" smtClean="0"/>
              <a:t>?</a:t>
            </a:r>
          </a:p>
          <a:p>
            <a:pPr lvl="1"/>
            <a:r>
              <a:rPr lang="en-US" i="1" dirty="0"/>
              <a:t>The </a:t>
            </a:r>
            <a:r>
              <a:rPr lang="en-US" i="1" u="sng" dirty="0"/>
              <a:t>changing information environment</a:t>
            </a:r>
            <a:r>
              <a:rPr lang="en-US" i="1" dirty="0"/>
              <a:t>. Use of information in society in the future. What does this mean for media, knowledge organizations, educators, universities? The Library in its environment</a:t>
            </a:r>
            <a:r>
              <a:rPr lang="en-US" i="1" dirty="0" smtClean="0"/>
              <a:t>?</a:t>
            </a:r>
          </a:p>
          <a:p>
            <a:pPr lvl="1"/>
            <a:r>
              <a:rPr lang="en-US" i="1" u="sng" dirty="0"/>
              <a:t>Innovative libraries</a:t>
            </a:r>
            <a:r>
              <a:rPr lang="en-US" i="1" dirty="0"/>
              <a:t> with new initiatives. Are data the holy grail? Shared services? The visible and invisible library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/>
              <a:t>Reshaping the library and </a:t>
            </a:r>
            <a:r>
              <a:rPr lang="en-US" i="1" u="sng" dirty="0"/>
              <a:t>the role of the Library Director as leader</a:t>
            </a:r>
            <a:r>
              <a:rPr lang="en-US" i="1" dirty="0"/>
              <a:t>.</a:t>
            </a:r>
            <a:endParaRPr lang="fr-FR" i="1" dirty="0" smtClean="0"/>
          </a:p>
          <a:p>
            <a:endParaRPr lang="fr-FR" dirty="0"/>
          </a:p>
          <a:p>
            <a:r>
              <a:rPr lang="fr-FR" sz="4000" dirty="0" smtClean="0"/>
              <a:t>7 intervenants du monde entier :</a:t>
            </a:r>
          </a:p>
          <a:p>
            <a:pPr lvl="1"/>
            <a:r>
              <a:rPr lang="fr-FR" dirty="0" smtClean="0"/>
              <a:t>Un équilibre bibliothécaires – non-bibliothécaires,</a:t>
            </a:r>
          </a:p>
          <a:p>
            <a:pPr lvl="1"/>
            <a:r>
              <a:rPr lang="fr-FR" dirty="0" smtClean="0"/>
              <a:t>Un équilibre européens – non-européens,</a:t>
            </a:r>
          </a:p>
          <a:p>
            <a:pPr lvl="1"/>
            <a:r>
              <a:rPr lang="fr-FR" dirty="0" smtClean="0"/>
              <a:t>Des intervenants de tout premier plan,</a:t>
            </a:r>
          </a:p>
          <a:p>
            <a:pPr lvl="1"/>
            <a:r>
              <a:rPr lang="fr-FR" dirty="0" smtClean="0"/>
              <a:t>La place de l’hôte, sans concession sur la qualité des interventions.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9233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L’animation des Journées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Des sessions parallèles (petits groupes), animées par les participants eux-mêmes, sur des sujets identifiés en commun :</a:t>
            </a:r>
          </a:p>
          <a:p>
            <a:pPr lvl="1"/>
            <a:r>
              <a:rPr lang="en-GB" sz="2200" i="1" dirty="0"/>
              <a:t>University Library within the </a:t>
            </a:r>
            <a:r>
              <a:rPr lang="en-GB" sz="2200" i="1" dirty="0" smtClean="0"/>
              <a:t>University : </a:t>
            </a:r>
            <a:r>
              <a:rPr lang="en-GB" sz="2200" i="1" dirty="0"/>
              <a:t>Positioning</a:t>
            </a:r>
            <a:endParaRPr lang="fr-FR" sz="2200" i="1" dirty="0"/>
          </a:p>
          <a:p>
            <a:pPr lvl="1"/>
            <a:r>
              <a:rPr lang="en-GB" sz="2200" i="1" dirty="0"/>
              <a:t>Academic Research and the Role of the Library</a:t>
            </a:r>
            <a:endParaRPr lang="fr-FR" sz="2200" i="1" dirty="0"/>
          </a:p>
          <a:p>
            <a:pPr lvl="1"/>
            <a:r>
              <a:rPr lang="en-GB" sz="2200" i="1" dirty="0" smtClean="0"/>
              <a:t>Leadership</a:t>
            </a:r>
            <a:endParaRPr lang="fr-FR" sz="2200" i="1" dirty="0" smtClean="0"/>
          </a:p>
          <a:p>
            <a:r>
              <a:rPr lang="fr-FR" dirty="0" smtClean="0"/>
              <a:t>Une reprise et une mise en perspective systématiques par le président de séance,</a:t>
            </a:r>
          </a:p>
          <a:p>
            <a:r>
              <a:rPr lang="fr-FR" dirty="0" smtClean="0"/>
              <a:t>Du temps pour le réseautage – pauses, réception, etc.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7915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</a:t>
            </a:r>
            <a:r>
              <a:rPr lang="fr-FR" i="1" dirty="0" smtClean="0"/>
              <a:t>leader</a:t>
            </a:r>
            <a:r>
              <a:rPr lang="fr-FR" dirty="0" smtClean="0"/>
              <a:t> en bibliothèques, un essai de synthèse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i="1" dirty="0" smtClean="0"/>
              <a:t>“Shows </a:t>
            </a:r>
            <a:r>
              <a:rPr lang="en-US" i="1" dirty="0"/>
              <a:t>leadership by having a vision and by taking staff with him/her.</a:t>
            </a:r>
            <a:endParaRPr lang="fr-FR" i="1" dirty="0"/>
          </a:p>
          <a:p>
            <a:pPr lvl="0"/>
            <a:r>
              <a:rPr lang="en-US" i="1" dirty="0"/>
              <a:t>Supports and is directly involved in the innovation activities of the library.</a:t>
            </a:r>
            <a:endParaRPr lang="fr-FR" i="1" dirty="0"/>
          </a:p>
          <a:p>
            <a:pPr lvl="0"/>
            <a:r>
              <a:rPr lang="en-US" i="1" dirty="0"/>
              <a:t>Understands the university environment and the university culture.</a:t>
            </a:r>
            <a:endParaRPr lang="fr-FR" i="1" dirty="0"/>
          </a:p>
          <a:p>
            <a:pPr lvl="0"/>
            <a:r>
              <a:rPr lang="en-US" i="1" dirty="0"/>
              <a:t>Fosters a good relationship with the University Board and the Deans.</a:t>
            </a:r>
            <a:endParaRPr lang="fr-FR" i="1" dirty="0"/>
          </a:p>
          <a:p>
            <a:pPr lvl="0"/>
            <a:r>
              <a:rPr lang="en-US" i="1" dirty="0"/>
              <a:t>Organizes regular contacts and meetings with researchers and builds up trust and credibility.</a:t>
            </a:r>
            <a:endParaRPr lang="fr-FR" i="1" dirty="0"/>
          </a:p>
          <a:p>
            <a:pPr lvl="0"/>
            <a:r>
              <a:rPr lang="en-US" i="1" dirty="0"/>
              <a:t>Aims at creating added value to the process of teaching and learning.</a:t>
            </a:r>
            <a:endParaRPr lang="fr-FR" i="1" dirty="0"/>
          </a:p>
          <a:p>
            <a:pPr lvl="0"/>
            <a:r>
              <a:rPr lang="en-US" i="1" dirty="0"/>
              <a:t>Emphasizes small projects that can produce fast results for users.  </a:t>
            </a:r>
            <a:endParaRPr lang="fr-FR" i="1" dirty="0"/>
          </a:p>
          <a:p>
            <a:pPr lvl="0"/>
            <a:r>
              <a:rPr lang="en-US" i="1" dirty="0"/>
              <a:t>Realizes a good cooperation with other departments of the university and a strong collaboration with IT. </a:t>
            </a:r>
            <a:endParaRPr lang="fr-FR" i="1" dirty="0"/>
          </a:p>
          <a:p>
            <a:pPr lvl="0"/>
            <a:r>
              <a:rPr lang="en-US" i="1" dirty="0"/>
              <a:t>Communicates well with staff and users and clarifies what the library is doing.</a:t>
            </a:r>
            <a:endParaRPr lang="fr-FR" i="1" dirty="0"/>
          </a:p>
          <a:p>
            <a:pPr lvl="0"/>
            <a:r>
              <a:rPr lang="en-US" i="1" dirty="0"/>
              <a:t>Reallocates functions and positions almost continuously. Questions every single vacant position and is prepared to give up traditional library tasks</a:t>
            </a:r>
            <a:r>
              <a:rPr lang="en-US" i="1" dirty="0" smtClean="0"/>
              <a:t>.”</a:t>
            </a:r>
            <a:endParaRPr lang="fr-FR" i="1" dirty="0"/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207385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Résultats et amélioration du dispositif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Evaluation en séance,</a:t>
            </a:r>
          </a:p>
          <a:p>
            <a:r>
              <a:rPr lang="fr-FR" dirty="0" smtClean="0"/>
              <a:t>Questionnaire dans les semaines suivantes</a:t>
            </a:r>
          </a:p>
          <a:p>
            <a:pPr marL="0" indent="0">
              <a:buNone/>
            </a:pPr>
            <a:r>
              <a:rPr lang="fr-FR" dirty="0" smtClean="0"/>
              <a:t>		=&gt; une évaluation très positive ; un 	point 	d’amélioration sur les sessions 	parallèles </a:t>
            </a:r>
          </a:p>
          <a:p>
            <a:r>
              <a:rPr lang="fr-FR" dirty="0" smtClean="0"/>
              <a:t>Participation transatlantique : intérêt unanime des participants,</a:t>
            </a:r>
          </a:p>
          <a:p>
            <a:r>
              <a:rPr lang="fr-FR" dirty="0" smtClean="0"/>
              <a:t>Une absence de participants des autres continents (Amérique du Sud, Afrique, Asie, Océanie).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1599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demain?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Deux actions désormais au cœur de la stratégie LIBER, dans son plan stratégique actuel (-&gt; 2017) comme à venir (2018-2022),</a:t>
            </a:r>
          </a:p>
          <a:p>
            <a:r>
              <a:rPr lang="fr-FR" dirty="0" smtClean="0"/>
              <a:t>Un séminaire </a:t>
            </a:r>
            <a:r>
              <a:rPr lang="fr-FR" i="1" dirty="0" smtClean="0"/>
              <a:t>leadership</a:t>
            </a:r>
            <a:r>
              <a:rPr lang="fr-FR" dirty="0" smtClean="0"/>
              <a:t> plébiscité, qui connaîtra une nouvelle cohorte 2017-2018,</a:t>
            </a:r>
          </a:p>
          <a:p>
            <a:r>
              <a:rPr lang="fr-FR" dirty="0" smtClean="0"/>
              <a:t>Des Journées LIBER réitérées en 2017 :</a:t>
            </a:r>
          </a:p>
          <a:p>
            <a:pPr lvl="1"/>
            <a:r>
              <a:rPr lang="fr-FR" dirty="0" smtClean="0"/>
              <a:t>Toujours à Science Po Paris, en mai prochain,</a:t>
            </a:r>
          </a:p>
          <a:p>
            <a:pPr lvl="1"/>
            <a:r>
              <a:rPr lang="fr-FR" dirty="0" smtClean="0"/>
              <a:t>Dans une organisation matérielle éprouvée…</a:t>
            </a:r>
          </a:p>
          <a:p>
            <a:pPr lvl="1"/>
            <a:r>
              <a:rPr lang="fr-FR" dirty="0" smtClean="0"/>
              <a:t>… permettant de se concentrer sur la reprise et l’amélioration du contenu scientifique.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2114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FR" dirty="0" smtClean="0"/>
              <a:t>En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3000" dirty="0" smtClean="0"/>
              <a:t>Quel apport pour les participants au séminaire </a:t>
            </a:r>
            <a:r>
              <a:rPr lang="fr-FR" sz="3000" i="1" dirty="0" smtClean="0"/>
              <a:t>leadership</a:t>
            </a:r>
            <a:r>
              <a:rPr lang="fr-FR" sz="3000" dirty="0" smtClean="0"/>
              <a:t>?</a:t>
            </a:r>
          </a:p>
          <a:p>
            <a:pPr lvl="1"/>
            <a:r>
              <a:rPr lang="fr-FR" sz="2000" dirty="0" smtClean="0"/>
              <a:t>Ils ont fait un travail sur eux-mêmes : style de management, forces et faiblesses, motivations…,</a:t>
            </a:r>
          </a:p>
          <a:p>
            <a:pPr lvl="1"/>
            <a:r>
              <a:rPr lang="fr-FR" sz="2000" dirty="0" smtClean="0"/>
              <a:t>Ils se sont remis en question,</a:t>
            </a:r>
          </a:p>
          <a:p>
            <a:pPr lvl="1"/>
            <a:r>
              <a:rPr lang="fr-FR" sz="2000" dirty="0" smtClean="0"/>
              <a:t>Ils se sont confrontés les uns avec les autres, dans une démarche d’entraide comme d’émulation,</a:t>
            </a:r>
          </a:p>
          <a:p>
            <a:pPr lvl="1"/>
            <a:r>
              <a:rPr lang="fr-FR" sz="2000" dirty="0" smtClean="0"/>
              <a:t>Ils se sont interrogés sur leur stratégie personnelle et leurs aspirations.</a:t>
            </a:r>
          </a:p>
          <a:p>
            <a:r>
              <a:rPr lang="fr-FR" sz="3000" dirty="0"/>
              <a:t>Quel apport pour les participants </a:t>
            </a:r>
            <a:r>
              <a:rPr lang="fr-FR" sz="3000" dirty="0" smtClean="0"/>
              <a:t>aux Journées?</a:t>
            </a:r>
          </a:p>
          <a:p>
            <a:pPr lvl="1"/>
            <a:r>
              <a:rPr lang="fr-FR" sz="2000" dirty="0" smtClean="0"/>
              <a:t>Ils ont questionné leurs pratiques quotidiennes,</a:t>
            </a:r>
          </a:p>
          <a:p>
            <a:pPr lvl="1"/>
            <a:r>
              <a:rPr lang="fr-FR" sz="2000" dirty="0" smtClean="0"/>
              <a:t>Ils ont pris le temps du recul et du regard distancié,</a:t>
            </a:r>
          </a:p>
          <a:p>
            <a:pPr lvl="1"/>
            <a:r>
              <a:rPr lang="fr-FR" sz="2000" dirty="0" smtClean="0"/>
              <a:t>Ils ont collectivement interrogé leur rôle présent et futur ainsi que leur positionnement dans et au service de la communauté qu’ils servent.</a:t>
            </a:r>
          </a:p>
          <a:p>
            <a:pPr lvl="1"/>
            <a:endParaRPr lang="fr-FR" sz="2000" dirty="0"/>
          </a:p>
          <a:p>
            <a:endParaRPr lang="fr-FR" sz="2400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8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Coordonnées</a:t>
            </a:r>
            <a:endParaRPr lang="fr-FR" dirty="0">
              <a:hlinkClick r:id="rId2"/>
            </a:endParaRPr>
          </a:p>
          <a:p>
            <a:pPr marL="0" indent="0" algn="ctr">
              <a:buNone/>
            </a:pPr>
            <a:r>
              <a:rPr lang="fr-FR" dirty="0" smtClean="0">
                <a:hlinkClick r:id="rId2"/>
              </a:rPr>
              <a:t>Julien.roche@univ-lille1.fr</a:t>
            </a: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Site web</a:t>
            </a:r>
            <a:endParaRPr lang="fr-FR" dirty="0"/>
          </a:p>
          <a:p>
            <a:pPr marL="0" indent="0" algn="ctr">
              <a:buNone/>
            </a:pPr>
            <a:r>
              <a:rPr lang="fr-FR" dirty="0">
                <a:hlinkClick r:id="rId3"/>
              </a:rPr>
              <a:t>http://libereurope.eu/strategy/strategic-direction-2-lead-in-changing-scholarship/wg-leadership-workforce-development</a:t>
            </a:r>
            <a:r>
              <a:rPr lang="fr-FR" dirty="0" smtClean="0">
                <a:hlinkClick r:id="rId3"/>
              </a:rPr>
              <a:t>/</a:t>
            </a: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186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Pourquoi une programmation dédiée au </a:t>
            </a:r>
            <a:r>
              <a:rPr lang="fr-FR" i="1" dirty="0" smtClean="0"/>
              <a:t>leadership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384376"/>
          </a:xfrm>
        </p:spPr>
        <p:txBody>
          <a:bodyPr/>
          <a:lstStyle/>
          <a:p>
            <a:pPr lvl="0"/>
            <a:r>
              <a:rPr lang="fr-FR" dirty="0"/>
              <a:t>certains pays européens ont des programmes dédiés, nombre d’autres n’en disposent pas ;</a:t>
            </a:r>
          </a:p>
          <a:p>
            <a:pPr lvl="0"/>
            <a:r>
              <a:rPr lang="fr-FR" dirty="0"/>
              <a:t>ces programmes sont souvent plus administratifs que managériaux ;</a:t>
            </a:r>
          </a:p>
          <a:p>
            <a:pPr lvl="0"/>
            <a:r>
              <a:rPr lang="fr-FR" dirty="0"/>
              <a:t>il y a une demande à un niveau européen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904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 programmes complémentaires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492897"/>
            <a:ext cx="8229600" cy="266429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 séminaire </a:t>
            </a:r>
            <a:r>
              <a:rPr lang="fr-FR" i="1" dirty="0" smtClean="0"/>
              <a:t>leadership </a:t>
            </a:r>
            <a:r>
              <a:rPr lang="fr-FR" dirty="0" smtClean="0"/>
              <a:t>à compter de 2011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-&gt; 3 cohortes formées à ce jour, env. 60 	personnes</a:t>
            </a:r>
          </a:p>
          <a:p>
            <a:r>
              <a:rPr lang="fr-FR" dirty="0" smtClean="0"/>
              <a:t>Les Journées LIBER à compter de 2015 -&gt; une vingtaine de directeurs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30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fr-FR" dirty="0" smtClean="0"/>
              <a:t>Le séminaire </a:t>
            </a:r>
            <a:r>
              <a:rPr lang="fr-FR" i="1" dirty="0" smtClean="0"/>
              <a:t>leadership</a:t>
            </a:r>
            <a:endParaRPr lang="fr-FR" dirty="0"/>
          </a:p>
        </p:txBody>
      </p:sp>
      <p:pic>
        <p:nvPicPr>
          <p:cNvPr id="2050" name="Picture 2" descr="LI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17232"/>
            <a:ext cx="8748464" cy="119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26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vision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2000" dirty="0" smtClean="0"/>
              <a:t>	</a:t>
            </a:r>
            <a:r>
              <a:rPr lang="fr-FR" sz="2200" dirty="0" smtClean="0"/>
              <a:t>« </a:t>
            </a:r>
            <a:r>
              <a:rPr lang="fr-FR" sz="2200" i="1" dirty="0"/>
              <a:t>The LIBER leadership programme </a:t>
            </a:r>
            <a:r>
              <a:rPr lang="fr-FR" sz="2200" i="1" dirty="0" err="1"/>
              <a:t>is</a:t>
            </a:r>
            <a:r>
              <a:rPr lang="fr-FR" sz="2200" i="1" dirty="0"/>
              <a:t> </a:t>
            </a:r>
            <a:r>
              <a:rPr lang="fr-FR" sz="2200" i="1" dirty="0" err="1"/>
              <a:t>aimed</a:t>
            </a:r>
            <a:r>
              <a:rPr lang="fr-FR" sz="2200" i="1" dirty="0"/>
              <a:t> at the </a:t>
            </a:r>
            <a:r>
              <a:rPr lang="fr-FR" sz="2200" b="1" i="1" dirty="0" err="1"/>
              <a:t>next</a:t>
            </a:r>
            <a:r>
              <a:rPr lang="fr-FR" sz="2200" b="1" i="1" dirty="0"/>
              <a:t> </a:t>
            </a:r>
            <a:r>
              <a:rPr lang="fr-FR" sz="2200" b="1" i="1" dirty="0" err="1"/>
              <a:t>generation</a:t>
            </a:r>
            <a:r>
              <a:rPr lang="fr-FR" sz="2200" b="1" i="1" dirty="0"/>
              <a:t> of senior leaders</a:t>
            </a:r>
            <a:r>
              <a:rPr lang="fr-FR" sz="2200" i="1" dirty="0"/>
              <a:t>. People </a:t>
            </a:r>
            <a:r>
              <a:rPr lang="fr-FR" sz="2200" i="1" dirty="0" err="1"/>
              <a:t>who</a:t>
            </a:r>
            <a:r>
              <a:rPr lang="fr-FR" sz="2200" i="1" dirty="0"/>
              <a:t> are </a:t>
            </a:r>
            <a:r>
              <a:rPr lang="fr-FR" sz="2200" i="1" dirty="0" err="1"/>
              <a:t>already</a:t>
            </a:r>
            <a:r>
              <a:rPr lang="fr-FR" sz="2200" i="1" dirty="0"/>
              <a:t> in positions of senior management, but </a:t>
            </a:r>
            <a:r>
              <a:rPr lang="fr-FR" sz="2200" i="1" dirty="0" err="1"/>
              <a:t>who</a:t>
            </a:r>
            <a:r>
              <a:rPr lang="fr-FR" sz="2200" i="1" dirty="0"/>
              <a:t> </a:t>
            </a:r>
            <a:r>
              <a:rPr lang="fr-FR" sz="2200" i="1" dirty="0" err="1"/>
              <a:t>wish</a:t>
            </a:r>
            <a:r>
              <a:rPr lang="fr-FR" sz="2200" i="1" dirty="0"/>
              <a:t> to do more to </a:t>
            </a:r>
            <a:r>
              <a:rPr lang="fr-FR" sz="2200" i="1" dirty="0" err="1"/>
              <a:t>enhance</a:t>
            </a:r>
            <a:r>
              <a:rPr lang="fr-FR" sz="2200" i="1" dirty="0"/>
              <a:t> </a:t>
            </a:r>
            <a:r>
              <a:rPr lang="fr-FR" sz="2200" i="1" dirty="0" err="1"/>
              <a:t>their</a:t>
            </a:r>
            <a:r>
              <a:rPr lang="fr-FR" sz="2200" i="1" dirty="0"/>
              <a:t> leadership </a:t>
            </a:r>
            <a:r>
              <a:rPr lang="fr-FR" sz="2200" i="1" dirty="0" err="1"/>
              <a:t>qualities</a:t>
            </a:r>
            <a:r>
              <a:rPr lang="fr-FR" sz="2200" i="1" dirty="0"/>
              <a:t> in </a:t>
            </a:r>
            <a:r>
              <a:rPr lang="fr-FR" sz="2200" i="1" dirty="0" err="1"/>
              <a:t>preparation</a:t>
            </a:r>
            <a:r>
              <a:rPr lang="fr-FR" sz="2200" i="1" dirty="0"/>
              <a:t> for the </a:t>
            </a:r>
            <a:r>
              <a:rPr lang="fr-FR" sz="2200" i="1" dirty="0" err="1"/>
              <a:t>step</a:t>
            </a:r>
            <a:r>
              <a:rPr lang="fr-FR" sz="2200" i="1" dirty="0"/>
              <a:t> up to the </a:t>
            </a:r>
            <a:r>
              <a:rPr lang="fr-FR" sz="2200" i="1" dirty="0" err="1"/>
              <a:t>next</a:t>
            </a:r>
            <a:r>
              <a:rPr lang="fr-FR" sz="2200" i="1" dirty="0"/>
              <a:t> </a:t>
            </a:r>
            <a:r>
              <a:rPr lang="fr-FR" sz="2200" i="1" dirty="0" err="1"/>
              <a:t>big</a:t>
            </a:r>
            <a:r>
              <a:rPr lang="fr-FR" sz="2200" i="1" dirty="0"/>
              <a:t> challenge – </a:t>
            </a:r>
            <a:r>
              <a:rPr lang="fr-FR" sz="2200" i="1" dirty="0" err="1"/>
              <a:t>that</a:t>
            </a:r>
            <a:r>
              <a:rPr lang="fr-FR" sz="2200" i="1" dirty="0"/>
              <a:t> of </a:t>
            </a:r>
            <a:r>
              <a:rPr lang="fr-FR" sz="2200" i="1" dirty="0" err="1"/>
              <a:t>taking</a:t>
            </a:r>
            <a:r>
              <a:rPr lang="fr-FR" sz="2200" i="1" dirty="0"/>
              <a:t> </a:t>
            </a:r>
            <a:r>
              <a:rPr lang="fr-FR" sz="2200" i="1" dirty="0" err="1"/>
              <a:t>responsibility</a:t>
            </a:r>
            <a:r>
              <a:rPr lang="fr-FR" sz="2200" i="1" dirty="0"/>
              <a:t> for </a:t>
            </a:r>
            <a:r>
              <a:rPr lang="fr-FR" sz="2200" i="1" dirty="0" err="1"/>
              <a:t>leading</a:t>
            </a:r>
            <a:r>
              <a:rPr lang="fr-FR" sz="2200" i="1" dirty="0"/>
              <a:t> an organisation </a:t>
            </a:r>
            <a:r>
              <a:rPr lang="fr-FR" sz="2200" i="1" dirty="0" err="1"/>
              <a:t>through</a:t>
            </a:r>
            <a:r>
              <a:rPr lang="fr-FR" sz="2200" i="1" dirty="0"/>
              <a:t> </a:t>
            </a:r>
            <a:r>
              <a:rPr lang="fr-FR" sz="2200" i="1" dirty="0" err="1"/>
              <a:t>changing</a:t>
            </a:r>
            <a:r>
              <a:rPr lang="fr-FR" sz="2200" i="1" dirty="0"/>
              <a:t> </a:t>
            </a:r>
            <a:r>
              <a:rPr lang="fr-FR" sz="2200" i="1" dirty="0" smtClean="0"/>
              <a:t>times</a:t>
            </a:r>
            <a:r>
              <a:rPr lang="fr-FR" sz="2200" i="1" dirty="0"/>
              <a:t>.</a:t>
            </a:r>
            <a:endParaRPr lang="fr-FR" sz="2200" i="1" dirty="0" smtClean="0"/>
          </a:p>
          <a:p>
            <a:pPr marL="0" indent="0" algn="just">
              <a:buNone/>
            </a:pPr>
            <a:r>
              <a:rPr lang="fr-FR" sz="2200" i="1" dirty="0"/>
              <a:t>	</a:t>
            </a:r>
            <a:r>
              <a:rPr lang="fr-FR" sz="2200" i="1" dirty="0" smtClean="0"/>
              <a:t>…</a:t>
            </a:r>
          </a:p>
          <a:p>
            <a:pPr marL="0" indent="0" algn="just">
              <a:buNone/>
            </a:pPr>
            <a:r>
              <a:rPr lang="fr-FR" sz="2200" i="1" dirty="0" smtClean="0"/>
              <a:t>	LIBER </a:t>
            </a:r>
            <a:r>
              <a:rPr lang="fr-FR" sz="2200" i="1" dirty="0" err="1"/>
              <a:t>believes</a:t>
            </a:r>
            <a:r>
              <a:rPr lang="fr-FR" sz="2200" i="1" dirty="0"/>
              <a:t> </a:t>
            </a:r>
            <a:r>
              <a:rPr lang="fr-FR" sz="2200" i="1" dirty="0" err="1"/>
              <a:t>that</a:t>
            </a:r>
            <a:r>
              <a:rPr lang="fr-FR" sz="2200" i="1" dirty="0"/>
              <a:t> the focus </a:t>
            </a:r>
            <a:r>
              <a:rPr lang="fr-FR" sz="2200" i="1" dirty="0" err="1"/>
              <a:t>should</a:t>
            </a:r>
            <a:r>
              <a:rPr lang="fr-FR" sz="2200" i="1" dirty="0"/>
              <a:t> </a:t>
            </a:r>
            <a:r>
              <a:rPr lang="fr-FR" sz="2200" i="1" dirty="0" err="1"/>
              <a:t>be</a:t>
            </a:r>
            <a:r>
              <a:rPr lang="fr-FR" sz="2200" i="1" dirty="0"/>
              <a:t> on a </a:t>
            </a:r>
            <a:r>
              <a:rPr lang="fr-FR" sz="2200" b="1" i="1" dirty="0"/>
              <a:t>leadership </a:t>
            </a:r>
            <a:r>
              <a:rPr lang="fr-FR" sz="2200" b="1" i="1" dirty="0" err="1"/>
              <a:t>development</a:t>
            </a:r>
            <a:r>
              <a:rPr lang="fr-FR" sz="2200" b="1" i="1" dirty="0"/>
              <a:t> programme for people </a:t>
            </a:r>
            <a:r>
              <a:rPr lang="en-GB" sz="2200" b="1" i="1" dirty="0"/>
              <a:t>at the second tier</a:t>
            </a:r>
            <a:r>
              <a:rPr lang="fr-FR" sz="2200" i="1" dirty="0"/>
              <a:t>, </a:t>
            </a:r>
            <a:r>
              <a:rPr lang="fr-FR" sz="2200" i="1" dirty="0" err="1"/>
              <a:t>who</a:t>
            </a:r>
            <a:r>
              <a:rPr lang="fr-FR" sz="2200" i="1" dirty="0"/>
              <a:t> are </a:t>
            </a:r>
            <a:r>
              <a:rPr lang="fr-FR" sz="2200" i="1" dirty="0" err="1"/>
              <a:t>willing</a:t>
            </a:r>
            <a:r>
              <a:rPr lang="fr-FR" sz="2200" i="1" dirty="0"/>
              <a:t> and capable of </a:t>
            </a:r>
            <a:r>
              <a:rPr lang="fr-FR" sz="2200" i="1" dirty="0" err="1"/>
              <a:t>becoming</a:t>
            </a:r>
            <a:r>
              <a:rPr lang="fr-FR" sz="2200" i="1" dirty="0"/>
              <a:t> </a:t>
            </a:r>
            <a:r>
              <a:rPr lang="fr-FR" sz="2200" i="1" dirty="0" err="1"/>
              <a:t>library</a:t>
            </a:r>
            <a:r>
              <a:rPr lang="fr-FR" sz="2200" i="1" dirty="0"/>
              <a:t> </a:t>
            </a:r>
            <a:r>
              <a:rPr lang="fr-FR" sz="2200" i="1" dirty="0" err="1"/>
              <a:t>director</a:t>
            </a:r>
            <a:r>
              <a:rPr lang="en-GB" sz="2200" i="1" dirty="0"/>
              <a:t>s</a:t>
            </a:r>
            <a:r>
              <a:rPr lang="fr-FR" sz="2200" i="1" dirty="0"/>
              <a:t> in a few </a:t>
            </a:r>
            <a:r>
              <a:rPr lang="fr-FR" sz="2200" i="1" dirty="0" err="1" smtClean="0"/>
              <a:t>years</a:t>
            </a:r>
            <a:r>
              <a:rPr lang="fr-FR" sz="2200" i="1" dirty="0" smtClean="0"/>
              <a:t>.</a:t>
            </a:r>
          </a:p>
          <a:p>
            <a:pPr marL="0" indent="0" algn="just">
              <a:buNone/>
            </a:pPr>
            <a:r>
              <a:rPr lang="fr-FR" sz="2200" i="1" dirty="0"/>
              <a:t>	</a:t>
            </a:r>
            <a:r>
              <a:rPr lang="fr-FR" sz="2200" i="1" dirty="0" smtClean="0"/>
              <a:t>…</a:t>
            </a:r>
          </a:p>
          <a:p>
            <a:pPr marL="0" indent="0" algn="just">
              <a:buNone/>
            </a:pPr>
            <a:r>
              <a:rPr lang="fr-FR" sz="2200" i="1" dirty="0" smtClean="0"/>
              <a:t>	LIBER </a:t>
            </a:r>
            <a:r>
              <a:rPr lang="fr-FR" sz="2200" i="1" dirty="0"/>
              <a:t>must</a:t>
            </a:r>
            <a:r>
              <a:rPr lang="fr-FR" sz="2200" b="1" i="1" dirty="0"/>
              <a:t> not </a:t>
            </a:r>
            <a:r>
              <a:rPr lang="en-GB" sz="2200" b="1" i="1" dirty="0"/>
              <a:t>replicate</a:t>
            </a:r>
            <a:r>
              <a:rPr lang="fr-FR" sz="2200" b="1" i="1" dirty="0"/>
              <a:t> </a:t>
            </a:r>
            <a:r>
              <a:rPr lang="fr-FR" sz="2200" b="1" i="1" dirty="0" err="1"/>
              <a:t>what</a:t>
            </a:r>
            <a:r>
              <a:rPr lang="fr-FR" sz="2200" b="1" i="1" dirty="0"/>
              <a:t> </a:t>
            </a:r>
            <a:r>
              <a:rPr lang="fr-FR" sz="2200" b="1" i="1" dirty="0" err="1"/>
              <a:t>already</a:t>
            </a:r>
            <a:r>
              <a:rPr lang="fr-FR" sz="2200" b="1" i="1" dirty="0"/>
              <a:t> </a:t>
            </a:r>
            <a:r>
              <a:rPr lang="fr-FR" sz="2200" b="1" i="1" dirty="0" err="1"/>
              <a:t>exists</a:t>
            </a:r>
            <a:r>
              <a:rPr lang="fr-FR" sz="2200" b="1" i="1" dirty="0"/>
              <a:t>, </a:t>
            </a:r>
            <a:r>
              <a:rPr lang="en-GB" sz="2200" i="1" dirty="0"/>
              <a:t>in individual member </a:t>
            </a:r>
            <a:r>
              <a:rPr lang="en-GB" sz="2200" i="1" dirty="0" smtClean="0"/>
              <a:t>countries</a:t>
            </a:r>
            <a:r>
              <a:rPr lang="fr-FR" sz="2200" i="1" dirty="0" smtClean="0"/>
              <a:t>.</a:t>
            </a:r>
          </a:p>
          <a:p>
            <a:pPr marL="0" indent="0" algn="just">
              <a:buNone/>
            </a:pPr>
            <a:r>
              <a:rPr lang="fr-FR" sz="2200" i="1" dirty="0"/>
              <a:t>	</a:t>
            </a:r>
            <a:r>
              <a:rPr lang="fr-FR" sz="2200" i="1" dirty="0" smtClean="0"/>
              <a:t>…</a:t>
            </a:r>
          </a:p>
          <a:p>
            <a:pPr marL="0" indent="0" algn="just">
              <a:buNone/>
            </a:pPr>
            <a:r>
              <a:rPr lang="fr-FR" sz="2200" i="1" dirty="0" smtClean="0"/>
              <a:t>	A</a:t>
            </a:r>
            <a:r>
              <a:rPr lang="en-GB" sz="2200" i="1" dirty="0" smtClean="0"/>
              <a:t>n </a:t>
            </a:r>
            <a:r>
              <a:rPr lang="fr-FR" sz="2200" i="1" dirty="0" err="1"/>
              <a:t>ambitious</a:t>
            </a:r>
            <a:r>
              <a:rPr lang="fr-FR" sz="2200" i="1" dirty="0"/>
              <a:t> international LIBER leadership </a:t>
            </a:r>
            <a:r>
              <a:rPr lang="fr-FR" sz="2200" i="1" dirty="0" err="1"/>
              <a:t>development</a:t>
            </a:r>
            <a:r>
              <a:rPr lang="fr-FR" sz="2200" i="1" dirty="0"/>
              <a:t> programme</a:t>
            </a:r>
            <a:r>
              <a:rPr lang="en-GB" sz="2200" i="1" dirty="0"/>
              <a:t> featuring a combination of </a:t>
            </a:r>
            <a:r>
              <a:rPr lang="fr-FR" sz="2200" b="1" i="1" dirty="0"/>
              <a:t> high </a:t>
            </a:r>
            <a:r>
              <a:rPr lang="fr-FR" sz="2200" b="1" i="1" dirty="0" err="1"/>
              <a:t>level</a:t>
            </a:r>
            <a:r>
              <a:rPr lang="fr-FR" sz="2200" b="1" i="1" dirty="0"/>
              <a:t> workshop/training </a:t>
            </a:r>
            <a:r>
              <a:rPr lang="fr-FR" sz="2200" b="1" i="1" dirty="0" err="1"/>
              <a:t>with</a:t>
            </a:r>
            <a:r>
              <a:rPr lang="fr-FR" sz="2200" b="1" i="1" dirty="0"/>
              <a:t> </a:t>
            </a:r>
            <a:r>
              <a:rPr lang="en-GB" sz="2200" b="1" i="1" dirty="0"/>
              <a:t>and individual </a:t>
            </a:r>
            <a:r>
              <a:rPr lang="fr-FR" sz="2200" b="1" i="1" dirty="0" err="1"/>
              <a:t>tutor</a:t>
            </a:r>
            <a:r>
              <a:rPr lang="en-GB" sz="2200" b="1" i="1" dirty="0" err="1"/>
              <a:t>ing</a:t>
            </a:r>
            <a:r>
              <a:rPr lang="fr-FR" sz="2200" b="1" i="1" dirty="0"/>
              <a:t> for </a:t>
            </a:r>
            <a:r>
              <a:rPr lang="en-GB" sz="2200" b="1" i="1" dirty="0"/>
              <a:t>a maximum of  </a:t>
            </a:r>
            <a:r>
              <a:rPr lang="en-US" sz="2200" b="1" i="1" dirty="0"/>
              <a:t>20</a:t>
            </a:r>
            <a:r>
              <a:rPr lang="fr-FR" sz="2200" b="1" i="1" dirty="0"/>
              <a:t> participants</a:t>
            </a:r>
            <a:r>
              <a:rPr lang="fr-FR" sz="2200" i="1" dirty="0"/>
              <a:t>. </a:t>
            </a:r>
            <a:r>
              <a:rPr lang="fr-FR" sz="2200" dirty="0" smtClean="0"/>
              <a:t>»</a:t>
            </a:r>
            <a:endParaRPr lang="fr-FR" sz="2200" dirty="0"/>
          </a:p>
          <a:p>
            <a:pPr marL="0" indent="0" algn="just">
              <a:buNone/>
            </a:pPr>
            <a:endParaRPr lang="fr-FR" sz="2000" dirty="0" smtClean="0"/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0822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format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 jours et demi avant le congrès annuel LIBER année n,</a:t>
            </a:r>
          </a:p>
          <a:p>
            <a:r>
              <a:rPr lang="fr-FR" dirty="0" smtClean="0"/>
              <a:t>Une mise en stage à l’étranger, 5 jours,</a:t>
            </a:r>
          </a:p>
          <a:p>
            <a:r>
              <a:rPr lang="fr-FR" dirty="0" smtClean="0"/>
              <a:t>Des séances de travail en groupe à distance pendant l’année universitaire,</a:t>
            </a:r>
          </a:p>
          <a:p>
            <a:r>
              <a:rPr lang="fr-FR" dirty="0"/>
              <a:t>2 jours et demi avant le congrès annuel LIBER année </a:t>
            </a:r>
            <a:r>
              <a:rPr lang="fr-FR" dirty="0" smtClean="0"/>
              <a:t>n+1</a:t>
            </a:r>
          </a:p>
          <a:p>
            <a:pPr marL="457200" lvl="1" indent="0">
              <a:buNone/>
            </a:pPr>
            <a:r>
              <a:rPr lang="fr-FR" dirty="0" smtClean="0"/>
              <a:t>	</a:t>
            </a:r>
          </a:p>
          <a:p>
            <a:pPr marL="457200" lvl="1" indent="0">
              <a:buNone/>
            </a:pPr>
            <a:r>
              <a:rPr lang="fr-FR" sz="4000" dirty="0"/>
              <a:t>	</a:t>
            </a:r>
            <a:r>
              <a:rPr lang="fr-FR" sz="4000" dirty="0" smtClean="0"/>
              <a:t>=&gt; un engagement sur 2 ans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037424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candidatures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Réservé aux adhérents LIBER,</a:t>
            </a:r>
          </a:p>
          <a:p>
            <a:r>
              <a:rPr lang="fr-FR" dirty="0" smtClean="0"/>
              <a:t>Sur dossier – CV et lettre de motivation,</a:t>
            </a:r>
          </a:p>
          <a:p>
            <a:r>
              <a:rPr lang="fr-FR" dirty="0" smtClean="0"/>
              <a:t>Cible – directeurs adjoints, chefs de départements ou équivalents.</a:t>
            </a:r>
          </a:p>
          <a:p>
            <a:r>
              <a:rPr lang="fr-FR" dirty="0" smtClean="0"/>
              <a:t>Attentes - </a:t>
            </a:r>
            <a:r>
              <a:rPr lang="fr-FR" sz="1800" i="1" dirty="0" smtClean="0"/>
              <a:t>« All </a:t>
            </a:r>
            <a:r>
              <a:rPr lang="fr-FR" sz="1800" i="1" dirty="0" err="1"/>
              <a:t>successful</a:t>
            </a:r>
            <a:r>
              <a:rPr lang="fr-FR" sz="1800" i="1" dirty="0"/>
              <a:t> candidates </a:t>
            </a:r>
            <a:r>
              <a:rPr lang="fr-FR" sz="1800" i="1" dirty="0" err="1"/>
              <a:t>will</a:t>
            </a:r>
            <a:r>
              <a:rPr lang="fr-FR" sz="1800" i="1" dirty="0"/>
              <a:t> </a:t>
            </a:r>
            <a:r>
              <a:rPr lang="fr-FR" sz="1800" i="1" dirty="0" err="1"/>
              <a:t>be</a:t>
            </a:r>
            <a:r>
              <a:rPr lang="fr-FR" sz="1800" i="1" dirty="0"/>
              <a:t> </a:t>
            </a:r>
            <a:r>
              <a:rPr lang="fr-FR" sz="1800" i="1" dirty="0" err="1"/>
              <a:t>expected</a:t>
            </a:r>
            <a:r>
              <a:rPr lang="fr-FR" sz="1800" i="1" dirty="0"/>
              <a:t> to have :</a:t>
            </a:r>
          </a:p>
          <a:p>
            <a:pPr lvl="1"/>
            <a:r>
              <a:rPr lang="fr-FR" sz="1700" i="1" dirty="0"/>
              <a:t>At least </a:t>
            </a:r>
            <a:r>
              <a:rPr lang="fr-FR" sz="1700" i="1" dirty="0" err="1"/>
              <a:t>three</a:t>
            </a:r>
            <a:r>
              <a:rPr lang="fr-FR" sz="1700" i="1" dirty="0"/>
              <a:t> </a:t>
            </a:r>
            <a:r>
              <a:rPr lang="fr-FR" sz="1700" i="1" dirty="0" err="1"/>
              <a:t>years</a:t>
            </a:r>
            <a:r>
              <a:rPr lang="fr-FR" sz="1700" i="1" dirty="0"/>
              <a:t>’ </a:t>
            </a:r>
            <a:r>
              <a:rPr lang="fr-FR" sz="1700" i="1" dirty="0" err="1"/>
              <a:t>experience</a:t>
            </a:r>
            <a:r>
              <a:rPr lang="fr-FR" sz="1700" i="1" dirty="0"/>
              <a:t> in a middle management </a:t>
            </a:r>
            <a:r>
              <a:rPr lang="fr-FR" sz="1700" i="1" dirty="0" err="1"/>
              <a:t>level</a:t>
            </a:r>
            <a:r>
              <a:rPr lang="fr-FR" sz="1700" i="1" dirty="0"/>
              <a:t> post in a LIBER </a:t>
            </a:r>
            <a:r>
              <a:rPr lang="fr-FR" sz="1700" i="1" dirty="0" err="1"/>
              <a:t>member</a:t>
            </a:r>
            <a:r>
              <a:rPr lang="fr-FR" sz="1700" i="1" dirty="0"/>
              <a:t> </a:t>
            </a:r>
            <a:r>
              <a:rPr lang="fr-FR" sz="1700" i="1" dirty="0" err="1"/>
              <a:t>research</a:t>
            </a:r>
            <a:r>
              <a:rPr lang="fr-FR" sz="1700" i="1" dirty="0"/>
              <a:t> </a:t>
            </a:r>
            <a:r>
              <a:rPr lang="fr-FR" sz="1700" i="1" dirty="0" err="1"/>
              <a:t>library</a:t>
            </a:r>
            <a:r>
              <a:rPr lang="fr-FR" sz="1700" i="1" dirty="0"/>
              <a:t> ;</a:t>
            </a:r>
          </a:p>
          <a:p>
            <a:pPr lvl="1"/>
            <a:r>
              <a:rPr lang="fr-FR" sz="1700" i="1" dirty="0" err="1"/>
              <a:t>Working</a:t>
            </a:r>
            <a:r>
              <a:rPr lang="fr-FR" sz="1700" i="1" dirty="0"/>
              <a:t> </a:t>
            </a:r>
            <a:r>
              <a:rPr lang="fr-FR" sz="1700" i="1" dirty="0" err="1"/>
              <a:t>knowledge</a:t>
            </a:r>
            <a:r>
              <a:rPr lang="fr-FR" sz="1700" i="1" dirty="0"/>
              <a:t> of </a:t>
            </a:r>
            <a:r>
              <a:rPr lang="fr-FR" sz="1700" i="1" dirty="0" err="1"/>
              <a:t>spoken</a:t>
            </a:r>
            <a:r>
              <a:rPr lang="fr-FR" sz="1700" i="1" dirty="0"/>
              <a:t> and </a:t>
            </a:r>
            <a:r>
              <a:rPr lang="fr-FR" sz="1700" i="1" dirty="0" err="1"/>
              <a:t>written</a:t>
            </a:r>
            <a:r>
              <a:rPr lang="fr-FR" sz="1700" i="1" dirty="0"/>
              <a:t> English ;</a:t>
            </a:r>
          </a:p>
          <a:p>
            <a:pPr lvl="1"/>
            <a:r>
              <a:rPr lang="fr-FR" sz="1700" i="1" dirty="0"/>
              <a:t>Evidence of motivation to move to a senior management post </a:t>
            </a:r>
            <a:r>
              <a:rPr lang="fr-FR" sz="1700" i="1" dirty="0" err="1"/>
              <a:t>within</a:t>
            </a:r>
            <a:r>
              <a:rPr lang="fr-FR" sz="1700" i="1" dirty="0"/>
              <a:t> </a:t>
            </a:r>
            <a:r>
              <a:rPr lang="fr-FR" sz="1700" i="1" dirty="0" err="1"/>
              <a:t>next</a:t>
            </a:r>
            <a:r>
              <a:rPr lang="fr-FR" sz="1700" i="1" dirty="0"/>
              <a:t> </a:t>
            </a:r>
            <a:r>
              <a:rPr lang="fr-FR" sz="1700" i="1" dirty="0" err="1"/>
              <a:t>three</a:t>
            </a:r>
            <a:r>
              <a:rPr lang="fr-FR" sz="1700" i="1" dirty="0"/>
              <a:t> </a:t>
            </a:r>
            <a:r>
              <a:rPr lang="fr-FR" sz="1700" i="1" dirty="0" err="1"/>
              <a:t>years</a:t>
            </a:r>
            <a:r>
              <a:rPr lang="fr-FR" sz="1700" i="1" dirty="0"/>
              <a:t> ;</a:t>
            </a:r>
          </a:p>
          <a:p>
            <a:pPr lvl="1"/>
            <a:r>
              <a:rPr lang="fr-FR" sz="1700" i="1" dirty="0"/>
              <a:t>Evidence of </a:t>
            </a:r>
            <a:r>
              <a:rPr lang="fr-FR" sz="1700" i="1" dirty="0" err="1"/>
              <a:t>strong</a:t>
            </a:r>
            <a:r>
              <a:rPr lang="fr-FR" sz="1700" i="1" dirty="0"/>
              <a:t> </a:t>
            </a:r>
            <a:r>
              <a:rPr lang="fr-FR" sz="1700" i="1" dirty="0" err="1"/>
              <a:t>commitment</a:t>
            </a:r>
            <a:r>
              <a:rPr lang="fr-FR" sz="1700" i="1" dirty="0"/>
              <a:t> to </a:t>
            </a:r>
            <a:r>
              <a:rPr lang="fr-FR" sz="1700" i="1" dirty="0" err="1"/>
              <a:t>professional</a:t>
            </a:r>
            <a:r>
              <a:rPr lang="fr-FR" sz="1700" i="1" dirty="0"/>
              <a:t> </a:t>
            </a:r>
            <a:r>
              <a:rPr lang="fr-FR" sz="1700" i="1" dirty="0" err="1"/>
              <a:t>advancement</a:t>
            </a:r>
            <a:r>
              <a:rPr lang="fr-FR" sz="1700" i="1" dirty="0"/>
              <a:t> ;</a:t>
            </a:r>
          </a:p>
          <a:p>
            <a:pPr lvl="1"/>
            <a:r>
              <a:rPr lang="fr-FR" sz="1700" i="1" dirty="0" err="1"/>
              <a:t>Recommendation</a:t>
            </a:r>
            <a:r>
              <a:rPr lang="fr-FR" sz="1700" i="1" dirty="0"/>
              <a:t> </a:t>
            </a:r>
            <a:r>
              <a:rPr lang="fr-FR" sz="1700" i="1" dirty="0" err="1"/>
              <a:t>from</a:t>
            </a:r>
            <a:r>
              <a:rPr lang="fr-FR" sz="1700" i="1" dirty="0"/>
              <a:t> </a:t>
            </a:r>
            <a:r>
              <a:rPr lang="fr-FR" sz="1700" i="1" dirty="0" err="1"/>
              <a:t>Director</a:t>
            </a:r>
            <a:r>
              <a:rPr lang="fr-FR" sz="1700" i="1" dirty="0"/>
              <a:t> of </a:t>
            </a:r>
            <a:r>
              <a:rPr lang="fr-FR" sz="1700" i="1" dirty="0" err="1"/>
              <a:t>employing</a:t>
            </a:r>
            <a:r>
              <a:rPr lang="fr-FR" sz="1700" i="1" dirty="0"/>
              <a:t> </a:t>
            </a:r>
            <a:r>
              <a:rPr lang="fr-FR" sz="1700" i="1" dirty="0" err="1"/>
              <a:t>library</a:t>
            </a:r>
            <a:r>
              <a:rPr lang="fr-FR" sz="1700" i="1" dirty="0"/>
              <a:t> ;</a:t>
            </a:r>
          </a:p>
          <a:p>
            <a:pPr lvl="1"/>
            <a:r>
              <a:rPr lang="fr-FR" sz="1700" i="1" dirty="0"/>
              <a:t>Evidence of </a:t>
            </a:r>
            <a:r>
              <a:rPr lang="fr-FR" sz="1700" i="1" dirty="0" err="1"/>
              <a:t>willingness</a:t>
            </a:r>
            <a:r>
              <a:rPr lang="fr-FR" sz="1700" i="1" dirty="0"/>
              <a:t> and </a:t>
            </a:r>
            <a:r>
              <a:rPr lang="fr-FR" sz="1700" i="1" dirty="0" err="1"/>
              <a:t>ability</a:t>
            </a:r>
            <a:r>
              <a:rPr lang="fr-FR" sz="1700" i="1" dirty="0"/>
              <a:t> to </a:t>
            </a:r>
            <a:r>
              <a:rPr lang="fr-FR" sz="1700" i="1" dirty="0" err="1"/>
              <a:t>undertake</a:t>
            </a:r>
            <a:r>
              <a:rPr lang="fr-FR" sz="1700" i="1" dirty="0"/>
              <a:t> a short placement in a </a:t>
            </a:r>
            <a:r>
              <a:rPr lang="fr-FR" sz="1700" i="1" dirty="0" err="1"/>
              <a:t>library</a:t>
            </a:r>
            <a:r>
              <a:rPr lang="fr-FR" sz="1700" i="1" dirty="0"/>
              <a:t> in </a:t>
            </a:r>
            <a:r>
              <a:rPr lang="fr-FR" sz="1700" i="1" dirty="0" err="1"/>
              <a:t>another</a:t>
            </a:r>
            <a:r>
              <a:rPr lang="fr-FR" sz="1700" i="1" dirty="0"/>
              <a:t> LIBER </a:t>
            </a:r>
            <a:r>
              <a:rPr lang="fr-FR" sz="1700" i="1" dirty="0" err="1"/>
              <a:t>library</a:t>
            </a:r>
            <a:r>
              <a:rPr lang="fr-FR" sz="1700" i="1" dirty="0"/>
              <a:t> in a </a:t>
            </a:r>
            <a:r>
              <a:rPr lang="fr-FR" sz="1700" i="1" dirty="0" err="1"/>
              <a:t>different</a:t>
            </a:r>
            <a:r>
              <a:rPr lang="fr-FR" sz="1700" i="1" dirty="0"/>
              <a:t> </a:t>
            </a:r>
            <a:r>
              <a:rPr lang="fr-FR" sz="1700" i="1" dirty="0" smtClean="0"/>
              <a:t>country ».</a:t>
            </a:r>
            <a:endParaRPr lang="fr-FR" sz="1700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86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processus de sélection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525963"/>
          </a:xfrm>
        </p:spPr>
        <p:txBody>
          <a:bodyPr/>
          <a:lstStyle/>
          <a:p>
            <a:r>
              <a:rPr lang="fr-FR" dirty="0" smtClean="0"/>
              <a:t>Publication de l’appel à candidatures sur la liste de diffusion LIBER,</a:t>
            </a:r>
          </a:p>
          <a:p>
            <a:r>
              <a:rPr lang="fr-FR" dirty="0" smtClean="0"/>
              <a:t>Analyse collective – groupe de travail </a:t>
            </a:r>
            <a:r>
              <a:rPr lang="fr-FR" i="1" dirty="0" smtClean="0"/>
              <a:t>leadership </a:t>
            </a:r>
            <a:r>
              <a:rPr lang="fr-FR" dirty="0" smtClean="0"/>
              <a:t>et direction scientifique du séminaire – pour les candidatures reçues,</a:t>
            </a:r>
          </a:p>
          <a:p>
            <a:r>
              <a:rPr lang="fr-FR" dirty="0" smtClean="0"/>
              <a:t>Sélection / rejet des candidatures,</a:t>
            </a:r>
          </a:p>
          <a:p>
            <a:r>
              <a:rPr lang="fr-FR" dirty="0" smtClean="0"/>
              <a:t>Préparation du séminaire.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42508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1245</Words>
  <Application>Microsoft Office PowerPoint</Application>
  <PresentationFormat>Affichage à l'écran (4:3)</PresentationFormat>
  <Paragraphs>197</Paragraphs>
  <Slides>29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Former les leaders de demain en bibliothèques</vt:lpstr>
      <vt:lpstr>Présentation PowerPoint</vt:lpstr>
      <vt:lpstr>Pourquoi une programmation dédiée au leadership?</vt:lpstr>
      <vt:lpstr>2 programmes complémentaires</vt:lpstr>
      <vt:lpstr>Le séminaire leadership</vt:lpstr>
      <vt:lpstr>La vision</vt:lpstr>
      <vt:lpstr>Le format</vt:lpstr>
      <vt:lpstr>Les candidatures</vt:lpstr>
      <vt:lpstr>Un processus de sélection</vt:lpstr>
      <vt:lpstr>Une co-construction</vt:lpstr>
      <vt:lpstr>Un partage des tâches</vt:lpstr>
      <vt:lpstr>Contenu – session 1</vt:lpstr>
      <vt:lpstr>Mise en stage et travail à distance</vt:lpstr>
      <vt:lpstr>Contenu – session 2</vt:lpstr>
      <vt:lpstr>Points complémentaires</vt:lpstr>
      <vt:lpstr>Améliorer le dispositif</vt:lpstr>
      <vt:lpstr>Résultats – enquête 2016</vt:lpstr>
      <vt:lpstr>Les Journées LIBER</vt:lpstr>
      <vt:lpstr>La vision</vt:lpstr>
      <vt:lpstr>Le format</vt:lpstr>
      <vt:lpstr>Candidatures et sélection</vt:lpstr>
      <vt:lpstr>Le portage</vt:lpstr>
      <vt:lpstr>Le contenu</vt:lpstr>
      <vt:lpstr>L’animation des Journées</vt:lpstr>
      <vt:lpstr>Le leader en bibliothèques, un essai de synthèse</vt:lpstr>
      <vt:lpstr>Résultats et amélioration du dispositif</vt:lpstr>
      <vt:lpstr>Et demain?</vt:lpstr>
      <vt:lpstr>En 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Former les leaders de demain en bibliothèques</dc:title>
  <dc:creator>Julien Roche</dc:creator>
  <cp:lastModifiedBy>Julien Roche</cp:lastModifiedBy>
  <cp:revision>37</cp:revision>
  <cp:lastPrinted>2016-07-15T14:20:59Z</cp:lastPrinted>
  <dcterms:created xsi:type="dcterms:W3CDTF">2016-07-15T09:57:31Z</dcterms:created>
  <dcterms:modified xsi:type="dcterms:W3CDTF">2016-07-24T12:43:01Z</dcterms:modified>
</cp:coreProperties>
</file>