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64" r:id="rId11"/>
    <p:sldId id="265" r:id="rId12"/>
    <p:sldId id="273" r:id="rId13"/>
    <p:sldId id="268" r:id="rId14"/>
    <p:sldId id="269" r:id="rId15"/>
    <p:sldId id="271" r:id="rId16"/>
    <p:sldId id="272" r:id="rId1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17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EDD55-5BE8-4DEC-97AF-77E2B47AC7DD}" type="datetimeFigureOut">
              <a:rPr lang="fr-FR" smtClean="0"/>
              <a:t>07/08/16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0906B-9301-432F-AB7C-BBC2FA4155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76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F3066-3309-46B0-A39B-E44EA3B932E9}" type="datetimeFigureOut">
              <a:rPr lang="fr-FR" smtClean="0"/>
              <a:t>07/08/16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769FB-C1BE-42A5-B367-62067E0A09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66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5372-223F-4642-BE84-5501AA9DA055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BDC5-54F5-4E39-934E-D68CA0AA8F22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A4CA-A44C-454A-8C95-EB923B5496ED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1AF39-FA27-4052-8911-9C4E8D6A0986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7E947-E86C-45E4-861B-6F0387B5A6B4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DA5C3-A081-4526-B4F2-A1AABDFB254F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9D94D-72C5-4464-9BC2-6FC75274C23C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54CE1-6FA8-4ED8-84D7-4B28E22A29E3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DF2E-A402-491C-8483-D8DCE75D98C0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5EE97-5BD2-4490-AA5B-0858F8167077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177D-7FAF-40E2-B688-A9CC6253632A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5FCA-F235-4A7B-BDF0-77421DAE6E46}" type="datetime1">
              <a:rPr lang="fr-FR" smtClean="0"/>
              <a:t>07/08/16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51341-749F-4F9E-AD77-46A5063C09B1}" type="slidenum">
              <a:rPr lang="fr-FR" smtClean="0"/>
              <a:t>‹#›</a:t>
            </a:fld>
            <a:endParaRPr lang="fr-FR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Comment dégoûter un bibliothécaire passionné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Marielle de Miribel,</a:t>
            </a:r>
          </a:p>
          <a:p>
            <a:r>
              <a:rPr lang="fr-FR" dirty="0" smtClean="0"/>
              <a:t>IFLA M&amp;M section, Toronto, août 2016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8080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Ignorer la soif de structure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sz="2400" dirty="0"/>
              <a:t>Ne pas donner de cadre ni d’objectifs</a:t>
            </a:r>
          </a:p>
          <a:p>
            <a:pPr lvl="0"/>
            <a:r>
              <a:rPr lang="fr-FR" sz="2400" dirty="0"/>
              <a:t>Ne pas honorer ses engagements</a:t>
            </a:r>
          </a:p>
          <a:p>
            <a:pPr lvl="0"/>
            <a:r>
              <a:rPr lang="fr-FR" sz="2400" dirty="0"/>
              <a:t>Recruter les mauvaises personnes sur les mauvais postes et pour de mauvaises raisons</a:t>
            </a:r>
          </a:p>
          <a:p>
            <a:pPr lvl="0"/>
            <a:r>
              <a:rPr lang="fr-FR" sz="2400" dirty="0"/>
              <a:t>Privilégier, promouvoir et récompenser de manière arbitraire</a:t>
            </a:r>
          </a:p>
          <a:p>
            <a:pPr lvl="0"/>
            <a:r>
              <a:rPr lang="fr-FR" sz="2400" dirty="0"/>
              <a:t>Rester flou, confus, opaque et versatile</a:t>
            </a:r>
          </a:p>
          <a:p>
            <a:pPr lvl="0"/>
            <a:r>
              <a:rPr lang="fr-FR" sz="2400" dirty="0"/>
              <a:t>Mentir et édulcorer la réalité</a:t>
            </a:r>
          </a:p>
          <a:p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14C2643-1E36-4BE4-B3FD-3A8D65DA9751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31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25113" cy="924475"/>
          </a:xfrm>
        </p:spPr>
        <p:txBody>
          <a:bodyPr/>
          <a:lstStyle/>
          <a:p>
            <a:r>
              <a:rPr lang="fr-FR" dirty="0" smtClean="0"/>
              <a:t>Ignorer la soif de reconnaissance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fr-FR" sz="9600" dirty="0" smtClean="0"/>
          </a:p>
          <a:p>
            <a:r>
              <a:rPr lang="fr-FR" sz="9600" dirty="0" smtClean="0"/>
              <a:t>Les </a:t>
            </a:r>
            <a:r>
              <a:rPr lang="fr-FR" sz="9600" dirty="0"/>
              <a:t>faire travailler plus que les autres</a:t>
            </a:r>
          </a:p>
          <a:p>
            <a:r>
              <a:rPr lang="fr-FR" sz="9600" dirty="0"/>
              <a:t>Ne jamais les remercier 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pour </a:t>
            </a:r>
            <a:r>
              <a:rPr lang="fr-FR" sz="9600" dirty="0"/>
              <a:t>leur investissement</a:t>
            </a:r>
          </a:p>
          <a:p>
            <a:r>
              <a:rPr lang="fr-FR" sz="9600" dirty="0"/>
              <a:t>Ne jamais reconnaître la qualité </a:t>
            </a:r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de </a:t>
            </a:r>
            <a:r>
              <a:rPr lang="fr-FR" sz="9600" dirty="0"/>
              <a:t>leur travail</a:t>
            </a:r>
          </a:p>
          <a:p>
            <a:r>
              <a:rPr lang="fr-FR" sz="9600" dirty="0"/>
              <a:t>Ne pas se soucier d’eux</a:t>
            </a:r>
          </a:p>
          <a:p>
            <a:r>
              <a:rPr lang="fr-FR" sz="9600" dirty="0"/>
              <a:t>Ne pas les considérer comme un élément important dans l’organisation et le succès de la bibliothèque </a:t>
            </a:r>
          </a:p>
          <a:p>
            <a:r>
              <a:rPr lang="fr-FR" sz="9600" dirty="0"/>
              <a:t>Considérer qu’ils ne font que leur travail…, </a:t>
            </a:r>
            <a:br>
              <a:rPr lang="fr-FR" sz="9600" dirty="0"/>
            </a:br>
            <a:r>
              <a:rPr lang="fr-FR" sz="9600" dirty="0"/>
              <a:t>et que c’est normal</a:t>
            </a:r>
          </a:p>
          <a:p>
            <a:r>
              <a:rPr lang="fr-FR" sz="9600" dirty="0"/>
              <a:t>Utiliser leur travail à son profit sans les nommer</a:t>
            </a:r>
          </a:p>
          <a:p>
            <a:endParaRPr lang="fr-F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752" y="1919333"/>
            <a:ext cx="2232248" cy="2024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10EF5CC-9965-4070-8F84-B2E4D4DF6C59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4167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prstClr val="white"/>
                </a:solidFill>
              </a:rPr>
              <a:t>Ignorer la soif de stimulation, d’action et de créativité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2492896"/>
            <a:ext cx="7125112" cy="4051437"/>
          </a:xfrm>
        </p:spPr>
        <p:txBody>
          <a:bodyPr/>
          <a:lstStyle/>
          <a:p>
            <a:r>
              <a:rPr lang="fr-FR" sz="2000" dirty="0" smtClean="0"/>
              <a:t>Ne pas les laisser vivre leur passion</a:t>
            </a:r>
          </a:p>
          <a:p>
            <a:r>
              <a:rPr lang="fr-FR" sz="2000" dirty="0" smtClean="0"/>
              <a:t>Décourager toutes leurs initiatives</a:t>
            </a:r>
          </a:p>
          <a:p>
            <a:r>
              <a:rPr lang="fr-FR" sz="2000" dirty="0" smtClean="0"/>
              <a:t>Dévaloriser leurs propositions</a:t>
            </a:r>
          </a:p>
          <a:p>
            <a:r>
              <a:rPr lang="fr-FR" sz="2000" dirty="0" smtClean="0"/>
              <a:t>Refuser leurs demandes de formation</a:t>
            </a:r>
          </a:p>
          <a:p>
            <a:r>
              <a:rPr lang="fr-FR" sz="2000" dirty="0" smtClean="0"/>
              <a:t>Les cantonner à des tâches répétitives</a:t>
            </a:r>
          </a:p>
          <a:p>
            <a:r>
              <a:rPr lang="fr-FR" sz="2000" dirty="0" smtClean="0"/>
              <a:t>Les obliger à suivre strictement les procédures</a:t>
            </a:r>
          </a:p>
          <a:p>
            <a:r>
              <a:rPr lang="fr-FR" sz="2000" dirty="0" smtClean="0"/>
              <a:t>Pinailler sur les horaires de travail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2714F6D-ED91-427E-B810-8C8D9F0C6850}" type="slidenum">
              <a:rPr lang="fr-FR" smtClean="0"/>
              <a:t>12</a:t>
            </a:fld>
            <a:endParaRPr lang="fr-F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0948" y="4930959"/>
            <a:ext cx="2767618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511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fr-FR" dirty="0" smtClean="0"/>
              <a:t>3. Évaluer les progrès de la démotivation: les qualités en défaut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916832"/>
            <a:ext cx="7125112" cy="4464496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Le bibliothécaire moins passionné </a:t>
            </a:r>
            <a:r>
              <a:rPr lang="fr-FR" sz="2400" dirty="0" smtClean="0"/>
              <a:t>se révélera:</a:t>
            </a:r>
            <a:endParaRPr lang="fr-FR" sz="2400" dirty="0" smtClean="0"/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 smtClean="0"/>
              <a:t>Moins souriant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 smtClean="0"/>
              <a:t>Moins enthousiaste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 smtClean="0"/>
              <a:t>Moins vif</a:t>
            </a:r>
            <a:endParaRPr lang="fr-FR" sz="2400" dirty="0"/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réactif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curieux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polyvalent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organisé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drôle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attentif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créatif</a:t>
            </a:r>
          </a:p>
          <a:p>
            <a:pPr marL="274320" lvl="0" indent="-274320" defTabSz="914400">
              <a:spcAft>
                <a:spcPts val="0"/>
              </a:spcAft>
              <a:buClr>
                <a:srgbClr val="AD0101"/>
              </a:buClr>
              <a:buFont typeface="Arial" pitchFamily="34" charset="0"/>
              <a:buChar char="•"/>
            </a:pPr>
            <a:r>
              <a:rPr lang="fr-FR" sz="2400" dirty="0"/>
              <a:t>Moins diplomate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541" y="3193671"/>
            <a:ext cx="4808295" cy="3639312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48E8BC4D-3C8F-41DB-98CC-58DE14887F23}" type="slidenum">
              <a:rPr lang="fr-FR" smtClean="0"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217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Quelle intention derrière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400" dirty="0" smtClean="0"/>
              <a:t>Il faut se débarrasser de lui car :</a:t>
            </a:r>
          </a:p>
          <a:p>
            <a:pPr marL="0" indent="0">
              <a:buNone/>
            </a:pPr>
            <a:r>
              <a:rPr lang="fr-FR" sz="3100" dirty="0" smtClean="0"/>
              <a:t> </a:t>
            </a:r>
          </a:p>
          <a:p>
            <a:r>
              <a:rPr lang="fr-FR" sz="2300" dirty="0" smtClean="0"/>
              <a:t>Il a cessé de plaire…</a:t>
            </a:r>
          </a:p>
          <a:p>
            <a:r>
              <a:rPr lang="fr-FR" sz="2300" dirty="0" smtClean="0"/>
              <a:t>Sa fonction est réservée à un autre à placer</a:t>
            </a:r>
          </a:p>
          <a:p>
            <a:r>
              <a:rPr lang="fr-FR" sz="2300" dirty="0" smtClean="0"/>
              <a:t>La politique a changé</a:t>
            </a:r>
          </a:p>
          <a:p>
            <a:r>
              <a:rPr lang="fr-FR" sz="2300" dirty="0" smtClean="0"/>
              <a:t>Il faut faire place nette</a:t>
            </a:r>
          </a:p>
          <a:p>
            <a:r>
              <a:rPr lang="fr-FR" sz="2300" dirty="0" smtClean="0"/>
              <a:t>Il faut réduire les coûts de personnel</a:t>
            </a:r>
          </a:p>
          <a:p>
            <a:r>
              <a:rPr lang="fr-FR" sz="2300" dirty="0" smtClean="0"/>
              <a:t>Il excite l’envie et la jalousie</a:t>
            </a:r>
          </a:p>
          <a:p>
            <a:r>
              <a:rPr lang="fr-FR" sz="2300" dirty="0" smtClean="0"/>
              <a:t>Il a des ennemis bien placés et influents</a:t>
            </a:r>
          </a:p>
          <a:p>
            <a:r>
              <a:rPr lang="fr-FR" sz="2300" dirty="0" smtClean="0"/>
              <a:t>Ses compétences et son influence font de l’ombre </a:t>
            </a:r>
          </a:p>
          <a:p>
            <a:r>
              <a:rPr lang="fr-FR" sz="2300" dirty="0" smtClean="0"/>
              <a:t>Il dérange…</a:t>
            </a:r>
          </a:p>
          <a:p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737" y="1412776"/>
            <a:ext cx="25336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6B1D492-4094-46B6-AA52-C0FC0007FABF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197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117180" cy="1470025"/>
          </a:xfrm>
        </p:spPr>
        <p:txBody>
          <a:bodyPr/>
          <a:lstStyle/>
          <a:p>
            <a:r>
              <a:rPr lang="fr-FR" dirty="0" smtClean="0"/>
              <a:t>Et si, enfin dégoûté, </a:t>
            </a:r>
            <a:br>
              <a:rPr lang="fr-FR" dirty="0" smtClean="0"/>
            </a:br>
            <a:r>
              <a:rPr lang="fr-FR" dirty="0" smtClean="0"/>
              <a:t>il ne s’en va pas spontanément…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Il risque </a:t>
            </a:r>
            <a:r>
              <a:rPr lang="fr-FR" dirty="0" smtClean="0"/>
              <a:t>d’avoir à faire face à des attitudes violentes contre lui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736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117180" cy="1470025"/>
          </a:xfrm>
        </p:spPr>
        <p:txBody>
          <a:bodyPr/>
          <a:lstStyle/>
          <a:p>
            <a:r>
              <a:rPr lang="fr-FR" sz="2400" dirty="0" smtClean="0"/>
              <a:t>Merci de votre attention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marielledemiribel@gmail.com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56" y="3761656"/>
            <a:ext cx="30963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59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faire ? Facile !!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800" dirty="0">
                <a:latin typeface="Arial"/>
                <a:cs typeface="Arial"/>
              </a:rPr>
              <a:t>1. R</a:t>
            </a:r>
            <a:r>
              <a:rPr lang="fr-FR" sz="2800" dirty="0" smtClean="0">
                <a:latin typeface="Arial"/>
                <a:cs typeface="Arial"/>
              </a:rPr>
              <a:t>epérer le </a:t>
            </a:r>
            <a:r>
              <a:rPr lang="fr-FR" sz="2800" dirty="0">
                <a:latin typeface="Arial"/>
                <a:cs typeface="Arial"/>
              </a:rPr>
              <a:t>bibliothécaire </a:t>
            </a:r>
            <a:r>
              <a:rPr lang="fr-FR" sz="2800" dirty="0" smtClean="0">
                <a:latin typeface="Arial"/>
                <a:cs typeface="Arial"/>
              </a:rPr>
              <a:t>passionné</a:t>
            </a:r>
          </a:p>
          <a:p>
            <a:endParaRPr lang="fr-FR" sz="2800" dirty="0" smtClean="0">
              <a:latin typeface="Arial"/>
              <a:cs typeface="Arial"/>
            </a:endParaRPr>
          </a:p>
          <a:p>
            <a:r>
              <a:rPr lang="fr-FR" sz="2800" dirty="0" smtClean="0">
                <a:latin typeface="Arial"/>
                <a:cs typeface="Arial"/>
              </a:rPr>
              <a:t>2. Appliquer quelques méthodes éprouvées</a:t>
            </a:r>
          </a:p>
          <a:p>
            <a:endParaRPr lang="fr-FR" sz="2800" dirty="0">
              <a:latin typeface="Arial"/>
              <a:cs typeface="Arial"/>
            </a:endParaRPr>
          </a:p>
          <a:p>
            <a:r>
              <a:rPr lang="fr-FR" sz="2800" dirty="0" smtClean="0">
                <a:latin typeface="Arial"/>
                <a:cs typeface="Arial"/>
              </a:rPr>
              <a:t>3. Évaluer les progrès de la démotivation</a:t>
            </a:r>
          </a:p>
          <a:p>
            <a:endParaRPr lang="fr-FR" sz="2800" dirty="0">
              <a:latin typeface="Arial"/>
              <a:cs typeface="Arial"/>
            </a:endParaRPr>
          </a:p>
          <a:p>
            <a:r>
              <a:rPr lang="fr-FR" sz="2800" dirty="0" smtClean="0">
                <a:latin typeface="Arial"/>
                <a:cs typeface="Arial"/>
              </a:rPr>
              <a:t>4. Quelle intention derrière ?</a:t>
            </a:r>
            <a:endParaRPr lang="fr-FR" sz="2800" dirty="0">
              <a:latin typeface="Arial"/>
              <a:cs typeface="Arial"/>
            </a:endParaRP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3B14836-8A72-4F55-AE8C-8424BF8EED18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524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Repérer le bibliothécaire passionné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916832"/>
            <a:ext cx="4968552" cy="4680520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0247672-55FB-4092-A327-C38D0F7E87EA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191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sourire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joie de se réaliser dans son métier</a:t>
            </a:r>
          </a:p>
          <a:p>
            <a:r>
              <a:rPr lang="fr-FR" dirty="0" smtClean="0"/>
              <a:t>Le plaisir de transmettre aux autres ses ressources</a:t>
            </a:r>
          </a:p>
          <a:p>
            <a:r>
              <a:rPr lang="fr-FR" dirty="0" smtClean="0"/>
              <a:t>Le bonheur de partager son savoir avec les autres</a:t>
            </a:r>
          </a:p>
          <a:p>
            <a:r>
              <a:rPr lang="fr-FR" dirty="0" smtClean="0"/>
              <a:t>Le plaisir essentiel de partager avec d’autres</a:t>
            </a:r>
          </a:p>
          <a:p>
            <a:r>
              <a:rPr lang="fr-FR" dirty="0" smtClean="0"/>
              <a:t>Le bonheur de travailler en bonne intelligence</a:t>
            </a:r>
          </a:p>
          <a:p>
            <a:r>
              <a:rPr lang="fr-FR" dirty="0" smtClean="0"/>
              <a:t>La certitude de se savoir apprécié et recherché</a:t>
            </a:r>
          </a:p>
          <a:p>
            <a:r>
              <a:rPr lang="fr-FR" dirty="0" smtClean="0"/>
              <a:t>La certitude de pouvoir s’appuyer sur une structure solide et fiable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63AF1E58-A57F-4AAC-B364-3BB781F4212C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57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passion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Des valeurs professionnelles très fortes</a:t>
            </a:r>
          </a:p>
          <a:p>
            <a:r>
              <a:rPr lang="fr-FR" sz="2400" dirty="0"/>
              <a:t>Une passion qui transcende les clivages statutaires</a:t>
            </a:r>
          </a:p>
          <a:p>
            <a:r>
              <a:rPr lang="fr-FR" sz="2400" dirty="0"/>
              <a:t>Pas de frontière entre vie </a:t>
            </a:r>
            <a:r>
              <a:rPr lang="fr-FR" sz="2400" dirty="0" smtClean="0"/>
              <a:t>professionnelle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et vie personnelle</a:t>
            </a:r>
          </a:p>
          <a:p>
            <a:r>
              <a:rPr lang="fr-FR" sz="2400" dirty="0" smtClean="0"/>
              <a:t>La journée a plus de 24h</a:t>
            </a:r>
          </a:p>
          <a:p>
            <a:r>
              <a:rPr lang="fr-FR" sz="2400" dirty="0" smtClean="0"/>
              <a:t>Une énergie inépuisable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D8C5AEA-0356-4BDD-B2EB-6EF425C3494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478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Appliquer quelques méthodes éprouvées</a:t>
            </a:r>
            <a:endParaRPr lang="fr-FR" dirty="0"/>
          </a:p>
        </p:txBody>
      </p:sp>
      <p:pic>
        <p:nvPicPr>
          <p:cNvPr id="4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772816"/>
            <a:ext cx="3888432" cy="5056288"/>
          </a:xfr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27E48B1-ACAC-4C2D-959B-E4C214D480C6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02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Inverser l’équilibre entre motivation interne </a:t>
            </a:r>
            <a:br>
              <a:rPr lang="fr-FR" dirty="0" smtClean="0"/>
            </a:br>
            <a:r>
              <a:rPr lang="fr-FR" dirty="0" smtClean="0"/>
              <a:t>et contraintes externes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5" y="2708920"/>
            <a:ext cx="6892671" cy="3446336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C86BE47-091B-4E0A-82F1-FC6BFECC5F12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82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 smtClean="0"/>
              <a:t>cerveaux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6"/>
          <p:cNvPicPr>
            <a:picLocks noChangeAspect="1"/>
          </p:cNvPicPr>
          <p:nvPr/>
        </p:nvPicPr>
        <p:blipFill rotWithShape="1">
          <a:blip r:embed="rId2"/>
          <a:srcRect l="350" t="3219" r="-14979" b="4312"/>
          <a:stretch/>
        </p:blipFill>
        <p:spPr>
          <a:xfrm>
            <a:off x="1187624" y="1556792"/>
            <a:ext cx="6721467" cy="4926522"/>
          </a:xfrm>
          <a:prstGeom prst="rect">
            <a:avLst/>
          </a:prstGeom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87EB9C4-33B0-43A6-839F-0BFDBE4AA6E4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58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cerveaux, 3 soifs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</a:t>
            </a:r>
            <a:r>
              <a:rPr lang="fr-FR" sz="2800" dirty="0" smtClean="0"/>
              <a:t>erveau reptilien</a:t>
            </a:r>
          </a:p>
          <a:p>
            <a:pPr lvl="2"/>
            <a:r>
              <a:rPr lang="fr-FR" sz="2200" dirty="0" smtClean="0"/>
              <a:t>Soif de structure</a:t>
            </a:r>
          </a:p>
          <a:p>
            <a:r>
              <a:rPr lang="fr-FR" sz="2800" dirty="0" smtClean="0"/>
              <a:t>Cerveau limbique</a:t>
            </a:r>
          </a:p>
          <a:p>
            <a:pPr lvl="2"/>
            <a:r>
              <a:rPr lang="fr-FR" sz="2200" dirty="0" smtClean="0"/>
              <a:t>Soif de reconnaissance</a:t>
            </a:r>
          </a:p>
          <a:p>
            <a:r>
              <a:rPr lang="fr-FR" sz="2800" dirty="0" smtClean="0"/>
              <a:t>Néocortex</a:t>
            </a:r>
          </a:p>
          <a:p>
            <a:pPr lvl="2"/>
            <a:r>
              <a:rPr lang="fr-FR" sz="2200" dirty="0" smtClean="0"/>
              <a:t>S</a:t>
            </a:r>
            <a:r>
              <a:rPr lang="fr-FR" sz="2200" dirty="0" smtClean="0"/>
              <a:t>oif de stimulation, d’action et de créativité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BFA5C3B-B064-2E41-AC5E-9C48D5D6E135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8280176"/>
      </p:ext>
    </p:extLst>
  </p:cSld>
  <p:clrMapOvr>
    <a:masterClrMapping/>
  </p:clrMapOvr>
</p:sld>
</file>

<file path=ppt/theme/theme1.xml><?xml version="1.0" encoding="utf-8"?>
<a:theme xmlns:a="http://schemas.openxmlformats.org/drawingml/2006/main" name="été">
  <a:themeElements>
    <a:clrScheme name="été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ét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ét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été">
    <a:dk1>
      <a:sysClr val="windowText" lastClr="000000"/>
    </a:dk1>
    <a:lt1>
      <a:sysClr val="window" lastClr="FFFFFF"/>
    </a:lt1>
    <a:dk2>
      <a:srgbClr val="E89117"/>
    </a:dk2>
    <a:lt2>
      <a:srgbClr val="FEDD78"/>
    </a:lt2>
    <a:accent1>
      <a:srgbClr val="A1B633"/>
    </a:accent1>
    <a:accent2>
      <a:srgbClr val="C4D73F"/>
    </a:accent2>
    <a:accent3>
      <a:srgbClr val="FFCE2D"/>
    </a:accent3>
    <a:accent4>
      <a:srgbClr val="FFA600"/>
    </a:accent4>
    <a:accent5>
      <a:srgbClr val="ED5E00"/>
    </a:accent5>
    <a:accent6>
      <a:srgbClr val="C62D03"/>
    </a:accent6>
    <a:hlink>
      <a:srgbClr val="408080"/>
    </a:hlink>
    <a:folHlink>
      <a:srgbClr val="5EAEA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436</Words>
  <Application>Microsoft Macintosh PowerPoint</Application>
  <PresentationFormat>Présentation à l'écran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été</vt:lpstr>
      <vt:lpstr>Comment dégoûter un bibliothécaire passionné ?</vt:lpstr>
      <vt:lpstr>Comment faire ? Facile !!</vt:lpstr>
      <vt:lpstr>1. Repérer le bibliothécaire passionné</vt:lpstr>
      <vt:lpstr>Le sourire</vt:lpstr>
      <vt:lpstr>La passion</vt:lpstr>
      <vt:lpstr>2. Appliquer quelques méthodes éprouvées</vt:lpstr>
      <vt:lpstr> Inverser l’équilibre entre motivation interne  et contraintes externes</vt:lpstr>
      <vt:lpstr>3 cerveaux</vt:lpstr>
      <vt:lpstr>3 cerveaux, 3 soifs</vt:lpstr>
      <vt:lpstr>Ignorer la soif de structure</vt:lpstr>
      <vt:lpstr>Ignorer la soif de reconnaissance</vt:lpstr>
      <vt:lpstr>Ignorer la soif de stimulation, d’action et de créativité</vt:lpstr>
      <vt:lpstr>3. Évaluer les progrès de la démotivation: les qualités en défaut</vt:lpstr>
      <vt:lpstr>4. Quelle intention derrière ? </vt:lpstr>
      <vt:lpstr>Et si, enfin dégoûté,  il ne s’en va pas spontanément…</vt:lpstr>
      <vt:lpstr>Merci de votre attention</vt:lpstr>
    </vt:vector>
  </TitlesOfParts>
  <Company>Marie de Paris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Miribel, Marielle</dc:creator>
  <cp:lastModifiedBy>Mamylu</cp:lastModifiedBy>
  <cp:revision>27</cp:revision>
  <cp:lastPrinted>2016-07-20T12:27:41Z</cp:lastPrinted>
  <dcterms:created xsi:type="dcterms:W3CDTF">2016-07-13T13:11:56Z</dcterms:created>
  <dcterms:modified xsi:type="dcterms:W3CDTF">2016-08-07T14:21:29Z</dcterms:modified>
</cp:coreProperties>
</file>