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0"/>
  </p:notesMasterIdLst>
  <p:sldIdLst>
    <p:sldId id="256" r:id="rId2"/>
    <p:sldId id="257" r:id="rId3"/>
    <p:sldId id="281" r:id="rId4"/>
    <p:sldId id="279" r:id="rId5"/>
    <p:sldId id="280" r:id="rId6"/>
    <p:sldId id="258" r:id="rId7"/>
    <p:sldId id="259" r:id="rId8"/>
    <p:sldId id="260" r:id="rId9"/>
    <p:sldId id="283" r:id="rId10"/>
    <p:sldId id="284" r:id="rId11"/>
    <p:sldId id="285" r:id="rId12"/>
    <p:sldId id="291" r:id="rId13"/>
    <p:sldId id="286" r:id="rId14"/>
    <p:sldId id="287" r:id="rId15"/>
    <p:sldId id="288" r:id="rId16"/>
    <p:sldId id="293" r:id="rId17"/>
    <p:sldId id="289" r:id="rId18"/>
    <p:sldId id="29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Williams" initials="SW" lastIdx="4" clrIdx="0">
    <p:extLst>
      <p:ext uri="{19B8F6BF-5375-455C-9EA6-DF929625EA0E}">
        <p15:presenceInfo xmlns:p15="http://schemas.microsoft.com/office/powerpoint/2012/main" userId="S-1-5-21-3947252162-2952682740-1049316856-118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74" autoAdjust="0"/>
  </p:normalViewPr>
  <p:slideViewPr>
    <p:cSldViewPr>
      <p:cViewPr varScale="1">
        <p:scale>
          <a:sx n="83" d="100"/>
          <a:sy n="83" d="100"/>
        </p:scale>
        <p:origin x="242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1T10:59:49.434" idx="2">
    <p:pos x="685" y="1298"/>
    <p:text>Is that 200 ethnic origins beside "Canadian"? Since this figure includes European ancestries, I'm not sure how it fits into the larger argument, since these folks would not be visible minorities and thus outside the scope of equity concerns</p:text>
    <p:extLst>
      <p:ext uri="{C676402C-5697-4E1C-873F-D02D1690AC5C}">
        <p15:threadingInfo xmlns:p15="http://schemas.microsoft.com/office/powerpoint/2012/main" timeZoneBias="240"/>
      </p:ext>
    </p:extLst>
  </p:cm>
  <p:cm authorId="1" dt="2016-07-11T11:08:27.605" idx="4">
    <p:pos x="1998" y="2158"/>
    <p:text>According to StatCan, 19.1% identified as a visible minority, which might be the more useful figure for this presentation</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7-11T11:04:15.955" idx="3">
    <p:pos x="1298" y="2158"/>
    <p:text>Is that visible minorities, people not born in Canada, people who identify an ethnicity other than Canadian?</p:text>
    <p:extLst>
      <p:ext uri="{C676402C-5697-4E1C-873F-D02D1690AC5C}">
        <p15:threadingInfo xmlns:p15="http://schemas.microsoft.com/office/powerpoint/2012/main" timeZoneBias="240"/>
      </p:ext>
    </p:extLst>
  </p:cm>
</p:cmLst>
</file>

<file path=ppt/diagrams/_rels/data6.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995E18-2CE0-4544-95FA-1622DDB20AC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5DD94222-17A4-480C-9420-FCF656AC5038}">
      <dgm:prSet/>
      <dgm:spPr/>
      <dgm:t>
        <a:bodyPr/>
        <a:lstStyle/>
        <a:p>
          <a:pPr rtl="0"/>
          <a:r>
            <a:rPr lang="en-US" dirty="0" smtClean="0"/>
            <a:t>70% from Europe before 1960s</a:t>
          </a:r>
          <a:endParaRPr lang="en-US" dirty="0"/>
        </a:p>
      </dgm:t>
    </dgm:pt>
    <dgm:pt modelId="{7106C835-3E5A-431C-9351-D29EA7B02B09}" type="parTrans" cxnId="{1C21F54C-D000-4ED4-A645-804935359B24}">
      <dgm:prSet/>
      <dgm:spPr/>
      <dgm:t>
        <a:bodyPr/>
        <a:lstStyle/>
        <a:p>
          <a:endParaRPr lang="en-US"/>
        </a:p>
      </dgm:t>
    </dgm:pt>
    <dgm:pt modelId="{AAF20DB0-FCB7-474F-A12A-280E9FAD06C4}" type="sibTrans" cxnId="{1C21F54C-D000-4ED4-A645-804935359B24}">
      <dgm:prSet/>
      <dgm:spPr/>
      <dgm:t>
        <a:bodyPr/>
        <a:lstStyle/>
        <a:p>
          <a:endParaRPr lang="en-US"/>
        </a:p>
      </dgm:t>
    </dgm:pt>
    <dgm:pt modelId="{99CA4D46-328E-4C82-AD71-77F4F77B67AD}">
      <dgm:prSet/>
      <dgm:spPr/>
      <dgm:t>
        <a:bodyPr/>
        <a:lstStyle/>
        <a:p>
          <a:pPr rtl="0"/>
          <a:r>
            <a:rPr lang="en-US" smtClean="0"/>
            <a:t>Universal point system in 1967</a:t>
          </a:r>
          <a:endParaRPr lang="en-US"/>
        </a:p>
      </dgm:t>
    </dgm:pt>
    <dgm:pt modelId="{D3CCA4FA-0BFB-4988-AFC3-4507C713D9D4}" type="parTrans" cxnId="{F89C1C27-1711-4EA8-BA47-66B0F9A38750}">
      <dgm:prSet/>
      <dgm:spPr/>
      <dgm:t>
        <a:bodyPr/>
        <a:lstStyle/>
        <a:p>
          <a:endParaRPr lang="en-US"/>
        </a:p>
      </dgm:t>
    </dgm:pt>
    <dgm:pt modelId="{D682E769-8341-4849-B23D-9C68C604CA59}" type="sibTrans" cxnId="{F89C1C27-1711-4EA8-BA47-66B0F9A38750}">
      <dgm:prSet/>
      <dgm:spPr/>
      <dgm:t>
        <a:bodyPr/>
        <a:lstStyle/>
        <a:p>
          <a:endParaRPr lang="en-US"/>
        </a:p>
      </dgm:t>
    </dgm:pt>
    <dgm:pt modelId="{B576DE37-A408-4064-88FF-E5949F71D9EE}">
      <dgm:prSet/>
      <dgm:spPr/>
      <dgm:t>
        <a:bodyPr/>
        <a:lstStyle/>
        <a:p>
          <a:pPr rtl="0"/>
          <a:r>
            <a:rPr lang="en-US" dirty="0" smtClean="0"/>
            <a:t>64% from non-European regions in the 1970s</a:t>
          </a:r>
          <a:endParaRPr lang="en-US" dirty="0"/>
        </a:p>
      </dgm:t>
    </dgm:pt>
    <dgm:pt modelId="{8B936FA4-629A-4F1B-92EF-4A39D31FD997}" type="parTrans" cxnId="{AC75D0B1-930F-463E-87AA-F968FE47E5ED}">
      <dgm:prSet/>
      <dgm:spPr/>
      <dgm:t>
        <a:bodyPr/>
        <a:lstStyle/>
        <a:p>
          <a:endParaRPr lang="en-US"/>
        </a:p>
      </dgm:t>
    </dgm:pt>
    <dgm:pt modelId="{28A22016-DEAA-48B2-A7E8-706B56E15E12}" type="sibTrans" cxnId="{AC75D0B1-930F-463E-87AA-F968FE47E5ED}">
      <dgm:prSet/>
      <dgm:spPr/>
      <dgm:t>
        <a:bodyPr/>
        <a:lstStyle/>
        <a:p>
          <a:endParaRPr lang="en-US"/>
        </a:p>
      </dgm:t>
    </dgm:pt>
    <dgm:pt modelId="{24F16D0E-CF1A-43F0-ADA8-DFE9956E6B58}">
      <dgm:prSet/>
      <dgm:spPr/>
      <dgm:t>
        <a:bodyPr/>
        <a:lstStyle/>
        <a:p>
          <a:pPr rtl="0"/>
          <a:r>
            <a:rPr lang="en-US" smtClean="0"/>
            <a:t>Business Immigration Program in 1978</a:t>
          </a:r>
          <a:endParaRPr lang="en-US"/>
        </a:p>
      </dgm:t>
    </dgm:pt>
    <dgm:pt modelId="{A15FA2DF-FB37-4AEF-8B79-C7E480E0BBC2}" type="parTrans" cxnId="{FBE8C34D-9497-495D-B771-AF500E59B8AB}">
      <dgm:prSet/>
      <dgm:spPr/>
      <dgm:t>
        <a:bodyPr/>
        <a:lstStyle/>
        <a:p>
          <a:endParaRPr lang="en-US"/>
        </a:p>
      </dgm:t>
    </dgm:pt>
    <dgm:pt modelId="{1D1ED831-731C-4C92-A7E9-F3FC046FC18A}" type="sibTrans" cxnId="{FBE8C34D-9497-495D-B771-AF500E59B8AB}">
      <dgm:prSet/>
      <dgm:spPr/>
      <dgm:t>
        <a:bodyPr/>
        <a:lstStyle/>
        <a:p>
          <a:endParaRPr lang="en-US"/>
        </a:p>
      </dgm:t>
    </dgm:pt>
    <dgm:pt modelId="{231B8043-B644-4670-860D-6868675B77B7}">
      <dgm:prSet/>
      <dgm:spPr/>
      <dgm:t>
        <a:bodyPr/>
        <a:lstStyle/>
        <a:p>
          <a:pPr rtl="0"/>
          <a:r>
            <a:rPr lang="en-US" smtClean="0"/>
            <a:t>60% from Asia since 1980s</a:t>
          </a:r>
          <a:endParaRPr lang="en-US"/>
        </a:p>
      </dgm:t>
    </dgm:pt>
    <dgm:pt modelId="{D5EADB32-6748-4B2D-A9F3-6E993A63EDF6}" type="parTrans" cxnId="{1D3BFD64-7490-4554-927D-FACE457259EB}">
      <dgm:prSet/>
      <dgm:spPr/>
      <dgm:t>
        <a:bodyPr/>
        <a:lstStyle/>
        <a:p>
          <a:endParaRPr lang="en-US"/>
        </a:p>
      </dgm:t>
    </dgm:pt>
    <dgm:pt modelId="{A060D7B2-549B-48E0-A796-BB2C1D19CFFB}" type="sibTrans" cxnId="{1D3BFD64-7490-4554-927D-FACE457259EB}">
      <dgm:prSet/>
      <dgm:spPr/>
      <dgm:t>
        <a:bodyPr/>
        <a:lstStyle/>
        <a:p>
          <a:endParaRPr lang="en-US"/>
        </a:p>
      </dgm:t>
    </dgm:pt>
    <dgm:pt modelId="{A71C403C-3403-43F6-B037-DBA45436E73F}" type="pres">
      <dgm:prSet presAssocID="{A5995E18-2CE0-4544-95FA-1622DDB20ACF}" presName="Name0" presStyleCnt="0">
        <dgm:presLayoutVars>
          <dgm:dir/>
          <dgm:resizeHandles val="exact"/>
        </dgm:presLayoutVars>
      </dgm:prSet>
      <dgm:spPr/>
      <dgm:t>
        <a:bodyPr/>
        <a:lstStyle/>
        <a:p>
          <a:endParaRPr lang="en-US"/>
        </a:p>
      </dgm:t>
    </dgm:pt>
    <dgm:pt modelId="{68728893-1F74-4142-9344-1543FF1F81C3}" type="pres">
      <dgm:prSet presAssocID="{A5995E18-2CE0-4544-95FA-1622DDB20ACF}" presName="arrow" presStyleLbl="bgShp" presStyleIdx="0" presStyleCnt="1"/>
      <dgm:spPr>
        <a:gradFill rotWithShape="0">
          <a:gsLst>
            <a:gs pos="0">
              <a:srgbClr val="000082"/>
            </a:gs>
            <a:gs pos="30000">
              <a:srgbClr val="66008F"/>
            </a:gs>
            <a:gs pos="64999">
              <a:srgbClr val="BA0066"/>
            </a:gs>
            <a:gs pos="89999">
              <a:srgbClr val="FF0000"/>
            </a:gs>
            <a:gs pos="100000">
              <a:srgbClr val="FF8200"/>
            </a:gs>
          </a:gsLst>
          <a:lin ang="5400000" scaled="0"/>
        </a:gradFill>
      </dgm:spPr>
    </dgm:pt>
    <dgm:pt modelId="{DEF66683-865B-490E-B76F-A59BF5C052B1}" type="pres">
      <dgm:prSet presAssocID="{A5995E18-2CE0-4544-95FA-1622DDB20ACF}" presName="points" presStyleCnt="0"/>
      <dgm:spPr/>
    </dgm:pt>
    <dgm:pt modelId="{7066632F-58A7-4204-9EF8-BAFEC4AF0856}" type="pres">
      <dgm:prSet presAssocID="{5DD94222-17A4-480C-9420-FCF656AC5038}" presName="compositeA" presStyleCnt="0"/>
      <dgm:spPr/>
    </dgm:pt>
    <dgm:pt modelId="{CFE3097C-837E-41B7-8FA8-4A55B41ED8FF}" type="pres">
      <dgm:prSet presAssocID="{5DD94222-17A4-480C-9420-FCF656AC5038}" presName="textA" presStyleLbl="revTx" presStyleIdx="0" presStyleCnt="5">
        <dgm:presLayoutVars>
          <dgm:bulletEnabled val="1"/>
        </dgm:presLayoutVars>
      </dgm:prSet>
      <dgm:spPr/>
      <dgm:t>
        <a:bodyPr/>
        <a:lstStyle/>
        <a:p>
          <a:endParaRPr lang="en-US"/>
        </a:p>
      </dgm:t>
    </dgm:pt>
    <dgm:pt modelId="{D004E029-12AD-47B1-8CF5-6597B39973B2}" type="pres">
      <dgm:prSet presAssocID="{5DD94222-17A4-480C-9420-FCF656AC5038}" presName="circleA" presStyleLbl="node1" presStyleIdx="0" presStyleCnt="5"/>
      <dgm:spPr/>
    </dgm:pt>
    <dgm:pt modelId="{A3D0BB0F-6CC6-44A9-A368-3416E90EBC38}" type="pres">
      <dgm:prSet presAssocID="{5DD94222-17A4-480C-9420-FCF656AC5038}" presName="spaceA" presStyleCnt="0"/>
      <dgm:spPr/>
    </dgm:pt>
    <dgm:pt modelId="{1A4ABB10-52F2-4C1B-8A7E-8B13270D968E}" type="pres">
      <dgm:prSet presAssocID="{AAF20DB0-FCB7-474F-A12A-280E9FAD06C4}" presName="space" presStyleCnt="0"/>
      <dgm:spPr/>
    </dgm:pt>
    <dgm:pt modelId="{61713A5E-3A87-48E1-9345-174C25204EE2}" type="pres">
      <dgm:prSet presAssocID="{99CA4D46-328E-4C82-AD71-77F4F77B67AD}" presName="compositeB" presStyleCnt="0"/>
      <dgm:spPr/>
    </dgm:pt>
    <dgm:pt modelId="{6C1C52C7-B324-4623-9A88-3788D393D930}" type="pres">
      <dgm:prSet presAssocID="{99CA4D46-328E-4C82-AD71-77F4F77B67AD}" presName="textB" presStyleLbl="revTx" presStyleIdx="1" presStyleCnt="5">
        <dgm:presLayoutVars>
          <dgm:bulletEnabled val="1"/>
        </dgm:presLayoutVars>
      </dgm:prSet>
      <dgm:spPr/>
      <dgm:t>
        <a:bodyPr/>
        <a:lstStyle/>
        <a:p>
          <a:endParaRPr lang="en-US"/>
        </a:p>
      </dgm:t>
    </dgm:pt>
    <dgm:pt modelId="{5EF2C150-0DAD-418C-82AA-A0B8B6F31E9D}" type="pres">
      <dgm:prSet presAssocID="{99CA4D46-328E-4C82-AD71-77F4F77B67AD}" presName="circleB" presStyleLbl="node1" presStyleIdx="1" presStyleCnt="5"/>
      <dgm:spPr/>
    </dgm:pt>
    <dgm:pt modelId="{AD5211E4-6106-44EB-9DF0-C9D7F0ECBDCA}" type="pres">
      <dgm:prSet presAssocID="{99CA4D46-328E-4C82-AD71-77F4F77B67AD}" presName="spaceB" presStyleCnt="0"/>
      <dgm:spPr/>
    </dgm:pt>
    <dgm:pt modelId="{EA01524F-AF0B-4CDA-94F2-168F818D6D85}" type="pres">
      <dgm:prSet presAssocID="{D682E769-8341-4849-B23D-9C68C604CA59}" presName="space" presStyleCnt="0"/>
      <dgm:spPr/>
    </dgm:pt>
    <dgm:pt modelId="{F8BBE9CB-6585-4075-B484-C55CB2FB282B}" type="pres">
      <dgm:prSet presAssocID="{B576DE37-A408-4064-88FF-E5949F71D9EE}" presName="compositeA" presStyleCnt="0"/>
      <dgm:spPr/>
    </dgm:pt>
    <dgm:pt modelId="{E2C7A8C2-7329-45F5-8A47-5E1EA0399795}" type="pres">
      <dgm:prSet presAssocID="{B576DE37-A408-4064-88FF-E5949F71D9EE}" presName="textA" presStyleLbl="revTx" presStyleIdx="2" presStyleCnt="5">
        <dgm:presLayoutVars>
          <dgm:bulletEnabled val="1"/>
        </dgm:presLayoutVars>
      </dgm:prSet>
      <dgm:spPr/>
      <dgm:t>
        <a:bodyPr/>
        <a:lstStyle/>
        <a:p>
          <a:endParaRPr lang="en-US"/>
        </a:p>
      </dgm:t>
    </dgm:pt>
    <dgm:pt modelId="{58B8D571-B2C5-4C04-AE5C-69F003A669CE}" type="pres">
      <dgm:prSet presAssocID="{B576DE37-A408-4064-88FF-E5949F71D9EE}" presName="circleA" presStyleLbl="node1" presStyleIdx="2" presStyleCnt="5"/>
      <dgm:spPr/>
    </dgm:pt>
    <dgm:pt modelId="{3DD7E508-1B0B-47C9-A243-90BD3A49D9A3}" type="pres">
      <dgm:prSet presAssocID="{B576DE37-A408-4064-88FF-E5949F71D9EE}" presName="spaceA" presStyleCnt="0"/>
      <dgm:spPr/>
    </dgm:pt>
    <dgm:pt modelId="{A83072FF-E887-4CA0-A7DA-B462164FC52C}" type="pres">
      <dgm:prSet presAssocID="{28A22016-DEAA-48B2-A7E8-706B56E15E12}" presName="space" presStyleCnt="0"/>
      <dgm:spPr/>
    </dgm:pt>
    <dgm:pt modelId="{D4376A1F-9D4A-4BE8-8BEF-07116BF11A63}" type="pres">
      <dgm:prSet presAssocID="{24F16D0E-CF1A-43F0-ADA8-DFE9956E6B58}" presName="compositeB" presStyleCnt="0"/>
      <dgm:spPr/>
    </dgm:pt>
    <dgm:pt modelId="{83CF9401-5709-4011-AC06-1EFCB8486879}" type="pres">
      <dgm:prSet presAssocID="{24F16D0E-CF1A-43F0-ADA8-DFE9956E6B58}" presName="textB" presStyleLbl="revTx" presStyleIdx="3" presStyleCnt="5">
        <dgm:presLayoutVars>
          <dgm:bulletEnabled val="1"/>
        </dgm:presLayoutVars>
      </dgm:prSet>
      <dgm:spPr/>
      <dgm:t>
        <a:bodyPr/>
        <a:lstStyle/>
        <a:p>
          <a:endParaRPr lang="en-US"/>
        </a:p>
      </dgm:t>
    </dgm:pt>
    <dgm:pt modelId="{B016B51D-C5A1-4852-B832-4E338FC51DBF}" type="pres">
      <dgm:prSet presAssocID="{24F16D0E-CF1A-43F0-ADA8-DFE9956E6B58}" presName="circleB" presStyleLbl="node1" presStyleIdx="3" presStyleCnt="5"/>
      <dgm:spPr/>
    </dgm:pt>
    <dgm:pt modelId="{A96323B8-CDEF-4A56-8C3D-8B122931C9D3}" type="pres">
      <dgm:prSet presAssocID="{24F16D0E-CF1A-43F0-ADA8-DFE9956E6B58}" presName="spaceB" presStyleCnt="0"/>
      <dgm:spPr/>
    </dgm:pt>
    <dgm:pt modelId="{43821AA2-345B-47FC-91F1-2016316EE885}" type="pres">
      <dgm:prSet presAssocID="{1D1ED831-731C-4C92-A7E9-F3FC046FC18A}" presName="space" presStyleCnt="0"/>
      <dgm:spPr/>
    </dgm:pt>
    <dgm:pt modelId="{C7869D81-B936-4FDD-8441-BDC91AFA5C3C}" type="pres">
      <dgm:prSet presAssocID="{231B8043-B644-4670-860D-6868675B77B7}" presName="compositeA" presStyleCnt="0"/>
      <dgm:spPr/>
    </dgm:pt>
    <dgm:pt modelId="{C2A8E559-41F3-48AA-B729-5B3B876178D3}" type="pres">
      <dgm:prSet presAssocID="{231B8043-B644-4670-860D-6868675B77B7}" presName="textA" presStyleLbl="revTx" presStyleIdx="4" presStyleCnt="5">
        <dgm:presLayoutVars>
          <dgm:bulletEnabled val="1"/>
        </dgm:presLayoutVars>
      </dgm:prSet>
      <dgm:spPr/>
      <dgm:t>
        <a:bodyPr/>
        <a:lstStyle/>
        <a:p>
          <a:endParaRPr lang="en-US"/>
        </a:p>
      </dgm:t>
    </dgm:pt>
    <dgm:pt modelId="{772DE165-BCDF-43A5-88FE-64C04507A736}" type="pres">
      <dgm:prSet presAssocID="{231B8043-B644-4670-860D-6868675B77B7}" presName="circleA" presStyleLbl="node1" presStyleIdx="4" presStyleCnt="5"/>
      <dgm:spPr/>
    </dgm:pt>
    <dgm:pt modelId="{E6F07284-5076-4ED5-93EE-2972DFB0F965}" type="pres">
      <dgm:prSet presAssocID="{231B8043-B644-4670-860D-6868675B77B7}" presName="spaceA" presStyleCnt="0"/>
      <dgm:spPr/>
    </dgm:pt>
  </dgm:ptLst>
  <dgm:cxnLst>
    <dgm:cxn modelId="{006A2A85-8A63-46EB-A05B-04686CDD7E4F}" type="presOf" srcId="{231B8043-B644-4670-860D-6868675B77B7}" destId="{C2A8E559-41F3-48AA-B729-5B3B876178D3}" srcOrd="0" destOrd="0" presId="urn:microsoft.com/office/officeart/2005/8/layout/hProcess11"/>
    <dgm:cxn modelId="{752F47A5-2954-4987-A4B8-7E4708104514}" type="presOf" srcId="{5DD94222-17A4-480C-9420-FCF656AC5038}" destId="{CFE3097C-837E-41B7-8FA8-4A55B41ED8FF}" srcOrd="0" destOrd="0" presId="urn:microsoft.com/office/officeart/2005/8/layout/hProcess11"/>
    <dgm:cxn modelId="{13D4216B-D7AD-4D0D-B598-83A7E367ADC1}" type="presOf" srcId="{A5995E18-2CE0-4544-95FA-1622DDB20ACF}" destId="{A71C403C-3403-43F6-B037-DBA45436E73F}" srcOrd="0" destOrd="0" presId="urn:microsoft.com/office/officeart/2005/8/layout/hProcess11"/>
    <dgm:cxn modelId="{1C21F54C-D000-4ED4-A645-804935359B24}" srcId="{A5995E18-2CE0-4544-95FA-1622DDB20ACF}" destId="{5DD94222-17A4-480C-9420-FCF656AC5038}" srcOrd="0" destOrd="0" parTransId="{7106C835-3E5A-431C-9351-D29EA7B02B09}" sibTransId="{AAF20DB0-FCB7-474F-A12A-280E9FAD06C4}"/>
    <dgm:cxn modelId="{AC75D0B1-930F-463E-87AA-F968FE47E5ED}" srcId="{A5995E18-2CE0-4544-95FA-1622DDB20ACF}" destId="{B576DE37-A408-4064-88FF-E5949F71D9EE}" srcOrd="2" destOrd="0" parTransId="{8B936FA4-629A-4F1B-92EF-4A39D31FD997}" sibTransId="{28A22016-DEAA-48B2-A7E8-706B56E15E12}"/>
    <dgm:cxn modelId="{FBE8C34D-9497-495D-B771-AF500E59B8AB}" srcId="{A5995E18-2CE0-4544-95FA-1622DDB20ACF}" destId="{24F16D0E-CF1A-43F0-ADA8-DFE9956E6B58}" srcOrd="3" destOrd="0" parTransId="{A15FA2DF-FB37-4AEF-8B79-C7E480E0BBC2}" sibTransId="{1D1ED831-731C-4C92-A7E9-F3FC046FC18A}"/>
    <dgm:cxn modelId="{E2727C4E-8095-434F-8EA0-D0EFDE5ACCAE}" type="presOf" srcId="{B576DE37-A408-4064-88FF-E5949F71D9EE}" destId="{E2C7A8C2-7329-45F5-8A47-5E1EA0399795}" srcOrd="0" destOrd="0" presId="urn:microsoft.com/office/officeart/2005/8/layout/hProcess11"/>
    <dgm:cxn modelId="{1D3BFD64-7490-4554-927D-FACE457259EB}" srcId="{A5995E18-2CE0-4544-95FA-1622DDB20ACF}" destId="{231B8043-B644-4670-860D-6868675B77B7}" srcOrd="4" destOrd="0" parTransId="{D5EADB32-6748-4B2D-A9F3-6E993A63EDF6}" sibTransId="{A060D7B2-549B-48E0-A796-BB2C1D19CFFB}"/>
    <dgm:cxn modelId="{0A102277-122F-4094-8849-FB343BCDF6E5}" type="presOf" srcId="{99CA4D46-328E-4C82-AD71-77F4F77B67AD}" destId="{6C1C52C7-B324-4623-9A88-3788D393D930}" srcOrd="0" destOrd="0" presId="urn:microsoft.com/office/officeart/2005/8/layout/hProcess11"/>
    <dgm:cxn modelId="{F89C1C27-1711-4EA8-BA47-66B0F9A38750}" srcId="{A5995E18-2CE0-4544-95FA-1622DDB20ACF}" destId="{99CA4D46-328E-4C82-AD71-77F4F77B67AD}" srcOrd="1" destOrd="0" parTransId="{D3CCA4FA-0BFB-4988-AFC3-4507C713D9D4}" sibTransId="{D682E769-8341-4849-B23D-9C68C604CA59}"/>
    <dgm:cxn modelId="{D0A1ED75-8DA2-499D-92B2-70E4C273A8B4}" type="presOf" srcId="{24F16D0E-CF1A-43F0-ADA8-DFE9956E6B58}" destId="{83CF9401-5709-4011-AC06-1EFCB8486879}" srcOrd="0" destOrd="0" presId="urn:microsoft.com/office/officeart/2005/8/layout/hProcess11"/>
    <dgm:cxn modelId="{9EC35106-45D7-4C56-8959-5A224DD1481D}" type="presParOf" srcId="{A71C403C-3403-43F6-B037-DBA45436E73F}" destId="{68728893-1F74-4142-9344-1543FF1F81C3}" srcOrd="0" destOrd="0" presId="urn:microsoft.com/office/officeart/2005/8/layout/hProcess11"/>
    <dgm:cxn modelId="{2DEA35DB-BCE9-4D49-8F5E-2CE464D4E52C}" type="presParOf" srcId="{A71C403C-3403-43F6-B037-DBA45436E73F}" destId="{DEF66683-865B-490E-B76F-A59BF5C052B1}" srcOrd="1" destOrd="0" presId="urn:microsoft.com/office/officeart/2005/8/layout/hProcess11"/>
    <dgm:cxn modelId="{A8926059-CEBB-4EE6-8CF4-797DB3011820}" type="presParOf" srcId="{DEF66683-865B-490E-B76F-A59BF5C052B1}" destId="{7066632F-58A7-4204-9EF8-BAFEC4AF0856}" srcOrd="0" destOrd="0" presId="urn:microsoft.com/office/officeart/2005/8/layout/hProcess11"/>
    <dgm:cxn modelId="{1F1A4074-2DB2-47EA-BFBA-3C8D72604649}" type="presParOf" srcId="{7066632F-58A7-4204-9EF8-BAFEC4AF0856}" destId="{CFE3097C-837E-41B7-8FA8-4A55B41ED8FF}" srcOrd="0" destOrd="0" presId="urn:microsoft.com/office/officeart/2005/8/layout/hProcess11"/>
    <dgm:cxn modelId="{4F5B5BFC-474F-41C3-A413-948181692C7A}" type="presParOf" srcId="{7066632F-58A7-4204-9EF8-BAFEC4AF0856}" destId="{D004E029-12AD-47B1-8CF5-6597B39973B2}" srcOrd="1" destOrd="0" presId="urn:microsoft.com/office/officeart/2005/8/layout/hProcess11"/>
    <dgm:cxn modelId="{4FBA6069-D7C2-4750-854F-EDDD09ADC951}" type="presParOf" srcId="{7066632F-58A7-4204-9EF8-BAFEC4AF0856}" destId="{A3D0BB0F-6CC6-44A9-A368-3416E90EBC38}" srcOrd="2" destOrd="0" presId="urn:microsoft.com/office/officeart/2005/8/layout/hProcess11"/>
    <dgm:cxn modelId="{0030977D-5EF4-4237-B7A4-D12B8843160D}" type="presParOf" srcId="{DEF66683-865B-490E-B76F-A59BF5C052B1}" destId="{1A4ABB10-52F2-4C1B-8A7E-8B13270D968E}" srcOrd="1" destOrd="0" presId="urn:microsoft.com/office/officeart/2005/8/layout/hProcess11"/>
    <dgm:cxn modelId="{CC0F6ACD-8247-4543-A5B0-8CAE0688BCB4}" type="presParOf" srcId="{DEF66683-865B-490E-B76F-A59BF5C052B1}" destId="{61713A5E-3A87-48E1-9345-174C25204EE2}" srcOrd="2" destOrd="0" presId="urn:microsoft.com/office/officeart/2005/8/layout/hProcess11"/>
    <dgm:cxn modelId="{253A4B8F-185C-4BB4-98CE-BD10346E7D78}" type="presParOf" srcId="{61713A5E-3A87-48E1-9345-174C25204EE2}" destId="{6C1C52C7-B324-4623-9A88-3788D393D930}" srcOrd="0" destOrd="0" presId="urn:microsoft.com/office/officeart/2005/8/layout/hProcess11"/>
    <dgm:cxn modelId="{5EC5FD20-19C4-4142-8892-895CA6D273E4}" type="presParOf" srcId="{61713A5E-3A87-48E1-9345-174C25204EE2}" destId="{5EF2C150-0DAD-418C-82AA-A0B8B6F31E9D}" srcOrd="1" destOrd="0" presId="urn:microsoft.com/office/officeart/2005/8/layout/hProcess11"/>
    <dgm:cxn modelId="{5D9214C3-77C6-4399-9530-354BBCC08A27}" type="presParOf" srcId="{61713A5E-3A87-48E1-9345-174C25204EE2}" destId="{AD5211E4-6106-44EB-9DF0-C9D7F0ECBDCA}" srcOrd="2" destOrd="0" presId="urn:microsoft.com/office/officeart/2005/8/layout/hProcess11"/>
    <dgm:cxn modelId="{F364F8DB-6E98-44AF-B17C-F1481F4321B5}" type="presParOf" srcId="{DEF66683-865B-490E-B76F-A59BF5C052B1}" destId="{EA01524F-AF0B-4CDA-94F2-168F818D6D85}" srcOrd="3" destOrd="0" presId="urn:microsoft.com/office/officeart/2005/8/layout/hProcess11"/>
    <dgm:cxn modelId="{11B16F23-D645-414C-A7AB-22B7D43072BB}" type="presParOf" srcId="{DEF66683-865B-490E-B76F-A59BF5C052B1}" destId="{F8BBE9CB-6585-4075-B484-C55CB2FB282B}" srcOrd="4" destOrd="0" presId="urn:microsoft.com/office/officeart/2005/8/layout/hProcess11"/>
    <dgm:cxn modelId="{3ACB22EB-85D4-40A7-A74A-3C1F731B8034}" type="presParOf" srcId="{F8BBE9CB-6585-4075-B484-C55CB2FB282B}" destId="{E2C7A8C2-7329-45F5-8A47-5E1EA0399795}" srcOrd="0" destOrd="0" presId="urn:microsoft.com/office/officeart/2005/8/layout/hProcess11"/>
    <dgm:cxn modelId="{542E0E58-75E5-4B17-89A1-AF3A4EED1F98}" type="presParOf" srcId="{F8BBE9CB-6585-4075-B484-C55CB2FB282B}" destId="{58B8D571-B2C5-4C04-AE5C-69F003A669CE}" srcOrd="1" destOrd="0" presId="urn:microsoft.com/office/officeart/2005/8/layout/hProcess11"/>
    <dgm:cxn modelId="{5D6C1937-74B6-4249-93D8-6DDE70EA22FA}" type="presParOf" srcId="{F8BBE9CB-6585-4075-B484-C55CB2FB282B}" destId="{3DD7E508-1B0B-47C9-A243-90BD3A49D9A3}" srcOrd="2" destOrd="0" presId="urn:microsoft.com/office/officeart/2005/8/layout/hProcess11"/>
    <dgm:cxn modelId="{BE9D05BB-CBA3-4B49-AE05-C05D6D0C6D2B}" type="presParOf" srcId="{DEF66683-865B-490E-B76F-A59BF5C052B1}" destId="{A83072FF-E887-4CA0-A7DA-B462164FC52C}" srcOrd="5" destOrd="0" presId="urn:microsoft.com/office/officeart/2005/8/layout/hProcess11"/>
    <dgm:cxn modelId="{94D84E68-7F27-4FA9-B792-62346D4C2FAF}" type="presParOf" srcId="{DEF66683-865B-490E-B76F-A59BF5C052B1}" destId="{D4376A1F-9D4A-4BE8-8BEF-07116BF11A63}" srcOrd="6" destOrd="0" presId="urn:microsoft.com/office/officeart/2005/8/layout/hProcess11"/>
    <dgm:cxn modelId="{3E1BA147-C463-414D-B665-643E1252BF40}" type="presParOf" srcId="{D4376A1F-9D4A-4BE8-8BEF-07116BF11A63}" destId="{83CF9401-5709-4011-AC06-1EFCB8486879}" srcOrd="0" destOrd="0" presId="urn:microsoft.com/office/officeart/2005/8/layout/hProcess11"/>
    <dgm:cxn modelId="{9EBD149B-D40D-4FD7-9C48-E573C9D9C2CB}" type="presParOf" srcId="{D4376A1F-9D4A-4BE8-8BEF-07116BF11A63}" destId="{B016B51D-C5A1-4852-B832-4E338FC51DBF}" srcOrd="1" destOrd="0" presId="urn:microsoft.com/office/officeart/2005/8/layout/hProcess11"/>
    <dgm:cxn modelId="{74934A16-0CB3-4431-A005-D087666F8330}" type="presParOf" srcId="{D4376A1F-9D4A-4BE8-8BEF-07116BF11A63}" destId="{A96323B8-CDEF-4A56-8C3D-8B122931C9D3}" srcOrd="2" destOrd="0" presId="urn:microsoft.com/office/officeart/2005/8/layout/hProcess11"/>
    <dgm:cxn modelId="{61570917-7647-4B19-95D4-3EDAB05E4AA3}" type="presParOf" srcId="{DEF66683-865B-490E-B76F-A59BF5C052B1}" destId="{43821AA2-345B-47FC-91F1-2016316EE885}" srcOrd="7" destOrd="0" presId="urn:microsoft.com/office/officeart/2005/8/layout/hProcess11"/>
    <dgm:cxn modelId="{7E57F374-915C-4C0A-A126-2D413E21B955}" type="presParOf" srcId="{DEF66683-865B-490E-B76F-A59BF5C052B1}" destId="{C7869D81-B936-4FDD-8441-BDC91AFA5C3C}" srcOrd="8" destOrd="0" presId="urn:microsoft.com/office/officeart/2005/8/layout/hProcess11"/>
    <dgm:cxn modelId="{B6024973-37EB-40C4-8500-89F68D580420}" type="presParOf" srcId="{C7869D81-B936-4FDD-8441-BDC91AFA5C3C}" destId="{C2A8E559-41F3-48AA-B729-5B3B876178D3}" srcOrd="0" destOrd="0" presId="urn:microsoft.com/office/officeart/2005/8/layout/hProcess11"/>
    <dgm:cxn modelId="{E58A6A0C-709C-4A63-A8A2-7269D5DAD658}" type="presParOf" srcId="{C7869D81-B936-4FDD-8441-BDC91AFA5C3C}" destId="{772DE165-BCDF-43A5-88FE-64C04507A736}" srcOrd="1" destOrd="0" presId="urn:microsoft.com/office/officeart/2005/8/layout/hProcess11"/>
    <dgm:cxn modelId="{D7E6194F-BC45-464A-A9D6-B12C3191E978}" type="presParOf" srcId="{C7869D81-B936-4FDD-8441-BDC91AFA5C3C}" destId="{E6F07284-5076-4ED5-93EE-2972DFB0F96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9B7FDB-B14E-4880-862A-4425E9632086}"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F8045986-E2E7-451A-A142-0CD13EA5CA73}">
      <dgm:prSet/>
      <dgm:spPr>
        <a:gradFill flip="none" rotWithShape="1">
          <a:gsLst>
            <a:gs pos="0">
              <a:srgbClr val="000082"/>
            </a:gs>
            <a:gs pos="30000">
              <a:srgbClr val="66008F"/>
            </a:gs>
            <a:gs pos="64999">
              <a:srgbClr val="BA0066"/>
            </a:gs>
            <a:gs pos="89999">
              <a:srgbClr val="FF0000"/>
            </a:gs>
            <a:gs pos="100000">
              <a:srgbClr val="FF8200"/>
            </a:gs>
          </a:gsLst>
          <a:lin ang="5400000" scaled="0"/>
          <a:tileRect/>
        </a:gradFill>
      </dgm:spPr>
      <dgm:t>
        <a:bodyPr/>
        <a:lstStyle/>
        <a:p>
          <a:pPr rtl="0"/>
          <a:r>
            <a:rPr lang="en-US" dirty="0" smtClean="0"/>
            <a:t>Proposed in 1971 for removing barriers and ensuring equality in major institutions</a:t>
          </a:r>
          <a:endParaRPr lang="en-US" dirty="0"/>
        </a:p>
      </dgm:t>
    </dgm:pt>
    <dgm:pt modelId="{C433CB75-3B64-4B64-928B-3BBAEF315522}" type="parTrans" cxnId="{53345783-92DC-425E-B5F8-276F08DBCB4F}">
      <dgm:prSet/>
      <dgm:spPr/>
      <dgm:t>
        <a:bodyPr/>
        <a:lstStyle/>
        <a:p>
          <a:endParaRPr lang="en-US"/>
        </a:p>
      </dgm:t>
    </dgm:pt>
    <dgm:pt modelId="{80686018-5D24-4E46-B48B-D0044FB31EFA}" type="sibTrans" cxnId="{53345783-92DC-425E-B5F8-276F08DBCB4F}">
      <dgm:prSet/>
      <dgm:spPr/>
      <dgm:t>
        <a:bodyPr/>
        <a:lstStyle/>
        <a:p>
          <a:endParaRPr lang="en-US"/>
        </a:p>
      </dgm:t>
    </dgm:pt>
    <dgm:pt modelId="{E2209951-1ABA-4EA1-841A-2FC48E6DCEB2}">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pPr rtl="0"/>
          <a:r>
            <a:rPr lang="en-US" dirty="0" smtClean="0"/>
            <a:t>Part of Canadian constitution in 1982</a:t>
          </a:r>
          <a:endParaRPr lang="en-US" dirty="0"/>
        </a:p>
      </dgm:t>
    </dgm:pt>
    <dgm:pt modelId="{23180881-2B65-4E5C-8AFB-2DDE103ACFD4}" type="parTrans" cxnId="{07DE29E1-91A5-4F32-8FEC-E0C575C1392E}">
      <dgm:prSet/>
      <dgm:spPr/>
      <dgm:t>
        <a:bodyPr/>
        <a:lstStyle/>
        <a:p>
          <a:endParaRPr lang="en-US"/>
        </a:p>
      </dgm:t>
    </dgm:pt>
    <dgm:pt modelId="{A49379E9-42E4-48EE-8E67-09EA1112B67D}" type="sibTrans" cxnId="{07DE29E1-91A5-4F32-8FEC-E0C575C1392E}">
      <dgm:prSet/>
      <dgm:spPr/>
      <dgm:t>
        <a:bodyPr/>
        <a:lstStyle/>
        <a:p>
          <a:endParaRPr lang="en-US"/>
        </a:p>
      </dgm:t>
    </dgm:pt>
    <dgm:pt modelId="{D3CA094F-46FF-4257-91D6-FA3336615F04}">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pPr rtl="0"/>
          <a:r>
            <a:rPr lang="en-US" dirty="0" smtClean="0"/>
            <a:t>Multiculturalism Act in 1988</a:t>
          </a:r>
          <a:endParaRPr lang="en-US" dirty="0"/>
        </a:p>
      </dgm:t>
    </dgm:pt>
    <dgm:pt modelId="{A5E19679-E1AF-44E0-A3FB-EC89510A8B3A}" type="parTrans" cxnId="{EA506BDE-94A5-476E-AF14-DC2169661FB0}">
      <dgm:prSet/>
      <dgm:spPr/>
      <dgm:t>
        <a:bodyPr/>
        <a:lstStyle/>
        <a:p>
          <a:endParaRPr lang="en-US"/>
        </a:p>
      </dgm:t>
    </dgm:pt>
    <dgm:pt modelId="{474D3186-A679-4188-A9C2-E6ACBE714FBE}" type="sibTrans" cxnId="{EA506BDE-94A5-476E-AF14-DC2169661FB0}">
      <dgm:prSet/>
      <dgm:spPr/>
      <dgm:t>
        <a:bodyPr/>
        <a:lstStyle/>
        <a:p>
          <a:endParaRPr lang="en-US"/>
        </a:p>
      </dgm:t>
    </dgm:pt>
    <dgm:pt modelId="{0E88ABAA-CCAF-4349-9C27-5DBB5A357BFD}">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pPr rtl="0"/>
          <a:r>
            <a:rPr lang="en-US" dirty="0" smtClean="0"/>
            <a:t>“Canadian Dream” (Adams 2007).</a:t>
          </a:r>
          <a:endParaRPr lang="en-US" dirty="0"/>
        </a:p>
      </dgm:t>
    </dgm:pt>
    <dgm:pt modelId="{E4907266-3B41-419B-83FE-A7D931D17E54}" type="parTrans" cxnId="{C301636E-F052-44CD-BB9E-5FDE8FE2A423}">
      <dgm:prSet/>
      <dgm:spPr/>
      <dgm:t>
        <a:bodyPr/>
        <a:lstStyle/>
        <a:p>
          <a:endParaRPr lang="en-US"/>
        </a:p>
      </dgm:t>
    </dgm:pt>
    <dgm:pt modelId="{9B9FBF35-BA92-4FD0-B164-A0FE443CF315}" type="sibTrans" cxnId="{C301636E-F052-44CD-BB9E-5FDE8FE2A423}">
      <dgm:prSet/>
      <dgm:spPr/>
      <dgm:t>
        <a:bodyPr/>
        <a:lstStyle/>
        <a:p>
          <a:endParaRPr lang="en-US"/>
        </a:p>
      </dgm:t>
    </dgm:pt>
    <dgm:pt modelId="{0B11957E-3A80-4773-95C5-813C11AAE49D}" type="pres">
      <dgm:prSet presAssocID="{D69B7FDB-B14E-4880-862A-4425E9632086}" presName="CompostProcess" presStyleCnt="0">
        <dgm:presLayoutVars>
          <dgm:dir/>
          <dgm:resizeHandles val="exact"/>
        </dgm:presLayoutVars>
      </dgm:prSet>
      <dgm:spPr/>
      <dgm:t>
        <a:bodyPr/>
        <a:lstStyle/>
        <a:p>
          <a:endParaRPr lang="en-US"/>
        </a:p>
      </dgm:t>
    </dgm:pt>
    <dgm:pt modelId="{ECC5265B-A484-446C-88AC-1FFF2B0EF52D}" type="pres">
      <dgm:prSet presAssocID="{D69B7FDB-B14E-4880-862A-4425E9632086}" presName="arrow" presStyleLbl="bgShp" presStyleIdx="0" presStyleCnt="1"/>
      <dgm:spPr>
        <a:gradFill rotWithShape="0">
          <a:gsLst>
            <a:gs pos="0">
              <a:srgbClr val="8488C4"/>
            </a:gs>
            <a:gs pos="53000">
              <a:srgbClr val="D4DEFF"/>
            </a:gs>
            <a:gs pos="83000">
              <a:srgbClr val="D4DEFF"/>
            </a:gs>
            <a:gs pos="100000">
              <a:srgbClr val="96AB94"/>
            </a:gs>
          </a:gsLst>
          <a:lin ang="5400000" scaled="0"/>
        </a:gradFill>
      </dgm:spPr>
    </dgm:pt>
    <dgm:pt modelId="{3DA0A641-8BE8-4000-8F47-784901417A33}" type="pres">
      <dgm:prSet presAssocID="{D69B7FDB-B14E-4880-862A-4425E9632086}" presName="linearProcess" presStyleCnt="0"/>
      <dgm:spPr/>
    </dgm:pt>
    <dgm:pt modelId="{4031037A-649E-454F-90EC-D7784B9440E0}" type="pres">
      <dgm:prSet presAssocID="{F8045986-E2E7-451A-A142-0CD13EA5CA73}" presName="textNode" presStyleLbl="node1" presStyleIdx="0" presStyleCnt="4">
        <dgm:presLayoutVars>
          <dgm:bulletEnabled val="1"/>
        </dgm:presLayoutVars>
      </dgm:prSet>
      <dgm:spPr/>
      <dgm:t>
        <a:bodyPr/>
        <a:lstStyle/>
        <a:p>
          <a:endParaRPr lang="en-US"/>
        </a:p>
      </dgm:t>
    </dgm:pt>
    <dgm:pt modelId="{3DCA6323-C571-4B81-AA44-557085A8976F}" type="pres">
      <dgm:prSet presAssocID="{80686018-5D24-4E46-B48B-D0044FB31EFA}" presName="sibTrans" presStyleCnt="0"/>
      <dgm:spPr/>
    </dgm:pt>
    <dgm:pt modelId="{5FDD44FE-5D84-4B04-959A-0882523AC2AC}" type="pres">
      <dgm:prSet presAssocID="{E2209951-1ABA-4EA1-841A-2FC48E6DCEB2}" presName="textNode" presStyleLbl="node1" presStyleIdx="1" presStyleCnt="4">
        <dgm:presLayoutVars>
          <dgm:bulletEnabled val="1"/>
        </dgm:presLayoutVars>
      </dgm:prSet>
      <dgm:spPr/>
      <dgm:t>
        <a:bodyPr/>
        <a:lstStyle/>
        <a:p>
          <a:endParaRPr lang="en-US"/>
        </a:p>
      </dgm:t>
    </dgm:pt>
    <dgm:pt modelId="{339C4708-35A5-4F5F-B659-F328E05E7570}" type="pres">
      <dgm:prSet presAssocID="{A49379E9-42E4-48EE-8E67-09EA1112B67D}" presName="sibTrans" presStyleCnt="0"/>
      <dgm:spPr/>
    </dgm:pt>
    <dgm:pt modelId="{A7CA9FD9-8216-45C1-B326-E6AE36BA13C3}" type="pres">
      <dgm:prSet presAssocID="{D3CA094F-46FF-4257-91D6-FA3336615F04}" presName="textNode" presStyleLbl="node1" presStyleIdx="2" presStyleCnt="4">
        <dgm:presLayoutVars>
          <dgm:bulletEnabled val="1"/>
        </dgm:presLayoutVars>
      </dgm:prSet>
      <dgm:spPr/>
      <dgm:t>
        <a:bodyPr/>
        <a:lstStyle/>
        <a:p>
          <a:endParaRPr lang="en-US"/>
        </a:p>
      </dgm:t>
    </dgm:pt>
    <dgm:pt modelId="{2CA28647-0A87-43D5-AC83-934F9AB61674}" type="pres">
      <dgm:prSet presAssocID="{474D3186-A679-4188-A9C2-E6ACBE714FBE}" presName="sibTrans" presStyleCnt="0"/>
      <dgm:spPr/>
    </dgm:pt>
    <dgm:pt modelId="{55183466-246B-415D-A63C-0640D4BB04CC}" type="pres">
      <dgm:prSet presAssocID="{0E88ABAA-CCAF-4349-9C27-5DBB5A357BFD}" presName="textNode" presStyleLbl="node1" presStyleIdx="3" presStyleCnt="4">
        <dgm:presLayoutVars>
          <dgm:bulletEnabled val="1"/>
        </dgm:presLayoutVars>
      </dgm:prSet>
      <dgm:spPr/>
      <dgm:t>
        <a:bodyPr/>
        <a:lstStyle/>
        <a:p>
          <a:endParaRPr lang="en-US"/>
        </a:p>
      </dgm:t>
    </dgm:pt>
  </dgm:ptLst>
  <dgm:cxnLst>
    <dgm:cxn modelId="{4867D5B7-546D-474F-84BF-68911C987FB2}" type="presOf" srcId="{0E88ABAA-CCAF-4349-9C27-5DBB5A357BFD}" destId="{55183466-246B-415D-A63C-0640D4BB04CC}" srcOrd="0" destOrd="0" presId="urn:microsoft.com/office/officeart/2005/8/layout/hProcess9"/>
    <dgm:cxn modelId="{C301636E-F052-44CD-BB9E-5FDE8FE2A423}" srcId="{D69B7FDB-B14E-4880-862A-4425E9632086}" destId="{0E88ABAA-CCAF-4349-9C27-5DBB5A357BFD}" srcOrd="3" destOrd="0" parTransId="{E4907266-3B41-419B-83FE-A7D931D17E54}" sibTransId="{9B9FBF35-BA92-4FD0-B164-A0FE443CF315}"/>
    <dgm:cxn modelId="{1AAC19D0-7BDA-405F-8255-26C8FA1EACFF}" type="presOf" srcId="{D3CA094F-46FF-4257-91D6-FA3336615F04}" destId="{A7CA9FD9-8216-45C1-B326-E6AE36BA13C3}" srcOrd="0" destOrd="0" presId="urn:microsoft.com/office/officeart/2005/8/layout/hProcess9"/>
    <dgm:cxn modelId="{1ADA3E5C-50A8-4B2C-871E-2A060D380F2F}" type="presOf" srcId="{E2209951-1ABA-4EA1-841A-2FC48E6DCEB2}" destId="{5FDD44FE-5D84-4B04-959A-0882523AC2AC}" srcOrd="0" destOrd="0" presId="urn:microsoft.com/office/officeart/2005/8/layout/hProcess9"/>
    <dgm:cxn modelId="{EA506BDE-94A5-476E-AF14-DC2169661FB0}" srcId="{D69B7FDB-B14E-4880-862A-4425E9632086}" destId="{D3CA094F-46FF-4257-91D6-FA3336615F04}" srcOrd="2" destOrd="0" parTransId="{A5E19679-E1AF-44E0-A3FB-EC89510A8B3A}" sibTransId="{474D3186-A679-4188-A9C2-E6ACBE714FBE}"/>
    <dgm:cxn modelId="{53345783-92DC-425E-B5F8-276F08DBCB4F}" srcId="{D69B7FDB-B14E-4880-862A-4425E9632086}" destId="{F8045986-E2E7-451A-A142-0CD13EA5CA73}" srcOrd="0" destOrd="0" parTransId="{C433CB75-3B64-4B64-928B-3BBAEF315522}" sibTransId="{80686018-5D24-4E46-B48B-D0044FB31EFA}"/>
    <dgm:cxn modelId="{6A10769A-6A7B-4754-8326-2E171631AB6F}" type="presOf" srcId="{F8045986-E2E7-451A-A142-0CD13EA5CA73}" destId="{4031037A-649E-454F-90EC-D7784B9440E0}" srcOrd="0" destOrd="0" presId="urn:microsoft.com/office/officeart/2005/8/layout/hProcess9"/>
    <dgm:cxn modelId="{07DE29E1-91A5-4F32-8FEC-E0C575C1392E}" srcId="{D69B7FDB-B14E-4880-862A-4425E9632086}" destId="{E2209951-1ABA-4EA1-841A-2FC48E6DCEB2}" srcOrd="1" destOrd="0" parTransId="{23180881-2B65-4E5C-8AFB-2DDE103ACFD4}" sibTransId="{A49379E9-42E4-48EE-8E67-09EA1112B67D}"/>
    <dgm:cxn modelId="{FCF5E0A0-23F5-4F4A-938D-DCBC6BDB6476}" type="presOf" srcId="{D69B7FDB-B14E-4880-862A-4425E9632086}" destId="{0B11957E-3A80-4773-95C5-813C11AAE49D}" srcOrd="0" destOrd="0" presId="urn:microsoft.com/office/officeart/2005/8/layout/hProcess9"/>
    <dgm:cxn modelId="{CA82B3D6-91F9-43CB-8308-C65A6B795CFD}" type="presParOf" srcId="{0B11957E-3A80-4773-95C5-813C11AAE49D}" destId="{ECC5265B-A484-446C-88AC-1FFF2B0EF52D}" srcOrd="0" destOrd="0" presId="urn:microsoft.com/office/officeart/2005/8/layout/hProcess9"/>
    <dgm:cxn modelId="{C375AAB6-02A8-4BF9-B07F-83D467E6C7E1}" type="presParOf" srcId="{0B11957E-3A80-4773-95C5-813C11AAE49D}" destId="{3DA0A641-8BE8-4000-8F47-784901417A33}" srcOrd="1" destOrd="0" presId="urn:microsoft.com/office/officeart/2005/8/layout/hProcess9"/>
    <dgm:cxn modelId="{A25DBC2A-021C-4251-8292-27683E5DA669}" type="presParOf" srcId="{3DA0A641-8BE8-4000-8F47-784901417A33}" destId="{4031037A-649E-454F-90EC-D7784B9440E0}" srcOrd="0" destOrd="0" presId="urn:microsoft.com/office/officeart/2005/8/layout/hProcess9"/>
    <dgm:cxn modelId="{F5C92D58-3AA6-4F66-BF34-7D2CCA27C034}" type="presParOf" srcId="{3DA0A641-8BE8-4000-8F47-784901417A33}" destId="{3DCA6323-C571-4B81-AA44-557085A8976F}" srcOrd="1" destOrd="0" presId="urn:microsoft.com/office/officeart/2005/8/layout/hProcess9"/>
    <dgm:cxn modelId="{A193EBB7-D229-4076-81B0-B7C72E226BEA}" type="presParOf" srcId="{3DA0A641-8BE8-4000-8F47-784901417A33}" destId="{5FDD44FE-5D84-4B04-959A-0882523AC2AC}" srcOrd="2" destOrd="0" presId="urn:microsoft.com/office/officeart/2005/8/layout/hProcess9"/>
    <dgm:cxn modelId="{DF2BE62F-7C77-4884-9588-59196995FA2A}" type="presParOf" srcId="{3DA0A641-8BE8-4000-8F47-784901417A33}" destId="{339C4708-35A5-4F5F-B659-F328E05E7570}" srcOrd="3" destOrd="0" presId="urn:microsoft.com/office/officeart/2005/8/layout/hProcess9"/>
    <dgm:cxn modelId="{B927D5AC-B2F9-490B-AF2B-7DCDEC28C769}" type="presParOf" srcId="{3DA0A641-8BE8-4000-8F47-784901417A33}" destId="{A7CA9FD9-8216-45C1-B326-E6AE36BA13C3}" srcOrd="4" destOrd="0" presId="urn:microsoft.com/office/officeart/2005/8/layout/hProcess9"/>
    <dgm:cxn modelId="{6495E8FC-B9B7-4065-A744-C4138D3D8CEF}" type="presParOf" srcId="{3DA0A641-8BE8-4000-8F47-784901417A33}" destId="{2CA28647-0A87-43D5-AC83-934F9AB61674}" srcOrd="5" destOrd="0" presId="urn:microsoft.com/office/officeart/2005/8/layout/hProcess9"/>
    <dgm:cxn modelId="{5C869599-386A-4A60-95C3-E24686FD19F9}" type="presParOf" srcId="{3DA0A641-8BE8-4000-8F47-784901417A33}" destId="{55183466-246B-415D-A63C-0640D4BB04CC}"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E1AC83-FD54-4EF5-A49F-9C56232A19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659DEA3-672D-4080-9C64-3866C14262EC}">
      <dgm:prSet/>
      <dgm:spPr>
        <a:gradFill rotWithShape="0">
          <a:gsLst>
            <a:gs pos="0">
              <a:srgbClr val="03D4A8"/>
            </a:gs>
            <a:gs pos="25000">
              <a:srgbClr val="21D6E0"/>
            </a:gs>
            <a:gs pos="75000">
              <a:srgbClr val="0087E6"/>
            </a:gs>
            <a:gs pos="100000">
              <a:srgbClr val="005CBF"/>
            </a:gs>
          </a:gsLst>
          <a:lin ang="5400000" scaled="0"/>
        </a:gradFill>
      </dgm:spPr>
      <dgm:t>
        <a:bodyPr/>
        <a:lstStyle/>
        <a:p>
          <a:pPr rtl="0"/>
          <a:r>
            <a:rPr lang="en-US" dirty="0" smtClean="0"/>
            <a:t>Lower social integration</a:t>
          </a:r>
          <a:endParaRPr lang="en-US" dirty="0"/>
        </a:p>
      </dgm:t>
    </dgm:pt>
    <dgm:pt modelId="{7E423A1B-0114-465B-ADCA-1C7EC5F53F1E}" type="parTrans" cxnId="{EE0B2B9F-3D48-4E6B-B9B7-7FE1A2DE2013}">
      <dgm:prSet/>
      <dgm:spPr/>
      <dgm:t>
        <a:bodyPr/>
        <a:lstStyle/>
        <a:p>
          <a:endParaRPr lang="en-US"/>
        </a:p>
      </dgm:t>
    </dgm:pt>
    <dgm:pt modelId="{F7FDC23B-4C0B-4380-886C-0D9C79633A29}" type="sibTrans" cxnId="{EE0B2B9F-3D48-4E6B-B9B7-7FE1A2DE2013}">
      <dgm:prSet/>
      <dgm:spPr/>
      <dgm:t>
        <a:bodyPr/>
        <a:lstStyle/>
        <a:p>
          <a:endParaRPr lang="en-US"/>
        </a:p>
      </dgm:t>
    </dgm:pt>
    <dgm:pt modelId="{543C7A96-C01C-4EFB-A507-A6CAD93EAC0E}">
      <dgm:prSet/>
      <dgm:spPr>
        <a:gradFill rotWithShape="0">
          <a:gsLst>
            <a:gs pos="0">
              <a:srgbClr val="03D4A8"/>
            </a:gs>
            <a:gs pos="25000">
              <a:srgbClr val="21D6E0"/>
            </a:gs>
            <a:gs pos="75000">
              <a:srgbClr val="0087E6"/>
            </a:gs>
            <a:gs pos="100000">
              <a:srgbClr val="005CBF"/>
            </a:gs>
          </a:gsLst>
          <a:lin ang="5400000" scaled="0"/>
        </a:gradFill>
      </dgm:spPr>
      <dgm:t>
        <a:bodyPr/>
        <a:lstStyle/>
        <a:p>
          <a:pPr rtl="0"/>
          <a:r>
            <a:rPr lang="en-US" dirty="0" smtClean="0"/>
            <a:t>Lower income </a:t>
          </a:r>
          <a:endParaRPr lang="en-US" dirty="0"/>
        </a:p>
      </dgm:t>
    </dgm:pt>
    <dgm:pt modelId="{424FEDCF-DC48-4503-9B00-B798435C559D}" type="parTrans" cxnId="{039D6D06-E72A-45C6-8A7A-DC07EF938F5D}">
      <dgm:prSet/>
      <dgm:spPr/>
      <dgm:t>
        <a:bodyPr/>
        <a:lstStyle/>
        <a:p>
          <a:endParaRPr lang="en-US"/>
        </a:p>
      </dgm:t>
    </dgm:pt>
    <dgm:pt modelId="{A22B6FC4-C4C6-42D0-A979-5275DA7FF5E3}" type="sibTrans" cxnId="{039D6D06-E72A-45C6-8A7A-DC07EF938F5D}">
      <dgm:prSet/>
      <dgm:spPr/>
      <dgm:t>
        <a:bodyPr/>
        <a:lstStyle/>
        <a:p>
          <a:endParaRPr lang="en-US"/>
        </a:p>
      </dgm:t>
    </dgm:pt>
    <dgm:pt modelId="{D6B2B644-ADCD-4A58-915E-08420CB424FE}">
      <dgm:prSet/>
      <dgm:spPr>
        <a:gradFill rotWithShape="0">
          <a:gsLst>
            <a:gs pos="0">
              <a:srgbClr val="03D4A8"/>
            </a:gs>
            <a:gs pos="25000">
              <a:srgbClr val="21D6E0"/>
            </a:gs>
            <a:gs pos="75000">
              <a:srgbClr val="0087E6"/>
            </a:gs>
            <a:gs pos="100000">
              <a:srgbClr val="005CBF"/>
            </a:gs>
          </a:gsLst>
          <a:lin ang="5400000" scaled="0"/>
        </a:gradFill>
      </dgm:spPr>
      <dgm:t>
        <a:bodyPr/>
        <a:lstStyle/>
        <a:p>
          <a:pPr rtl="0"/>
          <a:r>
            <a:rPr lang="en-US" dirty="0" smtClean="0"/>
            <a:t>Higher poverty rate</a:t>
          </a:r>
          <a:endParaRPr lang="en-US" dirty="0"/>
        </a:p>
      </dgm:t>
    </dgm:pt>
    <dgm:pt modelId="{622273D4-4B81-4E83-BC94-90FEF946207D}" type="parTrans" cxnId="{F4AFE1F5-41DA-475B-8884-94AF7C837631}">
      <dgm:prSet/>
      <dgm:spPr/>
      <dgm:t>
        <a:bodyPr/>
        <a:lstStyle/>
        <a:p>
          <a:endParaRPr lang="en-US"/>
        </a:p>
      </dgm:t>
    </dgm:pt>
    <dgm:pt modelId="{5933CD95-D553-4E8D-A0E6-F89651552275}" type="sibTrans" cxnId="{F4AFE1F5-41DA-475B-8884-94AF7C837631}">
      <dgm:prSet/>
      <dgm:spPr/>
      <dgm:t>
        <a:bodyPr/>
        <a:lstStyle/>
        <a:p>
          <a:endParaRPr lang="en-US"/>
        </a:p>
      </dgm:t>
    </dgm:pt>
    <dgm:pt modelId="{355FD100-426C-46B5-AEEB-4D54DD1D3F3F}">
      <dgm:prSet/>
      <dgm:spPr>
        <a:gradFill rotWithShape="0">
          <a:gsLst>
            <a:gs pos="0">
              <a:srgbClr val="03D4A8"/>
            </a:gs>
            <a:gs pos="25000">
              <a:srgbClr val="21D6E0"/>
            </a:gs>
            <a:gs pos="75000">
              <a:srgbClr val="0087E6"/>
            </a:gs>
            <a:gs pos="100000">
              <a:srgbClr val="005CBF"/>
            </a:gs>
          </a:gsLst>
          <a:lin ang="5400000" scaled="0"/>
        </a:gradFill>
      </dgm:spPr>
      <dgm:t>
        <a:bodyPr/>
        <a:lstStyle/>
        <a:p>
          <a:pPr rtl="0"/>
          <a:r>
            <a:rPr lang="en-US" dirty="0" smtClean="0"/>
            <a:t>Higher perception of racial inequality</a:t>
          </a:r>
          <a:endParaRPr lang="en-US" dirty="0"/>
        </a:p>
      </dgm:t>
    </dgm:pt>
    <dgm:pt modelId="{E0845DAB-7B0E-4F1B-9DE5-0FAE49043A3D}" type="parTrans" cxnId="{D858D1DE-4689-4FAA-95F2-6A6C77EE4496}">
      <dgm:prSet/>
      <dgm:spPr/>
      <dgm:t>
        <a:bodyPr/>
        <a:lstStyle/>
        <a:p>
          <a:endParaRPr lang="en-US"/>
        </a:p>
      </dgm:t>
    </dgm:pt>
    <dgm:pt modelId="{E4338E9B-6856-41CC-81BC-F0877392AC19}" type="sibTrans" cxnId="{D858D1DE-4689-4FAA-95F2-6A6C77EE4496}">
      <dgm:prSet/>
      <dgm:spPr/>
      <dgm:t>
        <a:bodyPr/>
        <a:lstStyle/>
        <a:p>
          <a:endParaRPr lang="en-US"/>
        </a:p>
      </dgm:t>
    </dgm:pt>
    <dgm:pt modelId="{320A0D7D-2400-4602-9D7D-9DEDF9709EFD}" type="pres">
      <dgm:prSet presAssocID="{D3E1AC83-FD54-4EF5-A49F-9C56232A190C}" presName="linear" presStyleCnt="0">
        <dgm:presLayoutVars>
          <dgm:animLvl val="lvl"/>
          <dgm:resizeHandles val="exact"/>
        </dgm:presLayoutVars>
      </dgm:prSet>
      <dgm:spPr/>
      <dgm:t>
        <a:bodyPr/>
        <a:lstStyle/>
        <a:p>
          <a:endParaRPr lang="en-US"/>
        </a:p>
      </dgm:t>
    </dgm:pt>
    <dgm:pt modelId="{7CECB8A8-F621-400E-A8E8-F2ED6732D4FA}" type="pres">
      <dgm:prSet presAssocID="{4659DEA3-672D-4080-9C64-3866C14262EC}" presName="parentText" presStyleLbl="node1" presStyleIdx="0" presStyleCnt="4">
        <dgm:presLayoutVars>
          <dgm:chMax val="0"/>
          <dgm:bulletEnabled val="1"/>
        </dgm:presLayoutVars>
      </dgm:prSet>
      <dgm:spPr/>
      <dgm:t>
        <a:bodyPr/>
        <a:lstStyle/>
        <a:p>
          <a:endParaRPr lang="en-US"/>
        </a:p>
      </dgm:t>
    </dgm:pt>
    <dgm:pt modelId="{F033823D-FB85-4807-9C35-AFA43420DAAA}" type="pres">
      <dgm:prSet presAssocID="{F7FDC23B-4C0B-4380-886C-0D9C79633A29}" presName="spacer" presStyleCnt="0"/>
      <dgm:spPr/>
    </dgm:pt>
    <dgm:pt modelId="{44087647-3F3A-4F22-9E15-3663D5F7C0C7}" type="pres">
      <dgm:prSet presAssocID="{543C7A96-C01C-4EFB-A507-A6CAD93EAC0E}" presName="parentText" presStyleLbl="node1" presStyleIdx="1" presStyleCnt="4">
        <dgm:presLayoutVars>
          <dgm:chMax val="0"/>
          <dgm:bulletEnabled val="1"/>
        </dgm:presLayoutVars>
      </dgm:prSet>
      <dgm:spPr/>
      <dgm:t>
        <a:bodyPr/>
        <a:lstStyle/>
        <a:p>
          <a:endParaRPr lang="en-US"/>
        </a:p>
      </dgm:t>
    </dgm:pt>
    <dgm:pt modelId="{025BB27F-C1A1-4249-B974-0A90EF0AF712}" type="pres">
      <dgm:prSet presAssocID="{A22B6FC4-C4C6-42D0-A979-5275DA7FF5E3}" presName="spacer" presStyleCnt="0"/>
      <dgm:spPr/>
    </dgm:pt>
    <dgm:pt modelId="{DE2A51C7-6207-4D0A-B7BD-A41D75B1FFEF}" type="pres">
      <dgm:prSet presAssocID="{D6B2B644-ADCD-4A58-915E-08420CB424FE}" presName="parentText" presStyleLbl="node1" presStyleIdx="2" presStyleCnt="4">
        <dgm:presLayoutVars>
          <dgm:chMax val="0"/>
          <dgm:bulletEnabled val="1"/>
        </dgm:presLayoutVars>
      </dgm:prSet>
      <dgm:spPr/>
      <dgm:t>
        <a:bodyPr/>
        <a:lstStyle/>
        <a:p>
          <a:endParaRPr lang="en-US"/>
        </a:p>
      </dgm:t>
    </dgm:pt>
    <dgm:pt modelId="{451D0950-5632-49E3-9CBB-5E65946B6E35}" type="pres">
      <dgm:prSet presAssocID="{5933CD95-D553-4E8D-A0E6-F89651552275}" presName="spacer" presStyleCnt="0"/>
      <dgm:spPr/>
    </dgm:pt>
    <dgm:pt modelId="{9A9C5061-6405-412C-B603-DC54F8760474}" type="pres">
      <dgm:prSet presAssocID="{355FD100-426C-46B5-AEEB-4D54DD1D3F3F}" presName="parentText" presStyleLbl="node1" presStyleIdx="3" presStyleCnt="4">
        <dgm:presLayoutVars>
          <dgm:chMax val="0"/>
          <dgm:bulletEnabled val="1"/>
        </dgm:presLayoutVars>
      </dgm:prSet>
      <dgm:spPr/>
      <dgm:t>
        <a:bodyPr/>
        <a:lstStyle/>
        <a:p>
          <a:endParaRPr lang="en-US"/>
        </a:p>
      </dgm:t>
    </dgm:pt>
  </dgm:ptLst>
  <dgm:cxnLst>
    <dgm:cxn modelId="{ECD48F9B-65B1-4459-81CD-D829978E1F5E}" type="presOf" srcId="{D6B2B644-ADCD-4A58-915E-08420CB424FE}" destId="{DE2A51C7-6207-4D0A-B7BD-A41D75B1FFEF}" srcOrd="0" destOrd="0" presId="urn:microsoft.com/office/officeart/2005/8/layout/vList2"/>
    <dgm:cxn modelId="{D220AB7C-D0EC-40B9-B6A4-53A0DE4F6B3D}" type="presOf" srcId="{D3E1AC83-FD54-4EF5-A49F-9C56232A190C}" destId="{320A0D7D-2400-4602-9D7D-9DEDF9709EFD}" srcOrd="0" destOrd="0" presId="urn:microsoft.com/office/officeart/2005/8/layout/vList2"/>
    <dgm:cxn modelId="{2E408081-F1F7-4678-A654-231CB7C3F4C6}" type="presOf" srcId="{355FD100-426C-46B5-AEEB-4D54DD1D3F3F}" destId="{9A9C5061-6405-412C-B603-DC54F8760474}" srcOrd="0" destOrd="0" presId="urn:microsoft.com/office/officeart/2005/8/layout/vList2"/>
    <dgm:cxn modelId="{9C1BBE06-3F6C-4E6C-BB9D-5311C4681D37}" type="presOf" srcId="{543C7A96-C01C-4EFB-A507-A6CAD93EAC0E}" destId="{44087647-3F3A-4F22-9E15-3663D5F7C0C7}" srcOrd="0" destOrd="0" presId="urn:microsoft.com/office/officeart/2005/8/layout/vList2"/>
    <dgm:cxn modelId="{D858D1DE-4689-4FAA-95F2-6A6C77EE4496}" srcId="{D3E1AC83-FD54-4EF5-A49F-9C56232A190C}" destId="{355FD100-426C-46B5-AEEB-4D54DD1D3F3F}" srcOrd="3" destOrd="0" parTransId="{E0845DAB-7B0E-4F1B-9DE5-0FAE49043A3D}" sibTransId="{E4338E9B-6856-41CC-81BC-F0877392AC19}"/>
    <dgm:cxn modelId="{EE0B2B9F-3D48-4E6B-B9B7-7FE1A2DE2013}" srcId="{D3E1AC83-FD54-4EF5-A49F-9C56232A190C}" destId="{4659DEA3-672D-4080-9C64-3866C14262EC}" srcOrd="0" destOrd="0" parTransId="{7E423A1B-0114-465B-ADCA-1C7EC5F53F1E}" sibTransId="{F7FDC23B-4C0B-4380-886C-0D9C79633A29}"/>
    <dgm:cxn modelId="{F4AFE1F5-41DA-475B-8884-94AF7C837631}" srcId="{D3E1AC83-FD54-4EF5-A49F-9C56232A190C}" destId="{D6B2B644-ADCD-4A58-915E-08420CB424FE}" srcOrd="2" destOrd="0" parTransId="{622273D4-4B81-4E83-BC94-90FEF946207D}" sibTransId="{5933CD95-D553-4E8D-A0E6-F89651552275}"/>
    <dgm:cxn modelId="{039D6D06-E72A-45C6-8A7A-DC07EF938F5D}" srcId="{D3E1AC83-FD54-4EF5-A49F-9C56232A190C}" destId="{543C7A96-C01C-4EFB-A507-A6CAD93EAC0E}" srcOrd="1" destOrd="0" parTransId="{424FEDCF-DC48-4503-9B00-B798435C559D}" sibTransId="{A22B6FC4-C4C6-42D0-A979-5275DA7FF5E3}"/>
    <dgm:cxn modelId="{169DF531-A7C8-4285-AFE9-492A25E1D245}" type="presOf" srcId="{4659DEA3-672D-4080-9C64-3866C14262EC}" destId="{7CECB8A8-F621-400E-A8E8-F2ED6732D4FA}" srcOrd="0" destOrd="0" presId="urn:microsoft.com/office/officeart/2005/8/layout/vList2"/>
    <dgm:cxn modelId="{F7628D07-FD4E-43B7-A434-9A56D46D58FF}" type="presParOf" srcId="{320A0D7D-2400-4602-9D7D-9DEDF9709EFD}" destId="{7CECB8A8-F621-400E-A8E8-F2ED6732D4FA}" srcOrd="0" destOrd="0" presId="urn:microsoft.com/office/officeart/2005/8/layout/vList2"/>
    <dgm:cxn modelId="{954A0B2B-D492-4B77-91E7-937FA63ACAE5}" type="presParOf" srcId="{320A0D7D-2400-4602-9D7D-9DEDF9709EFD}" destId="{F033823D-FB85-4807-9C35-AFA43420DAAA}" srcOrd="1" destOrd="0" presId="urn:microsoft.com/office/officeart/2005/8/layout/vList2"/>
    <dgm:cxn modelId="{E78E424B-265E-43B1-905C-D59CA731B59D}" type="presParOf" srcId="{320A0D7D-2400-4602-9D7D-9DEDF9709EFD}" destId="{44087647-3F3A-4F22-9E15-3663D5F7C0C7}" srcOrd="2" destOrd="0" presId="urn:microsoft.com/office/officeart/2005/8/layout/vList2"/>
    <dgm:cxn modelId="{68884384-A680-4A85-B862-E5AC24D0C74D}" type="presParOf" srcId="{320A0D7D-2400-4602-9D7D-9DEDF9709EFD}" destId="{025BB27F-C1A1-4249-B974-0A90EF0AF712}" srcOrd="3" destOrd="0" presId="urn:microsoft.com/office/officeart/2005/8/layout/vList2"/>
    <dgm:cxn modelId="{02EAFA20-B003-4B2F-B25A-9E865CA28B94}" type="presParOf" srcId="{320A0D7D-2400-4602-9D7D-9DEDF9709EFD}" destId="{DE2A51C7-6207-4D0A-B7BD-A41D75B1FFEF}" srcOrd="4" destOrd="0" presId="urn:microsoft.com/office/officeart/2005/8/layout/vList2"/>
    <dgm:cxn modelId="{A276AFE2-7001-41F0-8F9D-C877F037CB92}" type="presParOf" srcId="{320A0D7D-2400-4602-9D7D-9DEDF9709EFD}" destId="{451D0950-5632-49E3-9CBB-5E65946B6E35}" srcOrd="5" destOrd="0" presId="urn:microsoft.com/office/officeart/2005/8/layout/vList2"/>
    <dgm:cxn modelId="{6583C896-636E-4D22-9552-E1D381E9BC97}" type="presParOf" srcId="{320A0D7D-2400-4602-9D7D-9DEDF9709EFD}" destId="{9A9C5061-6405-412C-B603-DC54F876047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51E776-0B17-42C6-AFAD-FC2BC0C0889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9FECD7-7B18-4515-B227-81B7949A8BF7}">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pPr rtl="0"/>
          <a:r>
            <a:rPr lang="en-US" dirty="0" smtClean="0"/>
            <a:t>Serves a diverse user group</a:t>
          </a:r>
          <a:endParaRPr lang="en-US" dirty="0"/>
        </a:p>
      </dgm:t>
    </dgm:pt>
    <dgm:pt modelId="{749B37F1-784A-4F4C-AA55-440B217EBF0F}" type="parTrans" cxnId="{3E50EDE1-F148-4675-B969-6C1D0F5B4C6A}">
      <dgm:prSet/>
      <dgm:spPr/>
      <dgm:t>
        <a:bodyPr/>
        <a:lstStyle/>
        <a:p>
          <a:endParaRPr lang="en-US"/>
        </a:p>
      </dgm:t>
    </dgm:pt>
    <dgm:pt modelId="{B05DB28F-158A-4540-BF95-CDFC70FCDCFB}" type="sibTrans" cxnId="{3E50EDE1-F148-4675-B969-6C1D0F5B4C6A}">
      <dgm:prSet/>
      <dgm:spPr/>
      <dgm:t>
        <a:bodyPr/>
        <a:lstStyle/>
        <a:p>
          <a:endParaRPr lang="en-US"/>
        </a:p>
      </dgm:t>
    </dgm:pt>
    <dgm:pt modelId="{4B56475D-D5E3-489F-912B-78292F06C323}">
      <dgm:prSet/>
      <dgm:spPr>
        <a:gradFill rotWithShape="0">
          <a:gsLst>
            <a:gs pos="0">
              <a:srgbClr val="000082"/>
            </a:gs>
            <a:gs pos="30000">
              <a:srgbClr val="66008F"/>
            </a:gs>
            <a:gs pos="64999">
              <a:srgbClr val="BA0066"/>
            </a:gs>
            <a:gs pos="89999">
              <a:srgbClr val="FF0000"/>
            </a:gs>
            <a:gs pos="100000">
              <a:srgbClr val="FF8200"/>
            </a:gs>
          </a:gsLst>
          <a:lin ang="5400000" scaled="0"/>
        </a:gradFill>
      </dgm:spPr>
      <dgm:t>
        <a:bodyPr/>
        <a:lstStyle/>
        <a:p>
          <a:pPr rtl="0"/>
          <a:r>
            <a:rPr lang="en-US" dirty="0" smtClean="0"/>
            <a:t>Collection consists of more than 300 languages </a:t>
          </a:r>
          <a:endParaRPr lang="en-US" dirty="0"/>
        </a:p>
      </dgm:t>
    </dgm:pt>
    <dgm:pt modelId="{1F78B043-1339-4D07-809C-7DFA35B8C8D3}" type="parTrans" cxnId="{FB6FA7A8-DC84-47B9-AAC8-3DAAB2469879}">
      <dgm:prSet/>
      <dgm:spPr/>
      <dgm:t>
        <a:bodyPr/>
        <a:lstStyle/>
        <a:p>
          <a:endParaRPr lang="en-US"/>
        </a:p>
      </dgm:t>
    </dgm:pt>
    <dgm:pt modelId="{F387A5CB-D866-4164-91B8-4A32EDF0E81E}" type="sibTrans" cxnId="{FB6FA7A8-DC84-47B9-AAC8-3DAAB2469879}">
      <dgm:prSet/>
      <dgm:spPr/>
      <dgm:t>
        <a:bodyPr/>
        <a:lstStyle/>
        <a:p>
          <a:endParaRPr lang="en-US"/>
        </a:p>
      </dgm:t>
    </dgm:pt>
    <dgm:pt modelId="{55867356-9537-4651-B1C7-099A2AE727D1}">
      <dgm:prSet/>
      <dgm:spPr>
        <a:gradFill rotWithShape="0">
          <a:gsLst>
            <a:gs pos="0">
              <a:srgbClr val="000000"/>
            </a:gs>
            <a:gs pos="39999">
              <a:srgbClr val="0A128C"/>
            </a:gs>
            <a:gs pos="70000">
              <a:srgbClr val="181CC7"/>
            </a:gs>
            <a:gs pos="88000">
              <a:srgbClr val="7005D4"/>
            </a:gs>
            <a:gs pos="100000">
              <a:srgbClr val="8C3D91"/>
            </a:gs>
          </a:gsLst>
          <a:lin ang="5400000" scaled="0"/>
        </a:gradFill>
      </dgm:spPr>
      <dgm:t>
        <a:bodyPr/>
        <a:lstStyle/>
        <a:p>
          <a:pPr rtl="0"/>
          <a:r>
            <a:rPr lang="en-US" dirty="0" smtClean="0"/>
            <a:t>Low representation rate of ethnic minorities among professional librarians</a:t>
          </a:r>
          <a:endParaRPr lang="en-US" dirty="0"/>
        </a:p>
      </dgm:t>
    </dgm:pt>
    <dgm:pt modelId="{A4C4B81F-3908-4F2D-93EA-F1F924E2DB2F}" type="parTrans" cxnId="{1964134B-5DF7-4C88-849F-47C8B90A0B39}">
      <dgm:prSet/>
      <dgm:spPr/>
      <dgm:t>
        <a:bodyPr/>
        <a:lstStyle/>
        <a:p>
          <a:endParaRPr lang="en-US"/>
        </a:p>
      </dgm:t>
    </dgm:pt>
    <dgm:pt modelId="{273C264A-EAAA-4070-B051-0C2B95EFC9DB}" type="sibTrans" cxnId="{1964134B-5DF7-4C88-849F-47C8B90A0B39}">
      <dgm:prSet/>
      <dgm:spPr/>
      <dgm:t>
        <a:bodyPr/>
        <a:lstStyle/>
        <a:p>
          <a:endParaRPr lang="en-US"/>
        </a:p>
      </dgm:t>
    </dgm:pt>
    <dgm:pt modelId="{873694B3-BFE7-4EB1-9E85-D403529FC45C}" type="pres">
      <dgm:prSet presAssocID="{D551E776-0B17-42C6-AFAD-FC2BC0C08891}" presName="linear" presStyleCnt="0">
        <dgm:presLayoutVars>
          <dgm:animLvl val="lvl"/>
          <dgm:resizeHandles val="exact"/>
        </dgm:presLayoutVars>
      </dgm:prSet>
      <dgm:spPr/>
      <dgm:t>
        <a:bodyPr/>
        <a:lstStyle/>
        <a:p>
          <a:endParaRPr lang="en-US"/>
        </a:p>
      </dgm:t>
    </dgm:pt>
    <dgm:pt modelId="{E266869F-255E-4353-89E1-72720F83B64D}" type="pres">
      <dgm:prSet presAssocID="{379FECD7-7B18-4515-B227-81B7949A8BF7}" presName="parentText" presStyleLbl="node1" presStyleIdx="0" presStyleCnt="3">
        <dgm:presLayoutVars>
          <dgm:chMax val="0"/>
          <dgm:bulletEnabled val="1"/>
        </dgm:presLayoutVars>
      </dgm:prSet>
      <dgm:spPr/>
      <dgm:t>
        <a:bodyPr/>
        <a:lstStyle/>
        <a:p>
          <a:endParaRPr lang="en-US"/>
        </a:p>
      </dgm:t>
    </dgm:pt>
    <dgm:pt modelId="{7B55F31E-DD89-42AC-8389-DF4D81986447}" type="pres">
      <dgm:prSet presAssocID="{B05DB28F-158A-4540-BF95-CDFC70FCDCFB}" presName="spacer" presStyleCnt="0"/>
      <dgm:spPr/>
    </dgm:pt>
    <dgm:pt modelId="{187DF7A2-34B3-4B6D-B5B7-5E2076D81394}" type="pres">
      <dgm:prSet presAssocID="{4B56475D-D5E3-489F-912B-78292F06C323}" presName="parentText" presStyleLbl="node1" presStyleIdx="1" presStyleCnt="3">
        <dgm:presLayoutVars>
          <dgm:chMax val="0"/>
          <dgm:bulletEnabled val="1"/>
        </dgm:presLayoutVars>
      </dgm:prSet>
      <dgm:spPr/>
      <dgm:t>
        <a:bodyPr/>
        <a:lstStyle/>
        <a:p>
          <a:endParaRPr lang="en-US"/>
        </a:p>
      </dgm:t>
    </dgm:pt>
    <dgm:pt modelId="{4EAE5EAB-0233-46C9-BF65-860A258C6C8D}" type="pres">
      <dgm:prSet presAssocID="{F387A5CB-D866-4164-91B8-4A32EDF0E81E}" presName="spacer" presStyleCnt="0"/>
      <dgm:spPr/>
    </dgm:pt>
    <dgm:pt modelId="{9659F503-7A24-4FCB-BC0F-80FC48F8646A}" type="pres">
      <dgm:prSet presAssocID="{55867356-9537-4651-B1C7-099A2AE727D1}" presName="parentText" presStyleLbl="node1" presStyleIdx="2" presStyleCnt="3">
        <dgm:presLayoutVars>
          <dgm:chMax val="0"/>
          <dgm:bulletEnabled val="1"/>
        </dgm:presLayoutVars>
      </dgm:prSet>
      <dgm:spPr/>
      <dgm:t>
        <a:bodyPr/>
        <a:lstStyle/>
        <a:p>
          <a:endParaRPr lang="en-US"/>
        </a:p>
      </dgm:t>
    </dgm:pt>
  </dgm:ptLst>
  <dgm:cxnLst>
    <dgm:cxn modelId="{FB6FA7A8-DC84-47B9-AAC8-3DAAB2469879}" srcId="{D551E776-0B17-42C6-AFAD-FC2BC0C08891}" destId="{4B56475D-D5E3-489F-912B-78292F06C323}" srcOrd="1" destOrd="0" parTransId="{1F78B043-1339-4D07-809C-7DFA35B8C8D3}" sibTransId="{F387A5CB-D866-4164-91B8-4A32EDF0E81E}"/>
    <dgm:cxn modelId="{24ABF991-7467-4E74-8998-BF9F2091AF79}" type="presOf" srcId="{55867356-9537-4651-B1C7-099A2AE727D1}" destId="{9659F503-7A24-4FCB-BC0F-80FC48F8646A}" srcOrd="0" destOrd="0" presId="urn:microsoft.com/office/officeart/2005/8/layout/vList2"/>
    <dgm:cxn modelId="{2F69A4C9-78C9-4BB8-8C9A-D057AB283C92}" type="presOf" srcId="{4B56475D-D5E3-489F-912B-78292F06C323}" destId="{187DF7A2-34B3-4B6D-B5B7-5E2076D81394}" srcOrd="0" destOrd="0" presId="urn:microsoft.com/office/officeart/2005/8/layout/vList2"/>
    <dgm:cxn modelId="{3E50EDE1-F148-4675-B969-6C1D0F5B4C6A}" srcId="{D551E776-0B17-42C6-AFAD-FC2BC0C08891}" destId="{379FECD7-7B18-4515-B227-81B7949A8BF7}" srcOrd="0" destOrd="0" parTransId="{749B37F1-784A-4F4C-AA55-440B217EBF0F}" sibTransId="{B05DB28F-158A-4540-BF95-CDFC70FCDCFB}"/>
    <dgm:cxn modelId="{DB861F87-901B-4BC1-A0B5-692EFD0C0A55}" type="presOf" srcId="{379FECD7-7B18-4515-B227-81B7949A8BF7}" destId="{E266869F-255E-4353-89E1-72720F83B64D}" srcOrd="0" destOrd="0" presId="urn:microsoft.com/office/officeart/2005/8/layout/vList2"/>
    <dgm:cxn modelId="{1964134B-5DF7-4C88-849F-47C8B90A0B39}" srcId="{D551E776-0B17-42C6-AFAD-FC2BC0C08891}" destId="{55867356-9537-4651-B1C7-099A2AE727D1}" srcOrd="2" destOrd="0" parTransId="{A4C4B81F-3908-4F2D-93EA-F1F924E2DB2F}" sibTransId="{273C264A-EAAA-4070-B051-0C2B95EFC9DB}"/>
    <dgm:cxn modelId="{EA662524-6DE7-49BF-9BF9-847DB34F531D}" type="presOf" srcId="{D551E776-0B17-42C6-AFAD-FC2BC0C08891}" destId="{873694B3-BFE7-4EB1-9E85-D403529FC45C}" srcOrd="0" destOrd="0" presId="urn:microsoft.com/office/officeart/2005/8/layout/vList2"/>
    <dgm:cxn modelId="{61BDCF57-0E76-4A55-B67E-1A4BE4C94309}" type="presParOf" srcId="{873694B3-BFE7-4EB1-9E85-D403529FC45C}" destId="{E266869F-255E-4353-89E1-72720F83B64D}" srcOrd="0" destOrd="0" presId="urn:microsoft.com/office/officeart/2005/8/layout/vList2"/>
    <dgm:cxn modelId="{AAEE28FE-FB53-42F5-854F-6423FC03445B}" type="presParOf" srcId="{873694B3-BFE7-4EB1-9E85-D403529FC45C}" destId="{7B55F31E-DD89-42AC-8389-DF4D81986447}" srcOrd="1" destOrd="0" presId="urn:microsoft.com/office/officeart/2005/8/layout/vList2"/>
    <dgm:cxn modelId="{0DF66034-A385-40BA-B7C0-0B0664CCE644}" type="presParOf" srcId="{873694B3-BFE7-4EB1-9E85-D403529FC45C}" destId="{187DF7A2-34B3-4B6D-B5B7-5E2076D81394}" srcOrd="2" destOrd="0" presId="urn:microsoft.com/office/officeart/2005/8/layout/vList2"/>
    <dgm:cxn modelId="{934E8B26-84C0-4564-87AF-538619C78B48}" type="presParOf" srcId="{873694B3-BFE7-4EB1-9E85-D403529FC45C}" destId="{4EAE5EAB-0233-46C9-BF65-860A258C6C8D}" srcOrd="3" destOrd="0" presId="urn:microsoft.com/office/officeart/2005/8/layout/vList2"/>
    <dgm:cxn modelId="{27245ADE-81D4-439A-BC9C-89F2F0AD93DD}" type="presParOf" srcId="{873694B3-BFE7-4EB1-9E85-D403529FC45C}" destId="{9659F503-7A24-4FCB-BC0F-80FC48F8646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71B3EB-2959-498A-9768-5405D94C8A1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67A84F66-12A6-4156-A456-E3853DCAF01C}">
      <dgm:prSet/>
      <dgm:spPr>
        <a:gradFill rotWithShape="0">
          <a:gsLst>
            <a:gs pos="0">
              <a:srgbClr val="000000"/>
            </a:gs>
            <a:gs pos="39999">
              <a:srgbClr val="0A128C"/>
            </a:gs>
            <a:gs pos="70000">
              <a:srgbClr val="181CC7"/>
            </a:gs>
            <a:gs pos="88000">
              <a:srgbClr val="7005D4"/>
            </a:gs>
            <a:gs pos="100000">
              <a:srgbClr val="8C3D91"/>
            </a:gs>
          </a:gsLst>
          <a:lin ang="5400000" scaled="0"/>
        </a:gradFill>
      </dgm:spPr>
      <dgm:t>
        <a:bodyPr/>
        <a:lstStyle/>
        <a:p>
          <a:pPr rtl="0"/>
          <a:r>
            <a:rPr lang="en-US" dirty="0" smtClean="0"/>
            <a:t>Limited pool of qualified applicants</a:t>
          </a:r>
          <a:endParaRPr lang="en-US" dirty="0"/>
        </a:p>
      </dgm:t>
    </dgm:pt>
    <dgm:pt modelId="{C8788D36-EE5E-46C0-81BE-D0AE63E9648F}" type="parTrans" cxnId="{2FCD7FC5-1F28-4080-A891-4F20F5538A83}">
      <dgm:prSet/>
      <dgm:spPr/>
      <dgm:t>
        <a:bodyPr/>
        <a:lstStyle/>
        <a:p>
          <a:endParaRPr lang="en-US"/>
        </a:p>
      </dgm:t>
    </dgm:pt>
    <dgm:pt modelId="{E39B55E1-D9F7-4FDF-93FF-DB92F85070C7}" type="sibTrans" cxnId="{2FCD7FC5-1F28-4080-A891-4F20F5538A83}">
      <dgm:prSet/>
      <dgm:spPr/>
      <dgm:t>
        <a:bodyPr/>
        <a:lstStyle/>
        <a:p>
          <a:endParaRPr lang="en-US"/>
        </a:p>
      </dgm:t>
    </dgm:pt>
    <dgm:pt modelId="{C9425284-9613-4F94-9A42-6FF979988EA6}">
      <dgm:prSet/>
      <dgm:spPr>
        <a:gradFill rotWithShape="0">
          <a:gsLst>
            <a:gs pos="0">
              <a:srgbClr val="000000"/>
            </a:gs>
            <a:gs pos="39999">
              <a:srgbClr val="0A128C"/>
            </a:gs>
            <a:gs pos="70000">
              <a:srgbClr val="181CC7"/>
            </a:gs>
            <a:gs pos="88000">
              <a:srgbClr val="7005D4"/>
            </a:gs>
            <a:gs pos="100000">
              <a:srgbClr val="8C3D91"/>
            </a:gs>
          </a:gsLst>
          <a:lin ang="5400000" scaled="0"/>
        </a:gradFill>
      </dgm:spPr>
      <dgm:t>
        <a:bodyPr/>
        <a:lstStyle/>
        <a:p>
          <a:pPr rtl="0"/>
          <a:r>
            <a:rPr lang="en-US" smtClean="0"/>
            <a:t>Geographic location</a:t>
          </a:r>
          <a:endParaRPr lang="en-US"/>
        </a:p>
      </dgm:t>
    </dgm:pt>
    <dgm:pt modelId="{D37A5577-1E37-42E8-BCA4-3AEF871B032F}" type="parTrans" cxnId="{976EFFAC-E125-4C8F-8561-D95169846935}">
      <dgm:prSet/>
      <dgm:spPr/>
      <dgm:t>
        <a:bodyPr/>
        <a:lstStyle/>
        <a:p>
          <a:endParaRPr lang="en-US"/>
        </a:p>
      </dgm:t>
    </dgm:pt>
    <dgm:pt modelId="{1181C22C-4916-452D-8149-F1657EAF3963}" type="sibTrans" cxnId="{976EFFAC-E125-4C8F-8561-D95169846935}">
      <dgm:prSet/>
      <dgm:spPr/>
      <dgm:t>
        <a:bodyPr/>
        <a:lstStyle/>
        <a:p>
          <a:endParaRPr lang="en-US"/>
        </a:p>
      </dgm:t>
    </dgm:pt>
    <dgm:pt modelId="{26D9CB15-6832-4C63-9B71-7A8183683541}">
      <dgm:prSet/>
      <dgm:spPr>
        <a:gradFill rotWithShape="0">
          <a:gsLst>
            <a:gs pos="0">
              <a:srgbClr val="000000"/>
            </a:gs>
            <a:gs pos="39999">
              <a:srgbClr val="0A128C"/>
            </a:gs>
            <a:gs pos="70000">
              <a:srgbClr val="181CC7"/>
            </a:gs>
            <a:gs pos="88000">
              <a:srgbClr val="7005D4"/>
            </a:gs>
            <a:gs pos="100000">
              <a:srgbClr val="8C3D91"/>
            </a:gs>
          </a:gsLst>
          <a:lin ang="5400000" scaled="0"/>
        </a:gradFill>
      </dgm:spPr>
      <dgm:t>
        <a:bodyPr/>
        <a:lstStyle/>
        <a:p>
          <a:pPr rtl="0"/>
          <a:r>
            <a:rPr lang="en-US" dirty="0" smtClean="0"/>
            <a:t>Applicants choose not to self-identify</a:t>
          </a:r>
          <a:endParaRPr lang="en-US" dirty="0"/>
        </a:p>
      </dgm:t>
    </dgm:pt>
    <dgm:pt modelId="{B7D2F92E-88E4-4C29-AB8F-99CA2F0776AF}" type="parTrans" cxnId="{2069CE19-66A0-467B-879D-4E93F844BA54}">
      <dgm:prSet/>
      <dgm:spPr/>
      <dgm:t>
        <a:bodyPr/>
        <a:lstStyle/>
        <a:p>
          <a:endParaRPr lang="en-US"/>
        </a:p>
      </dgm:t>
    </dgm:pt>
    <dgm:pt modelId="{3D988F84-0DB5-4652-AB5C-972027F8181A}" type="sibTrans" cxnId="{2069CE19-66A0-467B-879D-4E93F844BA54}">
      <dgm:prSet/>
      <dgm:spPr/>
      <dgm:t>
        <a:bodyPr/>
        <a:lstStyle/>
        <a:p>
          <a:endParaRPr lang="en-US"/>
        </a:p>
      </dgm:t>
    </dgm:pt>
    <dgm:pt modelId="{ED9946E9-6D06-402B-A5BF-B2600FE85E71}">
      <dgm:prSet/>
      <dgm:spPr>
        <a:gradFill rotWithShape="0">
          <a:gsLst>
            <a:gs pos="0">
              <a:srgbClr val="000000"/>
            </a:gs>
            <a:gs pos="39999">
              <a:srgbClr val="0A128C"/>
            </a:gs>
            <a:gs pos="70000">
              <a:srgbClr val="181CC7"/>
            </a:gs>
            <a:gs pos="88000">
              <a:srgbClr val="7005D4"/>
            </a:gs>
            <a:gs pos="100000">
              <a:srgbClr val="8C3D91"/>
            </a:gs>
          </a:gsLst>
          <a:lin ang="5400000" scaled="0"/>
        </a:gradFill>
      </dgm:spPr>
      <dgm:t>
        <a:bodyPr/>
        <a:lstStyle/>
        <a:p>
          <a:pPr rtl="0"/>
          <a:r>
            <a:rPr lang="en-US" dirty="0" smtClean="0"/>
            <a:t>Hiring freezes</a:t>
          </a:r>
          <a:endParaRPr lang="en-US" dirty="0"/>
        </a:p>
      </dgm:t>
    </dgm:pt>
    <dgm:pt modelId="{2AD7842E-111E-4553-9A40-ECD7F7D91DB2}" type="parTrans" cxnId="{C1916BEE-ECAB-47AB-9547-F5B8423BE5D1}">
      <dgm:prSet/>
      <dgm:spPr/>
      <dgm:t>
        <a:bodyPr/>
        <a:lstStyle/>
        <a:p>
          <a:endParaRPr lang="en-US"/>
        </a:p>
      </dgm:t>
    </dgm:pt>
    <dgm:pt modelId="{0F2F87C8-7BE5-4740-B785-139D64844AE5}" type="sibTrans" cxnId="{C1916BEE-ECAB-47AB-9547-F5B8423BE5D1}">
      <dgm:prSet/>
      <dgm:spPr/>
      <dgm:t>
        <a:bodyPr/>
        <a:lstStyle/>
        <a:p>
          <a:endParaRPr lang="en-US"/>
        </a:p>
      </dgm:t>
    </dgm:pt>
    <dgm:pt modelId="{D662AA78-5652-431C-BD22-F200284FBF74}" type="pres">
      <dgm:prSet presAssocID="{A771B3EB-2959-498A-9768-5405D94C8A13}" presName="matrix" presStyleCnt="0">
        <dgm:presLayoutVars>
          <dgm:chMax val="1"/>
          <dgm:dir/>
          <dgm:resizeHandles val="exact"/>
        </dgm:presLayoutVars>
      </dgm:prSet>
      <dgm:spPr/>
      <dgm:t>
        <a:bodyPr/>
        <a:lstStyle/>
        <a:p>
          <a:endParaRPr lang="en-US"/>
        </a:p>
      </dgm:t>
    </dgm:pt>
    <dgm:pt modelId="{D0CD39F1-7BA1-41A4-B73D-38893A478A72}" type="pres">
      <dgm:prSet presAssocID="{A771B3EB-2959-498A-9768-5405D94C8A13}" presName="diamond" presStyleLbl="bgShp" presStyleIdx="0" presStyleCnt="1"/>
      <dgm:spPr/>
    </dgm:pt>
    <dgm:pt modelId="{C528D7FA-8DFF-4048-935B-F6C3169DA701}" type="pres">
      <dgm:prSet presAssocID="{A771B3EB-2959-498A-9768-5405D94C8A13}" presName="quad1" presStyleLbl="node1" presStyleIdx="0" presStyleCnt="4">
        <dgm:presLayoutVars>
          <dgm:chMax val="0"/>
          <dgm:chPref val="0"/>
          <dgm:bulletEnabled val="1"/>
        </dgm:presLayoutVars>
      </dgm:prSet>
      <dgm:spPr/>
      <dgm:t>
        <a:bodyPr/>
        <a:lstStyle/>
        <a:p>
          <a:endParaRPr lang="en-US"/>
        </a:p>
      </dgm:t>
    </dgm:pt>
    <dgm:pt modelId="{179640F0-DAD7-42E9-9C6F-0DF87B4F0AC6}" type="pres">
      <dgm:prSet presAssocID="{A771B3EB-2959-498A-9768-5405D94C8A13}" presName="quad2" presStyleLbl="node1" presStyleIdx="1" presStyleCnt="4">
        <dgm:presLayoutVars>
          <dgm:chMax val="0"/>
          <dgm:chPref val="0"/>
          <dgm:bulletEnabled val="1"/>
        </dgm:presLayoutVars>
      </dgm:prSet>
      <dgm:spPr/>
      <dgm:t>
        <a:bodyPr/>
        <a:lstStyle/>
        <a:p>
          <a:endParaRPr lang="en-US"/>
        </a:p>
      </dgm:t>
    </dgm:pt>
    <dgm:pt modelId="{63A22289-FB09-4C79-88E9-4080AA1DDE2C}" type="pres">
      <dgm:prSet presAssocID="{A771B3EB-2959-498A-9768-5405D94C8A13}" presName="quad3" presStyleLbl="node1" presStyleIdx="2" presStyleCnt="4">
        <dgm:presLayoutVars>
          <dgm:chMax val="0"/>
          <dgm:chPref val="0"/>
          <dgm:bulletEnabled val="1"/>
        </dgm:presLayoutVars>
      </dgm:prSet>
      <dgm:spPr/>
      <dgm:t>
        <a:bodyPr/>
        <a:lstStyle/>
        <a:p>
          <a:endParaRPr lang="en-US"/>
        </a:p>
      </dgm:t>
    </dgm:pt>
    <dgm:pt modelId="{7430253C-249A-41A6-BABF-78DD7E88C058}" type="pres">
      <dgm:prSet presAssocID="{A771B3EB-2959-498A-9768-5405D94C8A13}" presName="quad4" presStyleLbl="node1" presStyleIdx="3" presStyleCnt="4">
        <dgm:presLayoutVars>
          <dgm:chMax val="0"/>
          <dgm:chPref val="0"/>
          <dgm:bulletEnabled val="1"/>
        </dgm:presLayoutVars>
      </dgm:prSet>
      <dgm:spPr/>
      <dgm:t>
        <a:bodyPr/>
        <a:lstStyle/>
        <a:p>
          <a:endParaRPr lang="en-US"/>
        </a:p>
      </dgm:t>
    </dgm:pt>
  </dgm:ptLst>
  <dgm:cxnLst>
    <dgm:cxn modelId="{2FCD7FC5-1F28-4080-A891-4F20F5538A83}" srcId="{A771B3EB-2959-498A-9768-5405D94C8A13}" destId="{67A84F66-12A6-4156-A456-E3853DCAF01C}" srcOrd="0" destOrd="0" parTransId="{C8788D36-EE5E-46C0-81BE-D0AE63E9648F}" sibTransId="{E39B55E1-D9F7-4FDF-93FF-DB92F85070C7}"/>
    <dgm:cxn modelId="{F0ACBA9B-6293-437C-8E59-9E7E0CC1C35C}" type="presOf" srcId="{67A84F66-12A6-4156-A456-E3853DCAF01C}" destId="{C528D7FA-8DFF-4048-935B-F6C3169DA701}" srcOrd="0" destOrd="0" presId="urn:microsoft.com/office/officeart/2005/8/layout/matrix3"/>
    <dgm:cxn modelId="{539EDB47-85AF-4893-8F74-6077339F60EB}" type="presOf" srcId="{26D9CB15-6832-4C63-9B71-7A8183683541}" destId="{63A22289-FB09-4C79-88E9-4080AA1DDE2C}" srcOrd="0" destOrd="0" presId="urn:microsoft.com/office/officeart/2005/8/layout/matrix3"/>
    <dgm:cxn modelId="{360EFB95-3900-4D7A-A68E-9B6860C72007}" type="presOf" srcId="{ED9946E9-6D06-402B-A5BF-B2600FE85E71}" destId="{7430253C-249A-41A6-BABF-78DD7E88C058}" srcOrd="0" destOrd="0" presId="urn:microsoft.com/office/officeart/2005/8/layout/matrix3"/>
    <dgm:cxn modelId="{6C790FB4-5223-4EDD-B2CF-B5B60F508F89}" type="presOf" srcId="{C9425284-9613-4F94-9A42-6FF979988EA6}" destId="{179640F0-DAD7-42E9-9C6F-0DF87B4F0AC6}" srcOrd="0" destOrd="0" presId="urn:microsoft.com/office/officeart/2005/8/layout/matrix3"/>
    <dgm:cxn modelId="{17B93B99-4792-40F5-9EE9-BA446ED5021E}" type="presOf" srcId="{A771B3EB-2959-498A-9768-5405D94C8A13}" destId="{D662AA78-5652-431C-BD22-F200284FBF74}" srcOrd="0" destOrd="0" presId="urn:microsoft.com/office/officeart/2005/8/layout/matrix3"/>
    <dgm:cxn modelId="{C1916BEE-ECAB-47AB-9547-F5B8423BE5D1}" srcId="{A771B3EB-2959-498A-9768-5405D94C8A13}" destId="{ED9946E9-6D06-402B-A5BF-B2600FE85E71}" srcOrd="3" destOrd="0" parTransId="{2AD7842E-111E-4553-9A40-ECD7F7D91DB2}" sibTransId="{0F2F87C8-7BE5-4740-B785-139D64844AE5}"/>
    <dgm:cxn modelId="{976EFFAC-E125-4C8F-8561-D95169846935}" srcId="{A771B3EB-2959-498A-9768-5405D94C8A13}" destId="{C9425284-9613-4F94-9A42-6FF979988EA6}" srcOrd="1" destOrd="0" parTransId="{D37A5577-1E37-42E8-BCA4-3AEF871B032F}" sibTransId="{1181C22C-4916-452D-8149-F1657EAF3963}"/>
    <dgm:cxn modelId="{2069CE19-66A0-467B-879D-4E93F844BA54}" srcId="{A771B3EB-2959-498A-9768-5405D94C8A13}" destId="{26D9CB15-6832-4C63-9B71-7A8183683541}" srcOrd="2" destOrd="0" parTransId="{B7D2F92E-88E4-4C29-AB8F-99CA2F0776AF}" sibTransId="{3D988F84-0DB5-4652-AB5C-972027F8181A}"/>
    <dgm:cxn modelId="{2AD83B74-3AB3-4791-8C6F-0115DD80CFF1}" type="presParOf" srcId="{D662AA78-5652-431C-BD22-F200284FBF74}" destId="{D0CD39F1-7BA1-41A4-B73D-38893A478A72}" srcOrd="0" destOrd="0" presId="urn:microsoft.com/office/officeart/2005/8/layout/matrix3"/>
    <dgm:cxn modelId="{484EF18C-AB58-44B5-9B47-59CB3DB4CD71}" type="presParOf" srcId="{D662AA78-5652-431C-BD22-F200284FBF74}" destId="{C528D7FA-8DFF-4048-935B-F6C3169DA701}" srcOrd="1" destOrd="0" presId="urn:microsoft.com/office/officeart/2005/8/layout/matrix3"/>
    <dgm:cxn modelId="{53E84113-ECA7-487F-A6FB-72DADE9A3442}" type="presParOf" srcId="{D662AA78-5652-431C-BD22-F200284FBF74}" destId="{179640F0-DAD7-42E9-9C6F-0DF87B4F0AC6}" srcOrd="2" destOrd="0" presId="urn:microsoft.com/office/officeart/2005/8/layout/matrix3"/>
    <dgm:cxn modelId="{C5D9CAFF-6A3C-4CE0-9124-8FDD9935DA97}" type="presParOf" srcId="{D662AA78-5652-431C-BD22-F200284FBF74}" destId="{63A22289-FB09-4C79-88E9-4080AA1DDE2C}" srcOrd="3" destOrd="0" presId="urn:microsoft.com/office/officeart/2005/8/layout/matrix3"/>
    <dgm:cxn modelId="{D612F0C7-385E-4D3A-8A5D-37EB571685D0}" type="presParOf" srcId="{D662AA78-5652-431C-BD22-F200284FBF74}" destId="{7430253C-249A-41A6-BABF-78DD7E88C05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5B4854-E78F-4496-BF57-818A1955D0FC}"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n-US"/>
        </a:p>
      </dgm:t>
    </dgm:pt>
    <dgm:pt modelId="{27836CEF-DA7E-4A09-83BF-5B6C8C903D74}">
      <dgm:prSet/>
      <dgm:spPr/>
      <dgm:t>
        <a:bodyPr/>
        <a:lstStyle/>
        <a:p>
          <a:pPr rtl="0"/>
          <a:r>
            <a:rPr lang="en-US" dirty="0" smtClean="0"/>
            <a:t>Recognize the benefits and necessity of having an ethnically diverse professional team</a:t>
          </a:r>
          <a:endParaRPr lang="en-US" dirty="0"/>
        </a:p>
      </dgm:t>
    </dgm:pt>
    <dgm:pt modelId="{5629343F-999E-4396-B23C-4752241B80B0}" type="parTrans" cxnId="{56C3CE9F-766F-47C8-ABF2-97C34B6E8E8A}">
      <dgm:prSet/>
      <dgm:spPr/>
      <dgm:t>
        <a:bodyPr/>
        <a:lstStyle/>
        <a:p>
          <a:endParaRPr lang="en-US"/>
        </a:p>
      </dgm:t>
    </dgm:pt>
    <dgm:pt modelId="{D5583E4E-841D-4894-BA5B-42A9E5EDBE03}" type="sibTrans" cxnId="{56C3CE9F-766F-47C8-ABF2-97C34B6E8E8A}">
      <dgm:prSet/>
      <dgm:spPr/>
      <dgm:t>
        <a:bodyPr/>
        <a:lstStyle/>
        <a:p>
          <a:endParaRPr lang="en-US"/>
        </a:p>
      </dgm:t>
    </dgm:pt>
    <dgm:pt modelId="{08DFEC16-9D58-4FD0-8332-60DFE10C1581}">
      <dgm:prSet/>
      <dgm:spPr/>
      <dgm:t>
        <a:bodyPr/>
        <a:lstStyle/>
        <a:p>
          <a:pPr rtl="0"/>
          <a:r>
            <a:rPr lang="en-US" dirty="0" smtClean="0"/>
            <a:t>More research on the experience of ethnic minority librarians</a:t>
          </a:r>
          <a:endParaRPr lang="en-US" dirty="0"/>
        </a:p>
      </dgm:t>
    </dgm:pt>
    <dgm:pt modelId="{5521904A-D573-42AE-B0F5-D25728BF38A3}" type="parTrans" cxnId="{19041683-EF6D-4551-9F2A-B0295ADA11EB}">
      <dgm:prSet/>
      <dgm:spPr/>
      <dgm:t>
        <a:bodyPr/>
        <a:lstStyle/>
        <a:p>
          <a:endParaRPr lang="en-US"/>
        </a:p>
      </dgm:t>
    </dgm:pt>
    <dgm:pt modelId="{AEB4D0E2-7A22-43C6-96CE-198DF79B782F}" type="sibTrans" cxnId="{19041683-EF6D-4551-9F2A-B0295ADA11EB}">
      <dgm:prSet/>
      <dgm:spPr/>
      <dgm:t>
        <a:bodyPr/>
        <a:lstStyle/>
        <a:p>
          <a:endParaRPr lang="en-US"/>
        </a:p>
      </dgm:t>
    </dgm:pt>
    <dgm:pt modelId="{02494E00-73E3-4167-A796-C5A5305FFA2A}">
      <dgm:prSet/>
      <dgm:spPr/>
      <dgm:t>
        <a:bodyPr/>
        <a:lstStyle/>
        <a:p>
          <a:pPr rtl="0"/>
          <a:r>
            <a:rPr lang="en-US" dirty="0" smtClean="0"/>
            <a:t>Outreach to minority group</a:t>
          </a:r>
          <a:endParaRPr lang="en-US" dirty="0"/>
        </a:p>
      </dgm:t>
    </dgm:pt>
    <dgm:pt modelId="{8AF7338D-E9F3-4EC3-A32F-66595C205BE1}" type="parTrans" cxnId="{153F1C99-B1FB-431C-8D6A-50163AB13814}">
      <dgm:prSet/>
      <dgm:spPr/>
      <dgm:t>
        <a:bodyPr/>
        <a:lstStyle/>
        <a:p>
          <a:endParaRPr lang="en-US"/>
        </a:p>
      </dgm:t>
    </dgm:pt>
    <dgm:pt modelId="{B82F1D71-9C63-41AA-B53C-14DA0D14E55D}" type="sibTrans" cxnId="{153F1C99-B1FB-431C-8D6A-50163AB13814}">
      <dgm:prSet/>
      <dgm:spPr/>
      <dgm:t>
        <a:bodyPr/>
        <a:lstStyle/>
        <a:p>
          <a:endParaRPr lang="en-US"/>
        </a:p>
      </dgm:t>
    </dgm:pt>
    <dgm:pt modelId="{BCDBA9E7-3AC7-43EB-94AC-44B306BA8DB8}">
      <dgm:prSet/>
      <dgm:spPr/>
      <dgm:t>
        <a:bodyPr/>
        <a:lstStyle/>
        <a:p>
          <a:pPr rtl="0"/>
          <a:r>
            <a:rPr lang="en-US" dirty="0" smtClean="0"/>
            <a:t>Inclusive and diverse profession </a:t>
          </a:r>
          <a:endParaRPr lang="en-US" dirty="0"/>
        </a:p>
      </dgm:t>
    </dgm:pt>
    <dgm:pt modelId="{BCADD9EE-B4C1-427A-A8BE-F9EF87B13601}" type="parTrans" cxnId="{EE4FC765-4CEA-4C0F-BB1E-A73D8DF15932}">
      <dgm:prSet/>
      <dgm:spPr/>
      <dgm:t>
        <a:bodyPr/>
        <a:lstStyle/>
        <a:p>
          <a:endParaRPr lang="en-US"/>
        </a:p>
      </dgm:t>
    </dgm:pt>
    <dgm:pt modelId="{061FF810-2ADD-4679-9D9D-A9885141281E}" type="sibTrans" cxnId="{EE4FC765-4CEA-4C0F-BB1E-A73D8DF15932}">
      <dgm:prSet/>
      <dgm:spPr/>
      <dgm:t>
        <a:bodyPr/>
        <a:lstStyle/>
        <a:p>
          <a:endParaRPr lang="en-US"/>
        </a:p>
      </dgm:t>
    </dgm:pt>
    <dgm:pt modelId="{FA8CFA9C-22E5-493B-AA0C-E8A8C98003D1}" type="pres">
      <dgm:prSet presAssocID="{545B4854-E78F-4496-BF57-818A1955D0FC}" presName="Name0" presStyleCnt="0">
        <dgm:presLayoutVars>
          <dgm:dir/>
          <dgm:animLvl val="lvl"/>
          <dgm:resizeHandles val="exact"/>
        </dgm:presLayoutVars>
      </dgm:prSet>
      <dgm:spPr/>
      <dgm:t>
        <a:bodyPr/>
        <a:lstStyle/>
        <a:p>
          <a:endParaRPr lang="en-US"/>
        </a:p>
      </dgm:t>
    </dgm:pt>
    <dgm:pt modelId="{09D97E29-FAC7-400E-9598-F38E2EDDEF97}" type="pres">
      <dgm:prSet presAssocID="{545B4854-E78F-4496-BF57-818A1955D0FC}" presName="dummy" presStyleCnt="0"/>
      <dgm:spPr/>
    </dgm:pt>
    <dgm:pt modelId="{B0051C82-310A-47F1-9C91-85B098FDC2A4}" type="pres">
      <dgm:prSet presAssocID="{545B4854-E78F-4496-BF57-818A1955D0FC}" presName="linH" presStyleCnt="0"/>
      <dgm:spPr/>
    </dgm:pt>
    <dgm:pt modelId="{082337C0-9A30-4E7F-A561-CA1E8E989F72}" type="pres">
      <dgm:prSet presAssocID="{545B4854-E78F-4496-BF57-818A1955D0FC}" presName="padding1" presStyleCnt="0"/>
      <dgm:spPr/>
    </dgm:pt>
    <dgm:pt modelId="{704E851D-63B2-44D0-85FC-F2137AAF139B}" type="pres">
      <dgm:prSet presAssocID="{27836CEF-DA7E-4A09-83BF-5B6C8C903D74}" presName="linV" presStyleCnt="0"/>
      <dgm:spPr/>
    </dgm:pt>
    <dgm:pt modelId="{1D8160CB-FF70-473A-A655-DABC2A94276C}" type="pres">
      <dgm:prSet presAssocID="{27836CEF-DA7E-4A09-83BF-5B6C8C903D74}" presName="spVertical1" presStyleCnt="0"/>
      <dgm:spPr/>
    </dgm:pt>
    <dgm:pt modelId="{1F533FCC-9AEF-4AD4-BEC3-9996F427F915}" type="pres">
      <dgm:prSet presAssocID="{27836CEF-DA7E-4A09-83BF-5B6C8C903D74}" presName="parTx" presStyleLbl="revTx" presStyleIdx="0" presStyleCnt="4" custScaleX="115088" custScaleY="139035" custLinFactY="24299" custLinFactNeighborX="-35635" custLinFactNeighborY="100000">
        <dgm:presLayoutVars>
          <dgm:chMax val="0"/>
          <dgm:chPref val="0"/>
          <dgm:bulletEnabled val="1"/>
        </dgm:presLayoutVars>
      </dgm:prSet>
      <dgm:spPr/>
      <dgm:t>
        <a:bodyPr/>
        <a:lstStyle/>
        <a:p>
          <a:endParaRPr lang="en-US"/>
        </a:p>
      </dgm:t>
    </dgm:pt>
    <dgm:pt modelId="{62857EA0-E00E-46A1-BBED-B5EC98DCECF6}" type="pres">
      <dgm:prSet presAssocID="{27836CEF-DA7E-4A09-83BF-5B6C8C903D74}" presName="spVertical2" presStyleCnt="0"/>
      <dgm:spPr/>
    </dgm:pt>
    <dgm:pt modelId="{68A49312-B3FD-49D4-85D2-8AF448B889BC}" type="pres">
      <dgm:prSet presAssocID="{27836CEF-DA7E-4A09-83BF-5B6C8C903D74}" presName="spVertical3" presStyleCnt="0"/>
      <dgm:spPr/>
    </dgm:pt>
    <dgm:pt modelId="{DA58FDC9-AE4E-4C83-9B4B-5D2BE8AEF8F8}" type="pres">
      <dgm:prSet presAssocID="{D5583E4E-841D-4894-BA5B-42A9E5EDBE03}" presName="space" presStyleCnt="0"/>
      <dgm:spPr/>
    </dgm:pt>
    <dgm:pt modelId="{1254EEEE-2A39-409C-A60A-D20BEEE51BDC}" type="pres">
      <dgm:prSet presAssocID="{08DFEC16-9D58-4FD0-8332-60DFE10C1581}" presName="linV" presStyleCnt="0"/>
      <dgm:spPr/>
    </dgm:pt>
    <dgm:pt modelId="{A3060004-B48D-4E60-8D64-E4743B1BC105}" type="pres">
      <dgm:prSet presAssocID="{08DFEC16-9D58-4FD0-8332-60DFE10C1581}" presName="spVertical1" presStyleCnt="0"/>
      <dgm:spPr/>
    </dgm:pt>
    <dgm:pt modelId="{A5166E75-12DA-41DB-8194-5466DB1E70C5}" type="pres">
      <dgm:prSet presAssocID="{08DFEC16-9D58-4FD0-8332-60DFE10C1581}" presName="parTx" presStyleLbl="revTx" presStyleIdx="1" presStyleCnt="4" custScaleX="109670" custScaleY="117009" custLinFactY="43923" custLinFactNeighborX="-22606" custLinFactNeighborY="100000">
        <dgm:presLayoutVars>
          <dgm:chMax val="0"/>
          <dgm:chPref val="0"/>
          <dgm:bulletEnabled val="1"/>
        </dgm:presLayoutVars>
      </dgm:prSet>
      <dgm:spPr/>
      <dgm:t>
        <a:bodyPr/>
        <a:lstStyle/>
        <a:p>
          <a:endParaRPr lang="en-US"/>
        </a:p>
      </dgm:t>
    </dgm:pt>
    <dgm:pt modelId="{64093EDF-BFDD-432C-B7B3-FEEBD953A5F0}" type="pres">
      <dgm:prSet presAssocID="{08DFEC16-9D58-4FD0-8332-60DFE10C1581}" presName="spVertical2" presStyleCnt="0"/>
      <dgm:spPr/>
    </dgm:pt>
    <dgm:pt modelId="{99E56D9D-01FE-42C9-B25F-8DD1C1DE6784}" type="pres">
      <dgm:prSet presAssocID="{08DFEC16-9D58-4FD0-8332-60DFE10C1581}" presName="spVertical3" presStyleCnt="0"/>
      <dgm:spPr/>
    </dgm:pt>
    <dgm:pt modelId="{0E216FC2-96BB-4344-8B39-45ACD81546DA}" type="pres">
      <dgm:prSet presAssocID="{AEB4D0E2-7A22-43C6-96CE-198DF79B782F}" presName="space" presStyleCnt="0"/>
      <dgm:spPr/>
    </dgm:pt>
    <dgm:pt modelId="{C0581031-AF4F-41C0-A2B2-947C2D3B0C80}" type="pres">
      <dgm:prSet presAssocID="{02494E00-73E3-4167-A796-C5A5305FFA2A}" presName="linV" presStyleCnt="0"/>
      <dgm:spPr/>
    </dgm:pt>
    <dgm:pt modelId="{A2458851-F63E-450F-8FC0-71A0648D7423}" type="pres">
      <dgm:prSet presAssocID="{02494E00-73E3-4167-A796-C5A5305FFA2A}" presName="spVertical1" presStyleCnt="0"/>
      <dgm:spPr/>
    </dgm:pt>
    <dgm:pt modelId="{64E2C89B-0722-4901-8197-287A4BFE951C}" type="pres">
      <dgm:prSet presAssocID="{02494E00-73E3-4167-A796-C5A5305FFA2A}" presName="parTx" presStyleLbl="revTx" presStyleIdx="2" presStyleCnt="4" custLinFactY="43923" custLinFactNeighborX="-21737" custLinFactNeighborY="100000">
        <dgm:presLayoutVars>
          <dgm:chMax val="0"/>
          <dgm:chPref val="0"/>
          <dgm:bulletEnabled val="1"/>
        </dgm:presLayoutVars>
      </dgm:prSet>
      <dgm:spPr/>
      <dgm:t>
        <a:bodyPr/>
        <a:lstStyle/>
        <a:p>
          <a:endParaRPr lang="en-US"/>
        </a:p>
      </dgm:t>
    </dgm:pt>
    <dgm:pt modelId="{DC2D7C49-A331-43A8-92AA-6B26B8B9FF80}" type="pres">
      <dgm:prSet presAssocID="{02494E00-73E3-4167-A796-C5A5305FFA2A}" presName="spVertical2" presStyleCnt="0"/>
      <dgm:spPr/>
    </dgm:pt>
    <dgm:pt modelId="{F2E513B8-66F9-4CBC-B3AC-502A2F105DE2}" type="pres">
      <dgm:prSet presAssocID="{02494E00-73E3-4167-A796-C5A5305FFA2A}" presName="spVertical3" presStyleCnt="0"/>
      <dgm:spPr/>
    </dgm:pt>
    <dgm:pt modelId="{9F4BD4AA-E7D0-45F0-B3FE-4770AA1089CB}" type="pres">
      <dgm:prSet presAssocID="{B82F1D71-9C63-41AA-B53C-14DA0D14E55D}" presName="space" presStyleCnt="0"/>
      <dgm:spPr/>
    </dgm:pt>
    <dgm:pt modelId="{F15A30EF-A137-4F2A-9001-02D4334CC58B}" type="pres">
      <dgm:prSet presAssocID="{BCDBA9E7-3AC7-43EB-94AC-44B306BA8DB8}" presName="linV" presStyleCnt="0"/>
      <dgm:spPr/>
    </dgm:pt>
    <dgm:pt modelId="{77A9E4F5-08D0-4228-984C-3F08794EC3D1}" type="pres">
      <dgm:prSet presAssocID="{BCDBA9E7-3AC7-43EB-94AC-44B306BA8DB8}" presName="spVertical1" presStyleCnt="0"/>
      <dgm:spPr/>
    </dgm:pt>
    <dgm:pt modelId="{67CA1BBE-450A-48D2-8482-052514901B48}" type="pres">
      <dgm:prSet presAssocID="{BCDBA9E7-3AC7-43EB-94AC-44B306BA8DB8}" presName="parTx" presStyleLbl="revTx" presStyleIdx="3" presStyleCnt="4" custLinFactY="39671" custLinFactNeighborX="-11199" custLinFactNeighborY="100000">
        <dgm:presLayoutVars>
          <dgm:chMax val="0"/>
          <dgm:chPref val="0"/>
          <dgm:bulletEnabled val="1"/>
        </dgm:presLayoutVars>
      </dgm:prSet>
      <dgm:spPr/>
      <dgm:t>
        <a:bodyPr/>
        <a:lstStyle/>
        <a:p>
          <a:endParaRPr lang="en-US"/>
        </a:p>
      </dgm:t>
    </dgm:pt>
    <dgm:pt modelId="{A8675343-B8CA-41ED-9ECB-3D130FED9048}" type="pres">
      <dgm:prSet presAssocID="{BCDBA9E7-3AC7-43EB-94AC-44B306BA8DB8}" presName="spVertical2" presStyleCnt="0"/>
      <dgm:spPr/>
    </dgm:pt>
    <dgm:pt modelId="{C770F173-17EB-4BB8-81C1-98FC63BA388A}" type="pres">
      <dgm:prSet presAssocID="{BCDBA9E7-3AC7-43EB-94AC-44B306BA8DB8}" presName="spVertical3" presStyleCnt="0"/>
      <dgm:spPr/>
    </dgm:pt>
    <dgm:pt modelId="{2BF70CB2-813B-46D6-A908-CD68585F5A64}" type="pres">
      <dgm:prSet presAssocID="{545B4854-E78F-4496-BF57-818A1955D0FC}" presName="padding2" presStyleCnt="0"/>
      <dgm:spPr/>
    </dgm:pt>
    <dgm:pt modelId="{575EB467-8D3D-4763-9723-23B0559828E0}" type="pres">
      <dgm:prSet presAssocID="{545B4854-E78F-4496-BF57-818A1955D0FC}" presName="negArrow" presStyleCnt="0"/>
      <dgm:spPr/>
    </dgm:pt>
    <dgm:pt modelId="{A1863D87-59A8-4420-B42F-21F19154E713}" type="pres">
      <dgm:prSet presAssocID="{545B4854-E78F-4496-BF57-818A1955D0FC}" presName="backgroundArrow" presStyleLbl="node1" presStyleIdx="0" presStyleCnt="1" custScaleY="186448"/>
      <dgm:spPr>
        <a:blipFill rotWithShape="0">
          <a:blip xmlns:r="http://schemas.openxmlformats.org/officeDocument/2006/relationships" r:embed="rId1"/>
          <a:tile tx="0" ty="0" sx="100000" sy="100000" flip="none" algn="tl"/>
        </a:blipFill>
      </dgm:spPr>
    </dgm:pt>
  </dgm:ptLst>
  <dgm:cxnLst>
    <dgm:cxn modelId="{B8192760-D683-48D0-B175-BFFEA9E580EA}" type="presOf" srcId="{BCDBA9E7-3AC7-43EB-94AC-44B306BA8DB8}" destId="{67CA1BBE-450A-48D2-8482-052514901B48}" srcOrd="0" destOrd="0" presId="urn:microsoft.com/office/officeart/2005/8/layout/hProcess3"/>
    <dgm:cxn modelId="{341F7045-D0B8-4CA8-85D2-FD5998F293D1}" type="presOf" srcId="{27836CEF-DA7E-4A09-83BF-5B6C8C903D74}" destId="{1F533FCC-9AEF-4AD4-BEC3-9996F427F915}" srcOrd="0" destOrd="0" presId="urn:microsoft.com/office/officeart/2005/8/layout/hProcess3"/>
    <dgm:cxn modelId="{C2C9374E-F987-45EF-80CF-5AD587DB53AD}" type="presOf" srcId="{02494E00-73E3-4167-A796-C5A5305FFA2A}" destId="{64E2C89B-0722-4901-8197-287A4BFE951C}" srcOrd="0" destOrd="0" presId="urn:microsoft.com/office/officeart/2005/8/layout/hProcess3"/>
    <dgm:cxn modelId="{56C3CE9F-766F-47C8-ABF2-97C34B6E8E8A}" srcId="{545B4854-E78F-4496-BF57-818A1955D0FC}" destId="{27836CEF-DA7E-4A09-83BF-5B6C8C903D74}" srcOrd="0" destOrd="0" parTransId="{5629343F-999E-4396-B23C-4752241B80B0}" sibTransId="{D5583E4E-841D-4894-BA5B-42A9E5EDBE03}"/>
    <dgm:cxn modelId="{19041683-EF6D-4551-9F2A-B0295ADA11EB}" srcId="{545B4854-E78F-4496-BF57-818A1955D0FC}" destId="{08DFEC16-9D58-4FD0-8332-60DFE10C1581}" srcOrd="1" destOrd="0" parTransId="{5521904A-D573-42AE-B0F5-D25728BF38A3}" sibTransId="{AEB4D0E2-7A22-43C6-96CE-198DF79B782F}"/>
    <dgm:cxn modelId="{153F1C99-B1FB-431C-8D6A-50163AB13814}" srcId="{545B4854-E78F-4496-BF57-818A1955D0FC}" destId="{02494E00-73E3-4167-A796-C5A5305FFA2A}" srcOrd="2" destOrd="0" parTransId="{8AF7338D-E9F3-4EC3-A32F-66595C205BE1}" sibTransId="{B82F1D71-9C63-41AA-B53C-14DA0D14E55D}"/>
    <dgm:cxn modelId="{7A67162C-DF2B-47F2-99D6-72616C80D43B}" type="presOf" srcId="{545B4854-E78F-4496-BF57-818A1955D0FC}" destId="{FA8CFA9C-22E5-493B-AA0C-E8A8C98003D1}" srcOrd="0" destOrd="0" presId="urn:microsoft.com/office/officeart/2005/8/layout/hProcess3"/>
    <dgm:cxn modelId="{EE4FC765-4CEA-4C0F-BB1E-A73D8DF15932}" srcId="{545B4854-E78F-4496-BF57-818A1955D0FC}" destId="{BCDBA9E7-3AC7-43EB-94AC-44B306BA8DB8}" srcOrd="3" destOrd="0" parTransId="{BCADD9EE-B4C1-427A-A8BE-F9EF87B13601}" sibTransId="{061FF810-2ADD-4679-9D9D-A9885141281E}"/>
    <dgm:cxn modelId="{76081A07-3AF6-4AB0-9342-62F3A671348B}" type="presOf" srcId="{08DFEC16-9D58-4FD0-8332-60DFE10C1581}" destId="{A5166E75-12DA-41DB-8194-5466DB1E70C5}" srcOrd="0" destOrd="0" presId="urn:microsoft.com/office/officeart/2005/8/layout/hProcess3"/>
    <dgm:cxn modelId="{D0063A21-82C8-4373-8BF7-C90DADC4BAB7}" type="presParOf" srcId="{FA8CFA9C-22E5-493B-AA0C-E8A8C98003D1}" destId="{09D97E29-FAC7-400E-9598-F38E2EDDEF97}" srcOrd="0" destOrd="0" presId="urn:microsoft.com/office/officeart/2005/8/layout/hProcess3"/>
    <dgm:cxn modelId="{023A902B-63CB-4928-BAA1-A1D988C2DAED}" type="presParOf" srcId="{FA8CFA9C-22E5-493B-AA0C-E8A8C98003D1}" destId="{B0051C82-310A-47F1-9C91-85B098FDC2A4}" srcOrd="1" destOrd="0" presId="urn:microsoft.com/office/officeart/2005/8/layout/hProcess3"/>
    <dgm:cxn modelId="{048A489F-8499-41DD-9578-17DB37B7EA6F}" type="presParOf" srcId="{B0051C82-310A-47F1-9C91-85B098FDC2A4}" destId="{082337C0-9A30-4E7F-A561-CA1E8E989F72}" srcOrd="0" destOrd="0" presId="urn:microsoft.com/office/officeart/2005/8/layout/hProcess3"/>
    <dgm:cxn modelId="{54154E0B-C7FF-41E8-BBD3-35FF650FE84D}" type="presParOf" srcId="{B0051C82-310A-47F1-9C91-85B098FDC2A4}" destId="{704E851D-63B2-44D0-85FC-F2137AAF139B}" srcOrd="1" destOrd="0" presId="urn:microsoft.com/office/officeart/2005/8/layout/hProcess3"/>
    <dgm:cxn modelId="{6633806C-9BAB-4247-99FB-B27A05C47781}" type="presParOf" srcId="{704E851D-63B2-44D0-85FC-F2137AAF139B}" destId="{1D8160CB-FF70-473A-A655-DABC2A94276C}" srcOrd="0" destOrd="0" presId="urn:microsoft.com/office/officeart/2005/8/layout/hProcess3"/>
    <dgm:cxn modelId="{1A98E724-1B59-4104-9950-5E36FC4194FE}" type="presParOf" srcId="{704E851D-63B2-44D0-85FC-F2137AAF139B}" destId="{1F533FCC-9AEF-4AD4-BEC3-9996F427F915}" srcOrd="1" destOrd="0" presId="urn:microsoft.com/office/officeart/2005/8/layout/hProcess3"/>
    <dgm:cxn modelId="{7C4F4C54-67BC-46A8-B59A-2469B19E0830}" type="presParOf" srcId="{704E851D-63B2-44D0-85FC-F2137AAF139B}" destId="{62857EA0-E00E-46A1-BBED-B5EC98DCECF6}" srcOrd="2" destOrd="0" presId="urn:microsoft.com/office/officeart/2005/8/layout/hProcess3"/>
    <dgm:cxn modelId="{A6B36986-8C57-42B5-A0E2-0A710BA92DAB}" type="presParOf" srcId="{704E851D-63B2-44D0-85FC-F2137AAF139B}" destId="{68A49312-B3FD-49D4-85D2-8AF448B889BC}" srcOrd="3" destOrd="0" presId="urn:microsoft.com/office/officeart/2005/8/layout/hProcess3"/>
    <dgm:cxn modelId="{B4676099-EABA-49B9-A7A8-B4CD1F7357E8}" type="presParOf" srcId="{B0051C82-310A-47F1-9C91-85B098FDC2A4}" destId="{DA58FDC9-AE4E-4C83-9B4B-5D2BE8AEF8F8}" srcOrd="2" destOrd="0" presId="urn:microsoft.com/office/officeart/2005/8/layout/hProcess3"/>
    <dgm:cxn modelId="{506EE32A-E983-4217-B542-C42F859A1ADA}" type="presParOf" srcId="{B0051C82-310A-47F1-9C91-85B098FDC2A4}" destId="{1254EEEE-2A39-409C-A60A-D20BEEE51BDC}" srcOrd="3" destOrd="0" presId="urn:microsoft.com/office/officeart/2005/8/layout/hProcess3"/>
    <dgm:cxn modelId="{96189C64-DE72-4BDF-9A48-7EA8541986EE}" type="presParOf" srcId="{1254EEEE-2A39-409C-A60A-D20BEEE51BDC}" destId="{A3060004-B48D-4E60-8D64-E4743B1BC105}" srcOrd="0" destOrd="0" presId="urn:microsoft.com/office/officeart/2005/8/layout/hProcess3"/>
    <dgm:cxn modelId="{7D031A0A-8E30-4116-A72F-343476532A73}" type="presParOf" srcId="{1254EEEE-2A39-409C-A60A-D20BEEE51BDC}" destId="{A5166E75-12DA-41DB-8194-5466DB1E70C5}" srcOrd="1" destOrd="0" presId="urn:microsoft.com/office/officeart/2005/8/layout/hProcess3"/>
    <dgm:cxn modelId="{731800BC-6090-4D67-A855-52D9EEC83436}" type="presParOf" srcId="{1254EEEE-2A39-409C-A60A-D20BEEE51BDC}" destId="{64093EDF-BFDD-432C-B7B3-FEEBD953A5F0}" srcOrd="2" destOrd="0" presId="urn:microsoft.com/office/officeart/2005/8/layout/hProcess3"/>
    <dgm:cxn modelId="{25EF2206-2868-4525-B6DF-FAD076FCF307}" type="presParOf" srcId="{1254EEEE-2A39-409C-A60A-D20BEEE51BDC}" destId="{99E56D9D-01FE-42C9-B25F-8DD1C1DE6784}" srcOrd="3" destOrd="0" presId="urn:microsoft.com/office/officeart/2005/8/layout/hProcess3"/>
    <dgm:cxn modelId="{C2D7C54F-5E62-4763-B669-08C3C88DBB36}" type="presParOf" srcId="{B0051C82-310A-47F1-9C91-85B098FDC2A4}" destId="{0E216FC2-96BB-4344-8B39-45ACD81546DA}" srcOrd="4" destOrd="0" presId="urn:microsoft.com/office/officeart/2005/8/layout/hProcess3"/>
    <dgm:cxn modelId="{2221CF0B-4ABC-4E52-997A-6B31B5C863B8}" type="presParOf" srcId="{B0051C82-310A-47F1-9C91-85B098FDC2A4}" destId="{C0581031-AF4F-41C0-A2B2-947C2D3B0C80}" srcOrd="5" destOrd="0" presId="urn:microsoft.com/office/officeart/2005/8/layout/hProcess3"/>
    <dgm:cxn modelId="{575E3AAC-21D5-43D0-96C2-71DF03270949}" type="presParOf" srcId="{C0581031-AF4F-41C0-A2B2-947C2D3B0C80}" destId="{A2458851-F63E-450F-8FC0-71A0648D7423}" srcOrd="0" destOrd="0" presId="urn:microsoft.com/office/officeart/2005/8/layout/hProcess3"/>
    <dgm:cxn modelId="{4ADDC57E-6144-4B24-968F-51B293BA3B13}" type="presParOf" srcId="{C0581031-AF4F-41C0-A2B2-947C2D3B0C80}" destId="{64E2C89B-0722-4901-8197-287A4BFE951C}" srcOrd="1" destOrd="0" presId="urn:microsoft.com/office/officeart/2005/8/layout/hProcess3"/>
    <dgm:cxn modelId="{192E4CF0-FF21-44CD-8F35-A7FF31A10A6A}" type="presParOf" srcId="{C0581031-AF4F-41C0-A2B2-947C2D3B0C80}" destId="{DC2D7C49-A331-43A8-92AA-6B26B8B9FF80}" srcOrd="2" destOrd="0" presId="urn:microsoft.com/office/officeart/2005/8/layout/hProcess3"/>
    <dgm:cxn modelId="{AF8C866B-B29A-4A20-8BD2-83D6D74BBDF5}" type="presParOf" srcId="{C0581031-AF4F-41C0-A2B2-947C2D3B0C80}" destId="{F2E513B8-66F9-4CBC-B3AC-502A2F105DE2}" srcOrd="3" destOrd="0" presId="urn:microsoft.com/office/officeart/2005/8/layout/hProcess3"/>
    <dgm:cxn modelId="{53566A09-6D70-49E4-920F-D3E61633B9AF}" type="presParOf" srcId="{B0051C82-310A-47F1-9C91-85B098FDC2A4}" destId="{9F4BD4AA-E7D0-45F0-B3FE-4770AA1089CB}" srcOrd="6" destOrd="0" presId="urn:microsoft.com/office/officeart/2005/8/layout/hProcess3"/>
    <dgm:cxn modelId="{7BEC1106-2FE9-4AFA-A9CD-6500AE3F9DE9}" type="presParOf" srcId="{B0051C82-310A-47F1-9C91-85B098FDC2A4}" destId="{F15A30EF-A137-4F2A-9001-02D4334CC58B}" srcOrd="7" destOrd="0" presId="urn:microsoft.com/office/officeart/2005/8/layout/hProcess3"/>
    <dgm:cxn modelId="{F5FC431F-2B99-4256-B2C1-ED4CEE2B0A94}" type="presParOf" srcId="{F15A30EF-A137-4F2A-9001-02D4334CC58B}" destId="{77A9E4F5-08D0-4228-984C-3F08794EC3D1}" srcOrd="0" destOrd="0" presId="urn:microsoft.com/office/officeart/2005/8/layout/hProcess3"/>
    <dgm:cxn modelId="{B5C74111-B466-4B0D-8A99-2354E501BE73}" type="presParOf" srcId="{F15A30EF-A137-4F2A-9001-02D4334CC58B}" destId="{67CA1BBE-450A-48D2-8482-052514901B48}" srcOrd="1" destOrd="0" presId="urn:microsoft.com/office/officeart/2005/8/layout/hProcess3"/>
    <dgm:cxn modelId="{61A19C22-9D90-4FDC-92DB-B0DB59679F7A}" type="presParOf" srcId="{F15A30EF-A137-4F2A-9001-02D4334CC58B}" destId="{A8675343-B8CA-41ED-9ECB-3D130FED9048}" srcOrd="2" destOrd="0" presId="urn:microsoft.com/office/officeart/2005/8/layout/hProcess3"/>
    <dgm:cxn modelId="{9AB54AD8-5CD5-4F0C-BD8A-194DBFC06CCE}" type="presParOf" srcId="{F15A30EF-A137-4F2A-9001-02D4334CC58B}" destId="{C770F173-17EB-4BB8-81C1-98FC63BA388A}" srcOrd="3" destOrd="0" presId="urn:microsoft.com/office/officeart/2005/8/layout/hProcess3"/>
    <dgm:cxn modelId="{5D91C576-ADE1-400B-B4B2-3EC2AB81DE13}" type="presParOf" srcId="{B0051C82-310A-47F1-9C91-85B098FDC2A4}" destId="{2BF70CB2-813B-46D6-A908-CD68585F5A64}" srcOrd="8" destOrd="0" presId="urn:microsoft.com/office/officeart/2005/8/layout/hProcess3"/>
    <dgm:cxn modelId="{4E55ECA5-240D-483C-B584-36A8E265B712}" type="presParOf" srcId="{B0051C82-310A-47F1-9C91-85B098FDC2A4}" destId="{575EB467-8D3D-4763-9723-23B0559828E0}" srcOrd="9" destOrd="0" presId="urn:microsoft.com/office/officeart/2005/8/layout/hProcess3"/>
    <dgm:cxn modelId="{21965E07-0E66-4498-B5BA-DAE3AA29A61E}" type="presParOf" srcId="{B0051C82-310A-47F1-9C91-85B098FDC2A4}" destId="{A1863D87-59A8-4420-B42F-21F19154E713}" srcOrd="10"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4D125-9953-46A7-9C04-B59EF695591C}" type="datetimeFigureOut">
              <a:rPr lang="en-US" smtClean="0"/>
              <a:t>7/25/2016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833F7-C62A-4D6A-A55C-F4CA87802292}" type="slidenum">
              <a:rPr lang="en-US" smtClean="0"/>
              <a:t>‹#›</a:t>
            </a:fld>
            <a:endParaRPr lang="en-US"/>
          </a:p>
        </p:txBody>
      </p:sp>
    </p:spTree>
    <p:extLst>
      <p:ext uri="{BB962C8B-B14F-4D97-AF65-F5344CB8AC3E}">
        <p14:creationId xmlns:p14="http://schemas.microsoft.com/office/powerpoint/2010/main" val="202592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833F7-C62A-4D6A-A55C-F4CA87802292}" type="slidenum">
              <a:rPr lang="en-US" smtClean="0"/>
              <a:t>3</a:t>
            </a:fld>
            <a:endParaRPr lang="en-US"/>
          </a:p>
        </p:txBody>
      </p:sp>
    </p:spTree>
    <p:extLst>
      <p:ext uri="{BB962C8B-B14F-4D97-AF65-F5344CB8AC3E}">
        <p14:creationId xmlns:p14="http://schemas.microsoft.com/office/powerpoint/2010/main" val="209601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Creating a Representative Library Workforce in Saskatchewan, </a:t>
            </a:r>
            <a:r>
              <a:rPr lang="en-US" sz="1200" kern="1200" dirty="0" smtClean="0">
                <a:solidFill>
                  <a:schemeClr val="tx1"/>
                </a:solidFill>
                <a:effectLst/>
                <a:latin typeface="+mn-lt"/>
                <a:ea typeface="+mn-ea"/>
                <a:cs typeface="+mn-cs"/>
              </a:rPr>
              <a:t>a 2008 </a:t>
            </a:r>
            <a:r>
              <a:rPr lang="en-US" sz="1200" kern="1200" dirty="0" err="1" smtClean="0">
                <a:solidFill>
                  <a:schemeClr val="tx1"/>
                </a:solidFill>
                <a:effectLst/>
                <a:latin typeface="+mn-lt"/>
                <a:ea typeface="+mn-ea"/>
                <a:cs typeface="+mn-cs"/>
              </a:rPr>
              <a:t>Multitype</a:t>
            </a:r>
            <a:r>
              <a:rPr lang="en-US" sz="1200" kern="1200" dirty="0" smtClean="0">
                <a:solidFill>
                  <a:schemeClr val="tx1"/>
                </a:solidFill>
                <a:effectLst/>
                <a:latin typeface="+mn-lt"/>
                <a:ea typeface="+mn-ea"/>
                <a:cs typeface="+mn-cs"/>
              </a:rPr>
              <a:t> Library Board publication, identified the following barriers to Indigenous persons seeking employment in librarianship:</a:t>
            </a:r>
          </a:p>
          <a:p>
            <a:pPr lvl="1"/>
            <a:r>
              <a:rPr lang="en-US" sz="1200" kern="1200" dirty="0" smtClean="0">
                <a:solidFill>
                  <a:schemeClr val="tx1"/>
                </a:solidFill>
                <a:effectLst/>
                <a:latin typeface="+mn-lt"/>
                <a:ea typeface="+mn-ea"/>
                <a:cs typeface="+mn-cs"/>
              </a:rPr>
              <a:t>lack of information and awareness about careers in libraries;</a:t>
            </a:r>
          </a:p>
          <a:p>
            <a:pPr lvl="1"/>
            <a:r>
              <a:rPr lang="en-US" sz="1200" kern="1200" dirty="0" smtClean="0">
                <a:solidFill>
                  <a:schemeClr val="tx1"/>
                </a:solidFill>
                <a:effectLst/>
                <a:latin typeface="+mn-lt"/>
                <a:ea typeface="+mn-ea"/>
                <a:cs typeface="+mn-cs"/>
              </a:rPr>
              <a:t>lack of career planning and finding available training;</a:t>
            </a:r>
          </a:p>
          <a:p>
            <a:pPr lvl="1"/>
            <a:r>
              <a:rPr lang="en-US" sz="1200" kern="1200" dirty="0" smtClean="0">
                <a:solidFill>
                  <a:schemeClr val="tx1"/>
                </a:solidFill>
                <a:effectLst/>
                <a:latin typeface="+mn-lt"/>
                <a:ea typeface="+mn-ea"/>
                <a:cs typeface="+mn-cs"/>
              </a:rPr>
              <a:t>no Master of Library Science program in Saskatchewan;</a:t>
            </a:r>
          </a:p>
          <a:p>
            <a:pPr lvl="1"/>
            <a:r>
              <a:rPr lang="en-US" sz="1200" kern="1200" dirty="0" smtClean="0">
                <a:solidFill>
                  <a:schemeClr val="tx1"/>
                </a:solidFill>
                <a:effectLst/>
                <a:latin typeface="+mn-lt"/>
                <a:ea typeface="+mn-ea"/>
                <a:cs typeface="+mn-cs"/>
              </a:rPr>
              <a:t>workplace issues including unwelcoming staff;</a:t>
            </a:r>
          </a:p>
          <a:p>
            <a:r>
              <a:rPr lang="en-US" sz="1200" kern="1200" dirty="0" smtClean="0">
                <a:solidFill>
                  <a:schemeClr val="tx1"/>
                </a:solidFill>
                <a:effectLst/>
                <a:latin typeface="+mn-lt"/>
                <a:ea typeface="+mn-ea"/>
                <a:cs typeface="+mn-cs"/>
              </a:rPr>
              <a:t>and lack of supports including social supports, mentors, transportation, and childcare</a:t>
            </a:r>
            <a:endParaRPr lang="en-US" dirty="0"/>
          </a:p>
        </p:txBody>
      </p:sp>
      <p:sp>
        <p:nvSpPr>
          <p:cNvPr id="4" name="Slide Number Placeholder 3"/>
          <p:cNvSpPr>
            <a:spLocks noGrp="1"/>
          </p:cNvSpPr>
          <p:nvPr>
            <p:ph type="sldNum" sz="quarter" idx="10"/>
          </p:nvPr>
        </p:nvSpPr>
        <p:spPr/>
        <p:txBody>
          <a:bodyPr/>
          <a:lstStyle/>
          <a:p>
            <a:fld id="{7BA833F7-C62A-4D6A-A55C-F4CA87802292}" type="slidenum">
              <a:rPr lang="en-US" smtClean="0"/>
              <a:t>15</a:t>
            </a:fld>
            <a:endParaRPr lang="en-US"/>
          </a:p>
        </p:txBody>
      </p:sp>
    </p:spTree>
    <p:extLst>
      <p:ext uri="{BB962C8B-B14F-4D97-AF65-F5344CB8AC3E}">
        <p14:creationId xmlns:p14="http://schemas.microsoft.com/office/powerpoint/2010/main" val="106688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8BCF9D-56EE-4FEA-98A6-3ED6110626D1}" type="slidenum">
              <a:rPr lang="en-US" smtClean="0"/>
              <a:pPr>
                <a:defRPr/>
              </a:pPr>
              <a:t>‹#›</a:t>
            </a:fld>
            <a:endParaRPr lang="en-US"/>
          </a:p>
        </p:txBody>
      </p:sp>
    </p:spTree>
    <p:extLst>
      <p:ext uri="{BB962C8B-B14F-4D97-AF65-F5344CB8AC3E}">
        <p14:creationId xmlns:p14="http://schemas.microsoft.com/office/powerpoint/2010/main" val="118960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0342-924F-4FDA-A5E1-D94B25C72E80}" type="slidenum">
              <a:rPr lang="en-US" smtClean="0"/>
              <a:pPr>
                <a:defRPr/>
              </a:pPr>
              <a:t>‹#›</a:t>
            </a:fld>
            <a:endParaRPr lang="en-US"/>
          </a:p>
        </p:txBody>
      </p:sp>
    </p:spTree>
    <p:extLst>
      <p:ext uri="{BB962C8B-B14F-4D97-AF65-F5344CB8AC3E}">
        <p14:creationId xmlns:p14="http://schemas.microsoft.com/office/powerpoint/2010/main" val="18400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0342-924F-4FDA-A5E1-D94B25C72E80}"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46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0342-924F-4FDA-A5E1-D94B25C72E80}" type="slidenum">
              <a:rPr lang="en-US" smtClean="0"/>
              <a:pPr>
                <a:defRPr/>
              </a:pPr>
              <a:t>‹#›</a:t>
            </a:fld>
            <a:endParaRPr lang="en-US"/>
          </a:p>
        </p:txBody>
      </p:sp>
    </p:spTree>
    <p:extLst>
      <p:ext uri="{BB962C8B-B14F-4D97-AF65-F5344CB8AC3E}">
        <p14:creationId xmlns:p14="http://schemas.microsoft.com/office/powerpoint/2010/main" val="3020358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0342-924F-4FDA-A5E1-D94B25C72E80}"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258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850342-924F-4FDA-A5E1-D94B25C72E80}" type="slidenum">
              <a:rPr lang="en-US" smtClean="0"/>
              <a:pPr>
                <a:defRPr/>
              </a:pPr>
              <a:t>‹#›</a:t>
            </a:fld>
            <a:endParaRPr lang="en-US"/>
          </a:p>
        </p:txBody>
      </p:sp>
    </p:spTree>
    <p:extLst>
      <p:ext uri="{BB962C8B-B14F-4D97-AF65-F5344CB8AC3E}">
        <p14:creationId xmlns:p14="http://schemas.microsoft.com/office/powerpoint/2010/main" val="2124144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5C9B7F-8948-487E-A15F-B2B696BF539B}" type="slidenum">
              <a:rPr lang="en-US" smtClean="0"/>
              <a:pPr>
                <a:defRPr/>
              </a:pPr>
              <a:t>‹#›</a:t>
            </a:fld>
            <a:endParaRPr lang="en-US"/>
          </a:p>
        </p:txBody>
      </p:sp>
    </p:spTree>
    <p:extLst>
      <p:ext uri="{BB962C8B-B14F-4D97-AF65-F5344CB8AC3E}">
        <p14:creationId xmlns:p14="http://schemas.microsoft.com/office/powerpoint/2010/main" val="3819086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71861D-B1B4-4E8C-8AA5-2AA380A6F3C2}" type="slidenum">
              <a:rPr lang="en-US" smtClean="0"/>
              <a:pPr>
                <a:defRPr/>
              </a:pPr>
              <a:t>‹#›</a:t>
            </a:fld>
            <a:endParaRPr lang="en-US"/>
          </a:p>
        </p:txBody>
      </p:sp>
    </p:spTree>
    <p:extLst>
      <p:ext uri="{BB962C8B-B14F-4D97-AF65-F5344CB8AC3E}">
        <p14:creationId xmlns:p14="http://schemas.microsoft.com/office/powerpoint/2010/main" val="54387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604366-129C-4824-8922-C7C61403A456}" type="slidenum">
              <a:rPr lang="en-US" smtClean="0"/>
              <a:pPr>
                <a:defRPr/>
              </a:pPr>
              <a:t>‹#›</a:t>
            </a:fld>
            <a:endParaRPr lang="en-US"/>
          </a:p>
        </p:txBody>
      </p:sp>
    </p:spTree>
    <p:extLst>
      <p:ext uri="{BB962C8B-B14F-4D97-AF65-F5344CB8AC3E}">
        <p14:creationId xmlns:p14="http://schemas.microsoft.com/office/powerpoint/2010/main" val="57004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F07182-E1D8-432B-B5F4-5A79CD000A7E}" type="slidenum">
              <a:rPr lang="en-US" smtClean="0"/>
              <a:pPr>
                <a:defRPr/>
              </a:pPr>
              <a:t>‹#›</a:t>
            </a:fld>
            <a:endParaRPr lang="en-US"/>
          </a:p>
        </p:txBody>
      </p:sp>
    </p:spTree>
    <p:extLst>
      <p:ext uri="{BB962C8B-B14F-4D97-AF65-F5344CB8AC3E}">
        <p14:creationId xmlns:p14="http://schemas.microsoft.com/office/powerpoint/2010/main" val="33957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017A52B-AAD8-4022-9B46-7592E54A5C11}" type="slidenum">
              <a:rPr lang="en-US" smtClean="0"/>
              <a:pPr>
                <a:defRPr/>
              </a:pPr>
              <a:t>‹#›</a:t>
            </a:fld>
            <a:endParaRPr lang="en-US"/>
          </a:p>
        </p:txBody>
      </p:sp>
    </p:spTree>
    <p:extLst>
      <p:ext uri="{BB962C8B-B14F-4D97-AF65-F5344CB8AC3E}">
        <p14:creationId xmlns:p14="http://schemas.microsoft.com/office/powerpoint/2010/main" val="186976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0A87E06-2C62-461D-9854-876369B5CBF2}" type="slidenum">
              <a:rPr lang="en-US" smtClean="0"/>
              <a:pPr>
                <a:defRPr/>
              </a:pPr>
              <a:t>‹#›</a:t>
            </a:fld>
            <a:endParaRPr lang="en-US"/>
          </a:p>
        </p:txBody>
      </p:sp>
    </p:spTree>
    <p:extLst>
      <p:ext uri="{BB962C8B-B14F-4D97-AF65-F5344CB8AC3E}">
        <p14:creationId xmlns:p14="http://schemas.microsoft.com/office/powerpoint/2010/main" val="363074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64FACBF-B799-4C6F-A743-7483925E9EAF}" type="slidenum">
              <a:rPr lang="en-US" smtClean="0"/>
              <a:pPr>
                <a:defRPr/>
              </a:pPr>
              <a:t>‹#›</a:t>
            </a:fld>
            <a:endParaRPr lang="en-US"/>
          </a:p>
        </p:txBody>
      </p:sp>
    </p:spTree>
    <p:extLst>
      <p:ext uri="{BB962C8B-B14F-4D97-AF65-F5344CB8AC3E}">
        <p14:creationId xmlns:p14="http://schemas.microsoft.com/office/powerpoint/2010/main" val="39087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2471FB4-161E-4189-B6FC-AE9808FE8C6B}" type="slidenum">
              <a:rPr lang="en-US" smtClean="0"/>
              <a:pPr>
                <a:defRPr/>
              </a:pPr>
              <a:t>‹#›</a:t>
            </a:fld>
            <a:endParaRPr lang="en-US"/>
          </a:p>
        </p:txBody>
      </p:sp>
    </p:spTree>
    <p:extLst>
      <p:ext uri="{BB962C8B-B14F-4D97-AF65-F5344CB8AC3E}">
        <p14:creationId xmlns:p14="http://schemas.microsoft.com/office/powerpoint/2010/main" val="101355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09D1996-0B16-4E1C-8FC6-2020D1136264}" type="slidenum">
              <a:rPr lang="en-US" smtClean="0"/>
              <a:pPr>
                <a:defRPr/>
              </a:pPr>
              <a:t>‹#›</a:t>
            </a:fld>
            <a:endParaRPr lang="en-US"/>
          </a:p>
        </p:txBody>
      </p:sp>
    </p:spTree>
    <p:extLst>
      <p:ext uri="{BB962C8B-B14F-4D97-AF65-F5344CB8AC3E}">
        <p14:creationId xmlns:p14="http://schemas.microsoft.com/office/powerpoint/2010/main" val="250338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B259A8-048A-452D-AC89-16FB68EBA285}" type="slidenum">
              <a:rPr lang="en-US" smtClean="0"/>
              <a:pPr>
                <a:defRPr/>
              </a:pPr>
              <a:t>‹#›</a:t>
            </a:fld>
            <a:endParaRPr lang="en-US"/>
          </a:p>
        </p:txBody>
      </p:sp>
    </p:spTree>
    <p:extLst>
      <p:ext uri="{BB962C8B-B14F-4D97-AF65-F5344CB8AC3E}">
        <p14:creationId xmlns:p14="http://schemas.microsoft.com/office/powerpoint/2010/main" val="319954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2D850342-924F-4FDA-A5E1-D94B25C72E80}" type="slidenum">
              <a:rPr lang="en-US" smtClean="0"/>
              <a:pPr>
                <a:defRPr/>
              </a:pPr>
              <a:t>‹#›</a:t>
            </a:fld>
            <a:endParaRPr lang="en-US"/>
          </a:p>
        </p:txBody>
      </p:sp>
    </p:spTree>
    <p:extLst>
      <p:ext uri="{BB962C8B-B14F-4D97-AF65-F5344CB8AC3E}">
        <p14:creationId xmlns:p14="http://schemas.microsoft.com/office/powerpoint/2010/main" val="352005123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omments" Target="../comments/comment1.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comments" Target="../comments/commen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295400"/>
            <a:ext cx="7772400" cy="2381250"/>
          </a:xfrm>
        </p:spPr>
        <p:txBody>
          <a:bodyPr/>
          <a:lstStyle/>
          <a:p>
            <a:r>
              <a:rPr lang="en-US" sz="4000" dirty="0"/>
              <a:t>Ethnic and cultural diversity of the library profession at the University of Toronto</a:t>
            </a:r>
            <a:r>
              <a:rPr lang="en-US" sz="4000" b="1" dirty="0"/>
              <a:t/>
            </a:r>
            <a:br>
              <a:rPr lang="en-US" sz="4000" b="1" dirty="0"/>
            </a:br>
            <a:endParaRPr lang="en-US" sz="4000" dirty="0" smtClean="0"/>
          </a:p>
        </p:txBody>
      </p:sp>
      <p:sp>
        <p:nvSpPr>
          <p:cNvPr id="2051" name="Rectangle 3"/>
          <p:cNvSpPr>
            <a:spLocks noGrp="1" noChangeArrowheads="1"/>
          </p:cNvSpPr>
          <p:nvPr>
            <p:ph type="subTitle" idx="1"/>
          </p:nvPr>
        </p:nvSpPr>
        <p:spPr/>
        <p:txBody>
          <a:bodyPr>
            <a:normAutofit lnSpcReduction="10000"/>
          </a:bodyPr>
          <a:lstStyle/>
          <a:p>
            <a:r>
              <a:rPr lang="en-GB" b="1" dirty="0"/>
              <a:t>Jack Hang-tat Leong </a:t>
            </a:r>
            <a:endParaRPr lang="en-US" b="1" dirty="0"/>
          </a:p>
          <a:p>
            <a:pPr eaLnBrk="1" hangingPunct="1"/>
            <a:r>
              <a:rPr lang="en-US" dirty="0" smtClean="0"/>
              <a:t>IFLA </a:t>
            </a:r>
            <a:r>
              <a:rPr lang="en-US" dirty="0" smtClean="0"/>
              <a:t>Satellite Meeting, Toronto, Canada</a:t>
            </a:r>
          </a:p>
          <a:p>
            <a:pPr eaLnBrk="1" hangingPunct="1"/>
            <a:r>
              <a:rPr lang="en-US" dirty="0" smtClean="0"/>
              <a:t>August 10-11, 2016</a:t>
            </a:r>
            <a:endParaRPr lang="en-US" dirty="0" smtClean="0"/>
          </a:p>
        </p:txBody>
      </p:sp>
      <p:grpSp>
        <p:nvGrpSpPr>
          <p:cNvPr id="2052" name="Group 4"/>
          <p:cNvGrpSpPr>
            <a:grpSpLocks/>
          </p:cNvGrpSpPr>
          <p:nvPr/>
        </p:nvGrpSpPr>
        <p:grpSpPr bwMode="auto">
          <a:xfrm>
            <a:off x="457200" y="6154738"/>
            <a:ext cx="8305800" cy="627062"/>
            <a:chOff x="288" y="3877"/>
            <a:chExt cx="5232" cy="395"/>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University of Toronto employee -</a:t>
            </a:r>
            <a:br>
              <a:rPr lang="en-US" sz="3200" dirty="0" smtClean="0"/>
            </a:br>
            <a:r>
              <a:rPr lang="en-US" sz="3200" dirty="0" smtClean="0"/>
              <a:t>visible minority representation rates</a:t>
            </a:r>
            <a:br>
              <a:rPr lang="en-US" sz="3200" dirty="0" smtClean="0"/>
            </a:br>
            <a:r>
              <a:rPr lang="en-US" sz="3200" dirty="0" smtClean="0"/>
              <a:t>2010 </a:t>
            </a:r>
            <a:r>
              <a:rPr lang="en-US" sz="3200" dirty="0"/>
              <a:t>– 2012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8105565"/>
              </p:ext>
            </p:extLst>
          </p:nvPr>
        </p:nvGraphicFramePr>
        <p:xfrm>
          <a:off x="304800" y="1524001"/>
          <a:ext cx="8382000" cy="4648199"/>
        </p:xfrm>
        <a:graphic>
          <a:graphicData uri="http://schemas.openxmlformats.org/drawingml/2006/table">
            <a:tbl>
              <a:tblPr firstRow="1" firstCol="1" bandRow="1">
                <a:tableStyleId>{5C22544A-7EE6-4342-B048-85BDC9FD1C3A}</a:tableStyleId>
              </a:tblPr>
              <a:tblGrid>
                <a:gridCol w="2180683"/>
                <a:gridCol w="2612276"/>
                <a:gridCol w="3589041"/>
              </a:tblGrid>
              <a:tr h="1600200">
                <a:tc>
                  <a:txBody>
                    <a:bodyPr/>
                    <a:lstStyle/>
                    <a:p>
                      <a:pPr marL="0" marR="0" indent="0" algn="just">
                        <a:spcBef>
                          <a:spcPts val="0"/>
                        </a:spcBef>
                        <a:spcAft>
                          <a:spcPts val="0"/>
                        </a:spcAft>
                      </a:pPr>
                      <a:r>
                        <a:rPr lang="en-US" sz="2800" dirty="0">
                          <a:effectLst/>
                          <a:latin typeface="+mn-lt"/>
                        </a:rPr>
                        <a:t>Year</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latin typeface="+mn-lt"/>
                        </a:rPr>
                        <a:t>Total responses</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latin typeface="+mn-lt"/>
                        </a:rPr>
                        <a:t>Visible minorities</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r>
              <a:tr h="685799">
                <a:tc>
                  <a:txBody>
                    <a:bodyPr/>
                    <a:lstStyle/>
                    <a:p>
                      <a:pPr marL="0" marR="0" indent="0" algn="just">
                        <a:spcBef>
                          <a:spcPts val="0"/>
                        </a:spcBef>
                        <a:spcAft>
                          <a:spcPts val="0"/>
                        </a:spcAft>
                      </a:pPr>
                      <a:r>
                        <a:rPr lang="en-US" sz="2800" dirty="0">
                          <a:effectLst/>
                          <a:latin typeface="+mn-lt"/>
                        </a:rPr>
                        <a:t>2010</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latin typeface="+mn-lt"/>
                        </a:rPr>
                        <a:t>9408</a:t>
                      </a:r>
                      <a:endParaRPr lang="en-US" sz="2800" dirty="0">
                        <a:effectLst/>
                        <a:latin typeface="+mn-lt"/>
                        <a:ea typeface="PMingLiU"/>
                      </a:endParaRPr>
                    </a:p>
                  </a:txBody>
                  <a:tcPr marL="68580" marR="68580" marT="0" marB="0"/>
                </a:tc>
                <a:tc>
                  <a:txBody>
                    <a:bodyPr/>
                    <a:lstStyle/>
                    <a:p>
                      <a:pPr marL="0" marR="0" indent="0" algn="just">
                        <a:spcBef>
                          <a:spcPts val="0"/>
                        </a:spcBef>
                        <a:spcAft>
                          <a:spcPts val="0"/>
                        </a:spcAft>
                      </a:pPr>
                      <a:r>
                        <a:rPr lang="en-US" sz="2800" dirty="0">
                          <a:effectLst/>
                          <a:latin typeface="+mn-lt"/>
                        </a:rPr>
                        <a:t>2032 – 25%</a:t>
                      </a:r>
                      <a:endParaRPr lang="en-US" sz="2800" dirty="0">
                        <a:effectLst/>
                        <a:latin typeface="+mn-lt"/>
                        <a:ea typeface="PMingLiU"/>
                      </a:endParaRPr>
                    </a:p>
                  </a:txBody>
                  <a:tcPr marL="68580" marR="68580" marT="0" marB="0"/>
                </a:tc>
              </a:tr>
              <a:tr h="609600">
                <a:tc>
                  <a:txBody>
                    <a:bodyPr/>
                    <a:lstStyle/>
                    <a:p>
                      <a:pPr marL="0" marR="0" indent="0" algn="just">
                        <a:spcBef>
                          <a:spcPts val="0"/>
                        </a:spcBef>
                        <a:spcAft>
                          <a:spcPts val="0"/>
                        </a:spcAft>
                      </a:pPr>
                      <a:r>
                        <a:rPr lang="en-US" sz="2800" dirty="0">
                          <a:effectLst/>
                          <a:latin typeface="+mn-lt"/>
                        </a:rPr>
                        <a:t>2011</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latin typeface="+mn-lt"/>
                        </a:rPr>
                        <a:t>9354</a:t>
                      </a:r>
                      <a:endParaRPr lang="en-US" sz="2800" dirty="0">
                        <a:effectLst/>
                        <a:latin typeface="+mn-lt"/>
                        <a:ea typeface="PMingLiU"/>
                      </a:endParaRPr>
                    </a:p>
                  </a:txBody>
                  <a:tcPr marL="68580" marR="68580" marT="0" marB="0"/>
                </a:tc>
                <a:tc>
                  <a:txBody>
                    <a:bodyPr/>
                    <a:lstStyle/>
                    <a:p>
                      <a:pPr marL="0" marR="0" indent="0" algn="just">
                        <a:spcBef>
                          <a:spcPts val="0"/>
                        </a:spcBef>
                        <a:spcAft>
                          <a:spcPts val="0"/>
                        </a:spcAft>
                      </a:pPr>
                      <a:r>
                        <a:rPr lang="en-US" sz="2800" dirty="0">
                          <a:effectLst/>
                          <a:latin typeface="+mn-lt"/>
                        </a:rPr>
                        <a:t>2095 – 25%</a:t>
                      </a:r>
                      <a:endParaRPr lang="en-US" sz="2800" dirty="0">
                        <a:effectLst/>
                        <a:latin typeface="+mn-lt"/>
                        <a:ea typeface="PMingLiU"/>
                      </a:endParaRPr>
                    </a:p>
                  </a:txBody>
                  <a:tcPr marL="68580" marR="68580" marT="0" marB="0"/>
                </a:tc>
              </a:tr>
              <a:tr h="609600">
                <a:tc>
                  <a:txBody>
                    <a:bodyPr/>
                    <a:lstStyle/>
                    <a:p>
                      <a:pPr marL="0" marR="0" indent="0" algn="just">
                        <a:spcBef>
                          <a:spcPts val="0"/>
                        </a:spcBef>
                        <a:spcAft>
                          <a:spcPts val="0"/>
                        </a:spcAft>
                      </a:pPr>
                      <a:r>
                        <a:rPr lang="en-US" sz="2800" dirty="0">
                          <a:effectLst/>
                          <a:latin typeface="+mn-lt"/>
                        </a:rPr>
                        <a:t>2012</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latin typeface="+mn-lt"/>
                        </a:rPr>
                        <a:t>9355</a:t>
                      </a:r>
                      <a:endParaRPr lang="en-US" sz="2800" dirty="0">
                        <a:effectLst/>
                        <a:latin typeface="+mn-lt"/>
                        <a:ea typeface="PMingLiU"/>
                      </a:endParaRPr>
                    </a:p>
                  </a:txBody>
                  <a:tcPr marL="68580" marR="68580" marT="0" marB="0"/>
                </a:tc>
                <a:tc>
                  <a:txBody>
                    <a:bodyPr/>
                    <a:lstStyle/>
                    <a:p>
                      <a:pPr marL="0" marR="0" indent="0" algn="just">
                        <a:spcBef>
                          <a:spcPts val="0"/>
                        </a:spcBef>
                        <a:spcAft>
                          <a:spcPts val="0"/>
                        </a:spcAft>
                      </a:pPr>
                      <a:r>
                        <a:rPr lang="en-US" sz="2800" dirty="0">
                          <a:effectLst/>
                          <a:latin typeface="+mn-lt"/>
                        </a:rPr>
                        <a:t>2138 – 27%</a:t>
                      </a:r>
                      <a:endParaRPr lang="en-US" sz="2800" dirty="0">
                        <a:effectLst/>
                        <a:latin typeface="+mn-lt"/>
                        <a:ea typeface="PMingLiU"/>
                      </a:endParaRPr>
                    </a:p>
                  </a:txBody>
                  <a:tcPr marL="68580" marR="68580" marT="0" marB="0"/>
                </a:tc>
              </a:tr>
              <a:tr h="533400">
                <a:tc>
                  <a:txBody>
                    <a:bodyPr/>
                    <a:lstStyle/>
                    <a:p>
                      <a:pPr marL="0" marR="0" indent="0" algn="just">
                        <a:spcBef>
                          <a:spcPts val="0"/>
                        </a:spcBef>
                        <a:spcAft>
                          <a:spcPts val="0"/>
                        </a:spcAft>
                      </a:pPr>
                      <a:r>
                        <a:rPr lang="en-US" sz="2800" dirty="0" smtClean="0">
                          <a:effectLst/>
                          <a:latin typeface="+mn-lt"/>
                          <a:ea typeface="PMingLiU"/>
                        </a:rPr>
                        <a:t>2014</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latin typeface="+mn-lt"/>
                          <a:ea typeface="PMingLiU"/>
                        </a:rPr>
                        <a:t>9869</a:t>
                      </a:r>
                      <a:endParaRPr lang="en-US" sz="2800" dirty="0">
                        <a:effectLst/>
                        <a:latin typeface="+mn-lt"/>
                        <a:ea typeface="PMingLiU"/>
                      </a:endParaRPr>
                    </a:p>
                  </a:txBody>
                  <a:tcPr marL="68580" marR="68580" marT="0" marB="0"/>
                </a:tc>
                <a:tc>
                  <a:txBody>
                    <a:bodyPr/>
                    <a:lstStyle/>
                    <a:p>
                      <a:pPr marL="0" marR="0" indent="0" algn="just">
                        <a:spcBef>
                          <a:spcPts val="0"/>
                        </a:spcBef>
                        <a:spcAft>
                          <a:spcPts val="0"/>
                        </a:spcAft>
                      </a:pPr>
                      <a:r>
                        <a:rPr lang="en-US" sz="2800" dirty="0" smtClean="0">
                          <a:effectLst/>
                          <a:latin typeface="+mn-lt"/>
                          <a:ea typeface="PMingLiU"/>
                        </a:rPr>
                        <a:t>2245 – 23%</a:t>
                      </a:r>
                      <a:endParaRPr lang="en-US" sz="2800" dirty="0">
                        <a:effectLst/>
                        <a:latin typeface="+mn-lt"/>
                        <a:ea typeface="PMingLiU"/>
                      </a:endParaRPr>
                    </a:p>
                  </a:txBody>
                  <a:tcPr marL="68580" marR="68580" marT="0" marB="0"/>
                </a:tc>
              </a:tr>
              <a:tr h="609600">
                <a:tc>
                  <a:txBody>
                    <a:bodyPr/>
                    <a:lstStyle/>
                    <a:p>
                      <a:pPr marL="0" marR="0" indent="0" algn="just">
                        <a:spcBef>
                          <a:spcPts val="0"/>
                        </a:spcBef>
                        <a:spcAft>
                          <a:spcPts val="0"/>
                        </a:spcAft>
                      </a:pPr>
                      <a:r>
                        <a:rPr lang="en-US" sz="2800" dirty="0" smtClean="0">
                          <a:effectLst/>
                          <a:latin typeface="+mn-lt"/>
                          <a:ea typeface="PMingLiU"/>
                        </a:rPr>
                        <a:t>2015</a:t>
                      </a:r>
                      <a:endParaRPr lang="en-US" sz="2800" dirty="0">
                        <a:effectLst/>
                        <a:latin typeface="+mn-lt"/>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latin typeface="+mn-lt"/>
                          <a:ea typeface="PMingLiU"/>
                        </a:rPr>
                        <a:t>10049</a:t>
                      </a:r>
                      <a:endParaRPr lang="en-US" sz="2800" dirty="0">
                        <a:effectLst/>
                        <a:latin typeface="+mn-lt"/>
                        <a:ea typeface="PMingLiU"/>
                      </a:endParaRPr>
                    </a:p>
                  </a:txBody>
                  <a:tcPr marL="68580" marR="68580" marT="0" marB="0"/>
                </a:tc>
                <a:tc>
                  <a:txBody>
                    <a:bodyPr/>
                    <a:lstStyle/>
                    <a:p>
                      <a:pPr marL="0" marR="0" indent="0" algn="just">
                        <a:spcBef>
                          <a:spcPts val="0"/>
                        </a:spcBef>
                        <a:spcAft>
                          <a:spcPts val="0"/>
                        </a:spcAft>
                      </a:pPr>
                      <a:r>
                        <a:rPr lang="en-US" sz="2800" dirty="0" smtClean="0">
                          <a:effectLst/>
                          <a:latin typeface="+mn-lt"/>
                          <a:ea typeface="PMingLiU"/>
                        </a:rPr>
                        <a:t>2287 – 23%</a:t>
                      </a:r>
                      <a:endParaRPr lang="en-US" sz="2800" dirty="0">
                        <a:effectLst/>
                        <a:latin typeface="+mn-lt"/>
                        <a:ea typeface="PMingLiU"/>
                      </a:endParaRPr>
                    </a:p>
                  </a:txBody>
                  <a:tcPr marL="68580" marR="68580" marT="0" marB="0"/>
                </a:tc>
              </a:tr>
            </a:tbl>
          </a:graphicData>
        </a:graphic>
      </p:graphicFrame>
      <p:grpSp>
        <p:nvGrpSpPr>
          <p:cNvPr id="5" name="Group 4"/>
          <p:cNvGrpSpPr>
            <a:grpSpLocks/>
          </p:cNvGrpSpPr>
          <p:nvPr/>
        </p:nvGrpSpPr>
        <p:grpSpPr bwMode="auto">
          <a:xfrm>
            <a:off x="457200" y="6154738"/>
            <a:ext cx="8305800" cy="627062"/>
            <a:chOff x="288" y="3877"/>
            <a:chExt cx="5232" cy="395"/>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91332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Representation </a:t>
            </a:r>
            <a:r>
              <a:rPr lang="en-US" sz="3600" dirty="0"/>
              <a:t>rates </a:t>
            </a:r>
            <a:r>
              <a:rPr lang="en-US" sz="3600" dirty="0" smtClean="0"/>
              <a:t>- visible </a:t>
            </a:r>
            <a:r>
              <a:rPr lang="en-US" sz="3600" dirty="0"/>
              <a:t>minorities by staff category </a:t>
            </a:r>
            <a:r>
              <a:rPr lang="en-US" sz="3600" dirty="0" smtClean="0"/>
              <a:t>2014</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8973603"/>
              </p:ext>
            </p:extLst>
          </p:nvPr>
        </p:nvGraphicFramePr>
        <p:xfrm>
          <a:off x="533400" y="1752599"/>
          <a:ext cx="8153400" cy="4800600"/>
        </p:xfrm>
        <a:graphic>
          <a:graphicData uri="http://schemas.openxmlformats.org/drawingml/2006/table">
            <a:tbl>
              <a:tblPr firstRow="1" firstCol="1" bandRow="1">
                <a:tableStyleId>{5C22544A-7EE6-4342-B048-85BDC9FD1C3A}</a:tableStyleId>
              </a:tblPr>
              <a:tblGrid>
                <a:gridCol w="3653436"/>
                <a:gridCol w="1715333"/>
                <a:gridCol w="2784631"/>
              </a:tblGrid>
              <a:tr h="960120">
                <a:tc>
                  <a:txBody>
                    <a:bodyPr/>
                    <a:lstStyle/>
                    <a:p>
                      <a:pPr marL="0" marR="0" indent="0" algn="just">
                        <a:spcBef>
                          <a:spcPts val="0"/>
                        </a:spcBef>
                        <a:spcAft>
                          <a:spcPts val="0"/>
                        </a:spcAft>
                      </a:pPr>
                      <a:r>
                        <a:rPr lang="en-US" sz="2800" dirty="0">
                          <a:effectLst/>
                        </a:rPr>
                        <a:t>Staff category (</a:t>
                      </a:r>
                      <a:r>
                        <a:rPr lang="en-US" sz="2800" dirty="0" smtClean="0">
                          <a:effectLst/>
                        </a:rPr>
                        <a:t>N=9869)</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rPr>
                        <a:t>Total</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rPr>
                        <a:t>Visible minorities </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r>
              <a:tr h="960120">
                <a:tc>
                  <a:txBody>
                    <a:bodyPr/>
                    <a:lstStyle/>
                    <a:p>
                      <a:pPr marL="0" marR="0" indent="0" algn="just">
                        <a:spcBef>
                          <a:spcPts val="0"/>
                        </a:spcBef>
                        <a:spcAft>
                          <a:spcPts val="0"/>
                        </a:spcAft>
                      </a:pPr>
                      <a:r>
                        <a:rPr lang="en-US" sz="2800" dirty="0">
                          <a:effectLst/>
                        </a:rPr>
                        <a:t>Faculty</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latin typeface="+mn-lt"/>
                          <a:ea typeface="+mn-ea"/>
                        </a:rPr>
                        <a:t>3145</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428 – 13.6%</a:t>
                      </a:r>
                      <a:endParaRPr lang="en-US" sz="2800" dirty="0">
                        <a:effectLst/>
                        <a:latin typeface="Times New Roman"/>
                        <a:ea typeface="PMingLiU"/>
                      </a:endParaRPr>
                    </a:p>
                  </a:txBody>
                  <a:tcPr marL="68580" marR="68580" marT="0" marB="0"/>
                </a:tc>
              </a:tr>
              <a:tr h="960120">
                <a:tc>
                  <a:txBody>
                    <a:bodyPr/>
                    <a:lstStyle/>
                    <a:p>
                      <a:pPr marL="0" marR="0" indent="0" algn="just">
                        <a:spcBef>
                          <a:spcPts val="0"/>
                        </a:spcBef>
                        <a:spcAft>
                          <a:spcPts val="0"/>
                        </a:spcAft>
                      </a:pPr>
                      <a:r>
                        <a:rPr lang="en-US" sz="2800" dirty="0">
                          <a:effectLst/>
                        </a:rPr>
                        <a:t>Librarian</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rPr>
                        <a:t>154</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16 </a:t>
                      </a:r>
                      <a:r>
                        <a:rPr lang="en-US" sz="2800" dirty="0">
                          <a:effectLst/>
                        </a:rPr>
                        <a:t>– </a:t>
                      </a:r>
                      <a:r>
                        <a:rPr lang="en-US" sz="2800" dirty="0" smtClean="0">
                          <a:effectLst/>
                        </a:rPr>
                        <a:t>10.4%</a:t>
                      </a:r>
                      <a:endParaRPr lang="en-US" sz="2800" dirty="0">
                        <a:effectLst/>
                        <a:latin typeface="Times New Roman"/>
                        <a:ea typeface="PMingLiU"/>
                      </a:endParaRPr>
                    </a:p>
                  </a:txBody>
                  <a:tcPr marL="68580" marR="68580" marT="0" marB="0"/>
                </a:tc>
              </a:tr>
              <a:tr h="960120">
                <a:tc>
                  <a:txBody>
                    <a:bodyPr/>
                    <a:lstStyle/>
                    <a:p>
                      <a:pPr marL="0" marR="0" indent="0" algn="just">
                        <a:spcBef>
                          <a:spcPts val="0"/>
                        </a:spcBef>
                        <a:spcAft>
                          <a:spcPts val="0"/>
                        </a:spcAft>
                      </a:pPr>
                      <a:r>
                        <a:rPr lang="en-US" sz="2800" dirty="0">
                          <a:effectLst/>
                        </a:rPr>
                        <a:t>Staff (non union)</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rPr>
                        <a:t>1414</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329 </a:t>
                      </a:r>
                      <a:r>
                        <a:rPr lang="en-US" sz="2800" dirty="0">
                          <a:effectLst/>
                        </a:rPr>
                        <a:t>– </a:t>
                      </a:r>
                      <a:r>
                        <a:rPr lang="en-US" sz="2800" dirty="0" smtClean="0">
                          <a:effectLst/>
                        </a:rPr>
                        <a:t>23.3%</a:t>
                      </a:r>
                      <a:endParaRPr lang="en-US" sz="2800" dirty="0">
                        <a:effectLst/>
                        <a:latin typeface="Times New Roman"/>
                        <a:ea typeface="PMingLiU"/>
                      </a:endParaRPr>
                    </a:p>
                  </a:txBody>
                  <a:tcPr marL="68580" marR="68580" marT="0" marB="0"/>
                </a:tc>
              </a:tr>
              <a:tr h="960120">
                <a:tc>
                  <a:txBody>
                    <a:bodyPr/>
                    <a:lstStyle/>
                    <a:p>
                      <a:pPr marL="0" marR="0" indent="0" algn="just">
                        <a:spcBef>
                          <a:spcPts val="0"/>
                        </a:spcBef>
                        <a:spcAft>
                          <a:spcPts val="0"/>
                        </a:spcAft>
                      </a:pPr>
                      <a:r>
                        <a:rPr lang="en-US" sz="2800" dirty="0">
                          <a:effectLst/>
                        </a:rPr>
                        <a:t>Staff (union)</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rPr>
                        <a:t>5156</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1472 </a:t>
                      </a:r>
                      <a:r>
                        <a:rPr lang="en-US" sz="2800" dirty="0">
                          <a:effectLst/>
                        </a:rPr>
                        <a:t>– </a:t>
                      </a:r>
                      <a:r>
                        <a:rPr lang="en-US" sz="2800" dirty="0" smtClean="0">
                          <a:effectLst/>
                        </a:rPr>
                        <a:t>28.5%</a:t>
                      </a:r>
                      <a:endParaRPr lang="en-US" sz="2800" dirty="0">
                        <a:effectLst/>
                        <a:latin typeface="Times New Roman"/>
                        <a:ea typeface="PMingLiU"/>
                      </a:endParaRPr>
                    </a:p>
                  </a:txBody>
                  <a:tcPr marL="68580" marR="68580" marT="0" marB="0"/>
                </a:tc>
              </a:tr>
            </a:tbl>
          </a:graphicData>
        </a:graphic>
      </p:graphicFrame>
      <p:grpSp>
        <p:nvGrpSpPr>
          <p:cNvPr id="5" name="Group 4"/>
          <p:cNvGrpSpPr>
            <a:grpSpLocks/>
          </p:cNvGrpSpPr>
          <p:nvPr/>
        </p:nvGrpSpPr>
        <p:grpSpPr bwMode="auto">
          <a:xfrm>
            <a:off x="457200" y="6154738"/>
            <a:ext cx="8305800" cy="627062"/>
            <a:chOff x="288" y="3877"/>
            <a:chExt cx="5232" cy="395"/>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01079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Representation rates - visible minorities by staff category </a:t>
            </a:r>
            <a:r>
              <a:rPr lang="en-US" sz="3600" dirty="0" smtClean="0"/>
              <a:t>2015</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1757152"/>
              </p:ext>
            </p:extLst>
          </p:nvPr>
        </p:nvGraphicFramePr>
        <p:xfrm>
          <a:off x="457200" y="1600200"/>
          <a:ext cx="8153400" cy="3840480"/>
        </p:xfrm>
        <a:graphic>
          <a:graphicData uri="http://schemas.openxmlformats.org/drawingml/2006/table">
            <a:tbl>
              <a:tblPr firstRow="1" firstCol="1" bandRow="1">
                <a:tableStyleId>{5C22544A-7EE6-4342-B048-85BDC9FD1C3A}</a:tableStyleId>
              </a:tblPr>
              <a:tblGrid>
                <a:gridCol w="3653436"/>
                <a:gridCol w="1715333"/>
                <a:gridCol w="2784631"/>
              </a:tblGrid>
              <a:tr h="960120">
                <a:tc>
                  <a:txBody>
                    <a:bodyPr/>
                    <a:lstStyle/>
                    <a:p>
                      <a:pPr marL="0" marR="0" indent="0" algn="just">
                        <a:spcBef>
                          <a:spcPts val="0"/>
                        </a:spcBef>
                        <a:spcAft>
                          <a:spcPts val="0"/>
                        </a:spcAft>
                      </a:pPr>
                      <a:r>
                        <a:rPr lang="en-US" sz="2800" dirty="0">
                          <a:effectLst/>
                        </a:rPr>
                        <a:t>Staff category (</a:t>
                      </a:r>
                      <a:r>
                        <a:rPr lang="en-US" sz="2800" dirty="0" smtClean="0">
                          <a:effectLst/>
                        </a:rPr>
                        <a:t>N=10049)</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rPr>
                        <a:t>Total</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a:effectLst/>
                        </a:rPr>
                        <a:t>Visible minorities </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r>
              <a:tr h="960120">
                <a:tc>
                  <a:txBody>
                    <a:bodyPr/>
                    <a:lstStyle/>
                    <a:p>
                      <a:pPr marL="0" marR="0" indent="0" algn="just">
                        <a:spcBef>
                          <a:spcPts val="0"/>
                        </a:spcBef>
                        <a:spcAft>
                          <a:spcPts val="0"/>
                        </a:spcAft>
                      </a:pPr>
                      <a:r>
                        <a:rPr lang="en-US" sz="2800" dirty="0" smtClean="0">
                          <a:effectLst/>
                        </a:rPr>
                        <a:t>Faculty (including librarians)</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latin typeface="+mn-lt"/>
                          <a:ea typeface="+mn-ea"/>
                        </a:rPr>
                        <a:t>3372</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563 – 16.7%</a:t>
                      </a:r>
                      <a:endParaRPr lang="en-US" sz="2800" dirty="0">
                        <a:effectLst/>
                        <a:latin typeface="Times New Roman"/>
                        <a:ea typeface="PMingLiU"/>
                      </a:endParaRPr>
                    </a:p>
                  </a:txBody>
                  <a:tcPr marL="68580" marR="68580" marT="0" marB="0"/>
                </a:tc>
              </a:tr>
              <a:tr h="960120">
                <a:tc>
                  <a:txBody>
                    <a:bodyPr/>
                    <a:lstStyle/>
                    <a:p>
                      <a:pPr marL="0" marR="0" indent="0" algn="just">
                        <a:spcBef>
                          <a:spcPts val="0"/>
                        </a:spcBef>
                        <a:spcAft>
                          <a:spcPts val="0"/>
                        </a:spcAft>
                      </a:pPr>
                      <a:r>
                        <a:rPr lang="en-US" sz="2800" dirty="0">
                          <a:effectLst/>
                        </a:rPr>
                        <a:t>Librarian</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l">
                        <a:spcBef>
                          <a:spcPts val="0"/>
                        </a:spcBef>
                        <a:spcAft>
                          <a:spcPts val="0"/>
                        </a:spcAft>
                      </a:pPr>
                      <a:r>
                        <a:rPr lang="en-US" sz="2800" dirty="0" smtClean="0">
                          <a:effectLst/>
                          <a:latin typeface="+mn-lt"/>
                          <a:ea typeface="+mn-ea"/>
                        </a:rPr>
                        <a:t>n/a</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13%</a:t>
                      </a:r>
                      <a:endParaRPr lang="en-US" sz="2800" dirty="0">
                        <a:effectLst/>
                        <a:latin typeface="Times New Roman"/>
                        <a:ea typeface="PMingLiU"/>
                      </a:endParaRPr>
                    </a:p>
                  </a:txBody>
                  <a:tcPr marL="68580" marR="68580" marT="0" marB="0"/>
                </a:tc>
              </a:tr>
              <a:tr h="960120">
                <a:tc>
                  <a:txBody>
                    <a:bodyPr/>
                    <a:lstStyle/>
                    <a:p>
                      <a:pPr marL="0" marR="0" indent="0" algn="just">
                        <a:spcBef>
                          <a:spcPts val="0"/>
                        </a:spcBef>
                        <a:spcAft>
                          <a:spcPts val="0"/>
                        </a:spcAft>
                      </a:pPr>
                      <a:r>
                        <a:rPr lang="en-US" sz="2800" dirty="0">
                          <a:effectLst/>
                        </a:rPr>
                        <a:t>Staff </a:t>
                      </a:r>
                      <a:r>
                        <a:rPr lang="en-US" sz="2800" dirty="0" smtClean="0">
                          <a:effectLst/>
                        </a:rPr>
                        <a:t>(unionized</a:t>
                      </a:r>
                      <a:r>
                        <a:rPr lang="en-US" sz="2800" baseline="0" dirty="0" smtClean="0">
                          <a:effectLst/>
                        </a:rPr>
                        <a:t> and non-unionized</a:t>
                      </a:r>
                      <a:endParaRPr lang="en-US" sz="28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800" dirty="0" smtClean="0">
                          <a:effectLst/>
                        </a:rPr>
                        <a:t>6677</a:t>
                      </a:r>
                      <a:endParaRPr lang="en-US" sz="28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800" dirty="0" smtClean="0">
                          <a:effectLst/>
                        </a:rPr>
                        <a:t>2162 </a:t>
                      </a:r>
                      <a:r>
                        <a:rPr lang="en-US" sz="2800" dirty="0">
                          <a:effectLst/>
                        </a:rPr>
                        <a:t>– </a:t>
                      </a:r>
                      <a:r>
                        <a:rPr lang="en-US" sz="2800" dirty="0" smtClean="0">
                          <a:effectLst/>
                        </a:rPr>
                        <a:t>32.4%</a:t>
                      </a:r>
                      <a:endParaRPr lang="en-US" sz="2800" dirty="0">
                        <a:effectLst/>
                        <a:latin typeface="Times New Roman"/>
                        <a:ea typeface="PMingLiU"/>
                      </a:endParaRPr>
                    </a:p>
                  </a:txBody>
                  <a:tcPr marL="68580" marR="68580" marT="0" marB="0"/>
                </a:tc>
              </a:tr>
            </a:tbl>
          </a:graphicData>
        </a:graphic>
      </p:graphicFrame>
    </p:spTree>
    <p:extLst>
      <p:ext uri="{BB962C8B-B14F-4D97-AF65-F5344CB8AC3E}">
        <p14:creationId xmlns:p14="http://schemas.microsoft.com/office/powerpoint/2010/main" val="4115532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03"/>
            <a:ext cx="6347713" cy="1320800"/>
          </a:xfrm>
        </p:spPr>
        <p:txBody>
          <a:bodyPr>
            <a:normAutofit fontScale="90000"/>
          </a:bodyPr>
          <a:lstStyle/>
          <a:p>
            <a:r>
              <a:rPr lang="en-US" sz="3600" dirty="0"/>
              <a:t>Librarians by visible minority groups </a:t>
            </a:r>
            <a:r>
              <a:rPr lang="en-US" sz="3600" dirty="0" smtClean="0"/>
              <a:t>(ranked </a:t>
            </a:r>
            <a:r>
              <a:rPr lang="en-US" sz="3600" dirty="0"/>
              <a:t>according to 2011 </a:t>
            </a:r>
            <a:r>
              <a:rPr lang="en-US" sz="3600" dirty="0" smtClean="0"/>
              <a:t>Census)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5620657"/>
              </p:ext>
            </p:extLst>
          </p:nvPr>
        </p:nvGraphicFramePr>
        <p:xfrm>
          <a:off x="349685" y="1644832"/>
          <a:ext cx="8153398" cy="4598806"/>
        </p:xfrm>
        <a:graphic>
          <a:graphicData uri="http://schemas.openxmlformats.org/drawingml/2006/table">
            <a:tbl>
              <a:tblPr firstRow="1" firstCol="1" bandRow="1">
                <a:tableStyleId>{5C22544A-7EE6-4342-B048-85BDC9FD1C3A}</a:tableStyleId>
              </a:tblPr>
              <a:tblGrid>
                <a:gridCol w="1839486"/>
                <a:gridCol w="1160036"/>
                <a:gridCol w="1574335"/>
                <a:gridCol w="1839486"/>
                <a:gridCol w="1740055"/>
              </a:tblGrid>
              <a:tr h="569887">
                <a:tc>
                  <a:txBody>
                    <a:bodyPr/>
                    <a:lstStyle/>
                    <a:p>
                      <a:pPr marL="0" marR="0" indent="0" algn="just">
                        <a:spcBef>
                          <a:spcPts val="0"/>
                        </a:spcBef>
                        <a:spcAft>
                          <a:spcPts val="0"/>
                        </a:spcAft>
                      </a:pPr>
                      <a:r>
                        <a:rPr lang="en-US" sz="2000" dirty="0">
                          <a:effectLst/>
                        </a:rPr>
                        <a:t> </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gridSpan="2">
                  <a:txBody>
                    <a:bodyPr/>
                    <a:lstStyle/>
                    <a:p>
                      <a:pPr marL="0" marR="0" indent="0" algn="just">
                        <a:spcBef>
                          <a:spcPts val="0"/>
                        </a:spcBef>
                        <a:spcAft>
                          <a:spcPts val="0"/>
                        </a:spcAft>
                      </a:pPr>
                      <a:r>
                        <a:rPr lang="en-US" sz="2000" dirty="0">
                          <a:effectLst/>
                        </a:rPr>
                        <a:t>2006 Census (N=1160)</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hMerge="1">
                  <a:txBody>
                    <a:bodyPr/>
                    <a:lstStyle/>
                    <a:p>
                      <a:endParaRPr lang="en-US"/>
                    </a:p>
                  </a:txBody>
                  <a:tcPr/>
                </a:tc>
                <a:tc gridSpan="2">
                  <a:txBody>
                    <a:bodyPr/>
                    <a:lstStyle/>
                    <a:p>
                      <a:pPr marL="0" marR="0" indent="0" algn="just">
                        <a:spcBef>
                          <a:spcPts val="0"/>
                        </a:spcBef>
                        <a:spcAft>
                          <a:spcPts val="0"/>
                        </a:spcAft>
                      </a:pPr>
                      <a:r>
                        <a:rPr lang="en-US" sz="2000" dirty="0">
                          <a:effectLst/>
                        </a:rPr>
                        <a:t>2011 </a:t>
                      </a:r>
                      <a:r>
                        <a:rPr lang="en-US" sz="2000" dirty="0" err="1">
                          <a:effectLst/>
                        </a:rPr>
                        <a:t>Kandiuk</a:t>
                      </a:r>
                      <a:r>
                        <a:rPr lang="en-US" sz="2000" dirty="0">
                          <a:effectLst/>
                        </a:rPr>
                        <a:t> survey (N=543)</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hMerge="1">
                  <a:txBody>
                    <a:bodyPr/>
                    <a:lstStyle/>
                    <a:p>
                      <a:endParaRPr lang="en-US"/>
                    </a:p>
                  </a:txBody>
                  <a:tcPr/>
                </a:tc>
              </a:tr>
              <a:tr h="1139773">
                <a:tc>
                  <a:txBody>
                    <a:bodyPr/>
                    <a:lstStyle/>
                    <a:p>
                      <a:pPr marL="0" marR="0" indent="0" algn="just">
                        <a:spcBef>
                          <a:spcPts val="0"/>
                        </a:spcBef>
                        <a:spcAft>
                          <a:spcPts val="0"/>
                        </a:spcAft>
                      </a:pPr>
                      <a:r>
                        <a:rPr lang="en-US" sz="2000" dirty="0">
                          <a:effectLst/>
                        </a:rPr>
                        <a:t>Race/Ethnicity </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000" dirty="0">
                          <a:effectLst/>
                        </a:rPr>
                        <a:t>Number</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Percentage (%)</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Number</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Percentage (%)</a:t>
                      </a:r>
                      <a:endParaRPr lang="en-US" sz="2000" dirty="0">
                        <a:effectLst/>
                        <a:latin typeface="Times New Roman"/>
                        <a:ea typeface="PMingLiU"/>
                      </a:endParaRPr>
                    </a:p>
                  </a:txBody>
                  <a:tcPr marL="68580" marR="68580" marT="0" marB="0"/>
                </a:tc>
              </a:tr>
              <a:tr h="1139773">
                <a:tc>
                  <a:txBody>
                    <a:bodyPr/>
                    <a:lstStyle/>
                    <a:p>
                      <a:pPr marL="0" marR="0" indent="0" algn="just">
                        <a:spcBef>
                          <a:spcPts val="0"/>
                        </a:spcBef>
                        <a:spcAft>
                          <a:spcPts val="0"/>
                        </a:spcAft>
                      </a:pPr>
                      <a:r>
                        <a:rPr lang="en-US" sz="2000" dirty="0">
                          <a:effectLst/>
                        </a:rPr>
                        <a:t>South Asian (25%)</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000">
                          <a:effectLst/>
                        </a:rPr>
                        <a:t>205</a:t>
                      </a:r>
                      <a:endParaRPr lang="en-US" sz="200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a:effectLst/>
                        </a:rPr>
                        <a:t>17.7</a:t>
                      </a:r>
                      <a:endParaRPr lang="en-US" sz="200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5</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a:effectLst/>
                        </a:rPr>
                        <a:t>9.6</a:t>
                      </a:r>
                      <a:endParaRPr lang="en-US" sz="2000">
                        <a:effectLst/>
                        <a:latin typeface="Times New Roman"/>
                        <a:ea typeface="PMingLiU"/>
                      </a:endParaRPr>
                    </a:p>
                  </a:txBody>
                  <a:tcPr marL="68580" marR="68580" marT="0" marB="0"/>
                </a:tc>
              </a:tr>
              <a:tr h="1139773">
                <a:tc>
                  <a:txBody>
                    <a:bodyPr/>
                    <a:lstStyle/>
                    <a:p>
                      <a:pPr marL="0" marR="0" indent="0" algn="just">
                        <a:spcBef>
                          <a:spcPts val="0"/>
                        </a:spcBef>
                        <a:spcAft>
                          <a:spcPts val="0"/>
                        </a:spcAft>
                      </a:pPr>
                      <a:r>
                        <a:rPr lang="en-US" sz="2000" dirty="0">
                          <a:effectLst/>
                        </a:rPr>
                        <a:t>Chinese (21.1%)</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000" dirty="0">
                          <a:effectLst/>
                        </a:rPr>
                        <a:t>405</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a:effectLst/>
                        </a:rPr>
                        <a:t>34.9</a:t>
                      </a:r>
                      <a:endParaRPr lang="en-US" sz="200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a:effectLst/>
                        </a:rPr>
                        <a:t>21</a:t>
                      </a:r>
                      <a:endParaRPr lang="en-US" sz="200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40.4</a:t>
                      </a:r>
                      <a:endParaRPr lang="en-US" sz="2000" dirty="0">
                        <a:effectLst/>
                        <a:latin typeface="Times New Roman"/>
                        <a:ea typeface="PMingLiU"/>
                      </a:endParaRPr>
                    </a:p>
                  </a:txBody>
                  <a:tcPr marL="68580" marR="68580" marT="0" marB="0"/>
                </a:tc>
              </a:tr>
              <a:tr h="569887">
                <a:tc>
                  <a:txBody>
                    <a:bodyPr/>
                    <a:lstStyle/>
                    <a:p>
                      <a:pPr marL="0" marR="0" indent="0" algn="just">
                        <a:spcBef>
                          <a:spcPts val="0"/>
                        </a:spcBef>
                        <a:spcAft>
                          <a:spcPts val="0"/>
                        </a:spcAft>
                      </a:pPr>
                      <a:r>
                        <a:rPr lang="en-US" sz="2000" dirty="0">
                          <a:effectLst/>
                        </a:rPr>
                        <a:t>Black (15.1%)</a:t>
                      </a:r>
                      <a:endParaRPr lang="en-US" sz="2000" dirty="0">
                        <a:effectLst/>
                        <a:latin typeface="Times New Roman"/>
                        <a:ea typeface="PMingLiU"/>
                      </a:endParaRPr>
                    </a:p>
                  </a:txBody>
                  <a:tcPr marL="68580" marR="68580" marT="0" marB="0">
                    <a:gradFill>
                      <a:gsLst>
                        <a:gs pos="0">
                          <a:srgbClr val="03D4A8"/>
                        </a:gs>
                        <a:gs pos="25000">
                          <a:srgbClr val="21D6E0"/>
                        </a:gs>
                        <a:gs pos="75000">
                          <a:srgbClr val="0087E6"/>
                        </a:gs>
                        <a:gs pos="100000">
                          <a:srgbClr val="005CBF"/>
                        </a:gs>
                      </a:gsLst>
                      <a:lin ang="5400000" scaled="0"/>
                    </a:gradFill>
                  </a:tcPr>
                </a:tc>
                <a:tc>
                  <a:txBody>
                    <a:bodyPr/>
                    <a:lstStyle/>
                    <a:p>
                      <a:pPr marL="0" marR="0" indent="0" algn="just">
                        <a:spcBef>
                          <a:spcPts val="0"/>
                        </a:spcBef>
                        <a:spcAft>
                          <a:spcPts val="0"/>
                        </a:spcAft>
                      </a:pPr>
                      <a:r>
                        <a:rPr lang="en-US" sz="2000" dirty="0">
                          <a:effectLst/>
                        </a:rPr>
                        <a:t>145</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12.5</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5</a:t>
                      </a:r>
                      <a:endParaRPr lang="en-US" sz="2000" dirty="0">
                        <a:effectLst/>
                        <a:latin typeface="Times New Roman"/>
                        <a:ea typeface="PMingLiU"/>
                      </a:endParaRPr>
                    </a:p>
                  </a:txBody>
                  <a:tcPr marL="68580" marR="68580" marT="0" marB="0"/>
                </a:tc>
                <a:tc>
                  <a:txBody>
                    <a:bodyPr/>
                    <a:lstStyle/>
                    <a:p>
                      <a:pPr marL="0" marR="0" indent="0" algn="just">
                        <a:spcBef>
                          <a:spcPts val="0"/>
                        </a:spcBef>
                        <a:spcAft>
                          <a:spcPts val="0"/>
                        </a:spcAft>
                      </a:pPr>
                      <a:r>
                        <a:rPr lang="en-US" sz="2000" dirty="0">
                          <a:effectLst/>
                        </a:rPr>
                        <a:t>9.6</a:t>
                      </a:r>
                      <a:endParaRPr lang="en-US" sz="2000" dirty="0">
                        <a:effectLst/>
                        <a:latin typeface="Times New Roman"/>
                        <a:ea typeface="PMingLiU"/>
                      </a:endParaRPr>
                    </a:p>
                  </a:txBody>
                  <a:tcPr marL="68580" marR="68580" marT="0" marB="0"/>
                </a:tc>
              </a:tr>
            </a:tbl>
          </a:graphicData>
        </a:graphic>
      </p:graphicFrame>
      <p:grpSp>
        <p:nvGrpSpPr>
          <p:cNvPr id="5" name="Group 4"/>
          <p:cNvGrpSpPr>
            <a:grpSpLocks/>
          </p:cNvGrpSpPr>
          <p:nvPr/>
        </p:nvGrpSpPr>
        <p:grpSpPr bwMode="auto">
          <a:xfrm>
            <a:off x="457200" y="6154738"/>
            <a:ext cx="8305800" cy="627062"/>
            <a:chOff x="288" y="3877"/>
            <a:chExt cx="5232" cy="395"/>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842109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Toronto Libraries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7348046"/>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4"/>
          <p:cNvGrpSpPr>
            <a:grpSpLocks/>
          </p:cNvGrpSpPr>
          <p:nvPr/>
        </p:nvGrpSpPr>
        <p:grpSpPr bwMode="auto">
          <a:xfrm>
            <a:off x="457200" y="6154738"/>
            <a:ext cx="8305800" cy="627062"/>
            <a:chOff x="288" y="3877"/>
            <a:chExt cx="5232" cy="395"/>
          </a:xfrm>
        </p:grpSpPr>
        <p:pic>
          <p:nvPicPr>
            <p:cNvPr id="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IBRARIES_clr_min_siz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015172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345165"/>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a:grpSpLocks/>
          </p:cNvGrpSpPr>
          <p:nvPr/>
        </p:nvGrpSpPr>
        <p:grpSpPr bwMode="auto">
          <a:xfrm>
            <a:off x="457200" y="6154738"/>
            <a:ext cx="8305800" cy="627062"/>
            <a:chOff x="288" y="3877"/>
            <a:chExt cx="5232" cy="395"/>
          </a:xfrm>
        </p:grpSpPr>
        <p:pic>
          <p:nvPicPr>
            <p:cNvPr id="6"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IBRARIES_clr_min_siz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030881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in need of attention at the institutional level</a:t>
            </a:r>
            <a:endParaRPr lang="en-US" dirty="0"/>
          </a:p>
        </p:txBody>
      </p:sp>
      <p:sp>
        <p:nvSpPr>
          <p:cNvPr id="3" name="Content Placeholder 2"/>
          <p:cNvSpPr>
            <a:spLocks noGrp="1"/>
          </p:cNvSpPr>
          <p:nvPr>
            <p:ph idx="1"/>
          </p:nvPr>
        </p:nvSpPr>
        <p:spPr/>
        <p:txBody>
          <a:bodyPr/>
          <a:lstStyle/>
          <a:p>
            <a:pPr lvl="1"/>
            <a:r>
              <a:rPr lang="en-US" dirty="0" smtClean="0"/>
              <a:t>including education and training for professional staff;</a:t>
            </a:r>
          </a:p>
          <a:p>
            <a:pPr lvl="1"/>
            <a:r>
              <a:rPr lang="en-US" dirty="0" smtClean="0"/>
              <a:t>acknowledging </a:t>
            </a:r>
            <a:r>
              <a:rPr lang="en-US" dirty="0"/>
              <a:t>the perceptions of racism and isolation experienced by racial and ethnic minority librarians; </a:t>
            </a:r>
          </a:p>
          <a:p>
            <a:pPr lvl="1"/>
            <a:r>
              <a:rPr lang="en-US" dirty="0"/>
              <a:t>providing opportunities for administrative advancement</a:t>
            </a:r>
          </a:p>
          <a:p>
            <a:pPr lvl="1"/>
            <a:r>
              <a:rPr lang="en-US" dirty="0"/>
              <a:t>developing mentoring programs; </a:t>
            </a:r>
          </a:p>
          <a:p>
            <a:pPr lvl="1"/>
            <a:r>
              <a:rPr lang="en-US" dirty="0"/>
              <a:t>creating employment opportunities for Aboriginal and visible/racial minority students in academic libraries.</a:t>
            </a:r>
          </a:p>
          <a:p>
            <a:pPr marL="0" indent="0">
              <a:buNone/>
            </a:pPr>
            <a:endParaRPr lang="en-US" dirty="0"/>
          </a:p>
        </p:txBody>
      </p:sp>
    </p:spTree>
    <p:extLst>
      <p:ext uri="{BB962C8B-B14F-4D97-AF65-F5344CB8AC3E}">
        <p14:creationId xmlns:p14="http://schemas.microsoft.com/office/powerpoint/2010/main" val="13746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to a more inclusive, diverse profession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332200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4"/>
          <p:cNvGrpSpPr>
            <a:grpSpLocks/>
          </p:cNvGrpSpPr>
          <p:nvPr/>
        </p:nvGrpSpPr>
        <p:grpSpPr bwMode="auto">
          <a:xfrm>
            <a:off x="457200" y="6154738"/>
            <a:ext cx="8305800" cy="627062"/>
            <a:chOff x="288" y="3877"/>
            <a:chExt cx="5232" cy="395"/>
          </a:xfrm>
        </p:grpSpPr>
        <p:pic>
          <p:nvPicPr>
            <p:cNvPr id="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IBRARIES_clr_min_siz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190520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Jack.leong@utoronto.ca</a:t>
            </a:r>
            <a:endParaRPr lang="en-US" dirty="0"/>
          </a:p>
        </p:txBody>
      </p:sp>
      <p:grpSp>
        <p:nvGrpSpPr>
          <p:cNvPr id="6" name="Group 4"/>
          <p:cNvGrpSpPr>
            <a:grpSpLocks/>
          </p:cNvGrpSpPr>
          <p:nvPr/>
        </p:nvGrpSpPr>
        <p:grpSpPr bwMode="auto">
          <a:xfrm>
            <a:off x="457200" y="6154738"/>
            <a:ext cx="8305800" cy="627062"/>
            <a:chOff x="288" y="3877"/>
            <a:chExt cx="5232" cy="395"/>
          </a:xfrm>
        </p:grpSpPr>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27512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Presentation Outline</a:t>
            </a:r>
          </a:p>
        </p:txBody>
      </p:sp>
      <p:sp>
        <p:nvSpPr>
          <p:cNvPr id="3075" name="Rectangle 3"/>
          <p:cNvSpPr>
            <a:spLocks noGrp="1" noChangeArrowheads="1"/>
          </p:cNvSpPr>
          <p:nvPr>
            <p:ph idx="1"/>
          </p:nvPr>
        </p:nvSpPr>
        <p:spPr/>
        <p:txBody>
          <a:bodyPr/>
          <a:lstStyle/>
          <a:p>
            <a:pPr eaLnBrk="1" hangingPunct="1"/>
            <a:r>
              <a:rPr lang="en-US" altLang="ja-JP" dirty="0" smtClean="0">
                <a:ea typeface="ＭＳ Ｐゴシック" pitchFamily="34" charset="-128"/>
              </a:rPr>
              <a:t>Context of the Canadian immigration and multiculturalism policy </a:t>
            </a:r>
          </a:p>
          <a:p>
            <a:pPr eaLnBrk="1" hangingPunct="1"/>
            <a:r>
              <a:rPr lang="en-US" dirty="0" smtClean="0"/>
              <a:t>Highlights of the Ethnic Diversity Survey of Canada</a:t>
            </a:r>
          </a:p>
          <a:p>
            <a:pPr eaLnBrk="1" hangingPunct="1"/>
            <a:r>
              <a:rPr lang="en-US" dirty="0" smtClean="0"/>
              <a:t>University of Toronto Libraries</a:t>
            </a:r>
          </a:p>
          <a:p>
            <a:pPr eaLnBrk="1" hangingPunct="1"/>
            <a:r>
              <a:rPr lang="en-US" dirty="0" smtClean="0"/>
              <a:t>Librarian profession </a:t>
            </a:r>
          </a:p>
        </p:txBody>
      </p:sp>
      <p:grpSp>
        <p:nvGrpSpPr>
          <p:cNvPr id="3076" name="Group 4"/>
          <p:cNvGrpSpPr>
            <a:grpSpLocks/>
          </p:cNvGrpSpPr>
          <p:nvPr/>
        </p:nvGrpSpPr>
        <p:grpSpPr bwMode="auto">
          <a:xfrm>
            <a:off x="457200" y="6154738"/>
            <a:ext cx="8305800" cy="627062"/>
            <a:chOff x="288" y="3877"/>
            <a:chExt cx="5232" cy="395"/>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facts - Canada</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200 ethnic origins &amp; 19.1 % of national population, or 6.3 million people</a:t>
            </a:r>
          </a:p>
          <a:p>
            <a:pPr marL="0" indent="0">
              <a:buNone/>
            </a:pPr>
            <a:endParaRPr lang="en-US" dirty="0"/>
          </a:p>
        </p:txBody>
      </p:sp>
      <p:pic>
        <p:nvPicPr>
          <p:cNvPr id="368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7555" y="2160589"/>
            <a:ext cx="4426791" cy="2953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4"/>
          <p:cNvGrpSpPr>
            <a:grpSpLocks/>
          </p:cNvGrpSpPr>
          <p:nvPr/>
        </p:nvGrpSpPr>
        <p:grpSpPr bwMode="auto">
          <a:xfrm>
            <a:off x="457200" y="6154738"/>
            <a:ext cx="8305800" cy="627062"/>
            <a:chOff x="288" y="3877"/>
            <a:chExt cx="5232" cy="395"/>
          </a:xfrm>
        </p:grpSpPr>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LIBRARIES_clr_min_siz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3112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facts - Ontario</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Ontario – 25.9% of the provincial population, 3.3 million people</a:t>
            </a:r>
          </a:p>
          <a:p>
            <a:pPr marL="0" indent="0">
              <a:buNone/>
            </a:pPr>
            <a:endParaRPr lang="en-US" dirty="0"/>
          </a:p>
        </p:txBody>
      </p:sp>
      <p:sp>
        <p:nvSpPr>
          <p:cNvPr id="4" name="Content Placeholder 3"/>
          <p:cNvSpPr>
            <a:spLocks noGrp="1"/>
          </p:cNvSpPr>
          <p:nvPr>
            <p:ph sz="half" idx="2"/>
          </p:nvPr>
        </p:nvSpPr>
        <p:spPr/>
        <p:txBody>
          <a:bodyPr/>
          <a:lstStyle/>
          <a:p>
            <a:endParaRPr lang="en-US" dirty="0"/>
          </a:p>
        </p:txBody>
      </p:sp>
      <p:pic>
        <p:nvPicPr>
          <p:cNvPr id="368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5196" y="2362200"/>
            <a:ext cx="41148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4"/>
          <p:cNvGrpSpPr>
            <a:grpSpLocks/>
          </p:cNvGrpSpPr>
          <p:nvPr/>
        </p:nvGrpSpPr>
        <p:grpSpPr bwMode="auto">
          <a:xfrm>
            <a:off x="457200" y="6154738"/>
            <a:ext cx="8305800" cy="627062"/>
            <a:chOff x="288" y="3877"/>
            <a:chExt cx="5232" cy="395"/>
          </a:xfrm>
        </p:grpSpPr>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LIBRARIES_clr_min_siz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41879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facts - Toronto</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Toronto – 47% of the city’s population, or 2.6 million</a:t>
            </a:r>
          </a:p>
          <a:p>
            <a:pPr marL="0" indent="0">
              <a:buNone/>
            </a:pPr>
            <a:endParaRPr lang="en-US" dirty="0"/>
          </a:p>
        </p:txBody>
      </p:sp>
      <p:sp>
        <p:nvSpPr>
          <p:cNvPr id="4" name="Content Placeholder 3"/>
          <p:cNvSpPr>
            <a:spLocks noGrp="1"/>
          </p:cNvSpPr>
          <p:nvPr>
            <p:ph sz="half" idx="2"/>
          </p:nvPr>
        </p:nvSpPr>
        <p:spPr/>
        <p:txBody>
          <a:bodyPr/>
          <a:lstStyle/>
          <a:p>
            <a:endParaRPr lang="en-US" dirty="0"/>
          </a:p>
        </p:txBody>
      </p:sp>
      <p:pic>
        <p:nvPicPr>
          <p:cNvPr id="36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1836" y="1981200"/>
            <a:ext cx="502920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4"/>
          <p:cNvGrpSpPr>
            <a:grpSpLocks/>
          </p:cNvGrpSpPr>
          <p:nvPr/>
        </p:nvGrpSpPr>
        <p:grpSpPr bwMode="auto">
          <a:xfrm>
            <a:off x="457200" y="6154738"/>
            <a:ext cx="8305800" cy="627062"/>
            <a:chOff x="288" y="3877"/>
            <a:chExt cx="5232" cy="395"/>
          </a:xfrm>
        </p:grpSpPr>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LIBRARIES_clr_min_siz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31128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dirty="0" smtClean="0"/>
              <a:t>Immigration to Canada</a:t>
            </a:r>
          </a:p>
        </p:txBody>
      </p:sp>
      <p:graphicFrame>
        <p:nvGraphicFramePr>
          <p:cNvPr id="3" name="Diagram 2"/>
          <p:cNvGraphicFramePr/>
          <p:nvPr>
            <p:extLst>
              <p:ext uri="{D42A27DB-BD31-4B8C-83A1-F6EECF244321}">
                <p14:modId xmlns:p14="http://schemas.microsoft.com/office/powerpoint/2010/main" val="19347301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100" name="Group 4"/>
          <p:cNvGrpSpPr>
            <a:grpSpLocks/>
          </p:cNvGrpSpPr>
          <p:nvPr/>
        </p:nvGrpSpPr>
        <p:grpSpPr bwMode="auto">
          <a:xfrm>
            <a:off x="457200" y="6154738"/>
            <a:ext cx="8305800" cy="627062"/>
            <a:chOff x="288" y="3877"/>
            <a:chExt cx="5232" cy="395"/>
          </a:xfrm>
        </p:grpSpPr>
        <p:pic>
          <p:nvPicPr>
            <p:cNvPr id="410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LIBRARIES_clr_min_siz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The Multiculturalism Policy</a:t>
            </a:r>
          </a:p>
        </p:txBody>
      </p:sp>
      <p:graphicFrame>
        <p:nvGraphicFramePr>
          <p:cNvPr id="2" name="Diagram 1"/>
          <p:cNvGraphicFramePr/>
          <p:nvPr>
            <p:extLst>
              <p:ext uri="{D42A27DB-BD31-4B8C-83A1-F6EECF244321}">
                <p14:modId xmlns:p14="http://schemas.microsoft.com/office/powerpoint/2010/main" val="39740516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124" name="Group 4"/>
          <p:cNvGrpSpPr>
            <a:grpSpLocks/>
          </p:cNvGrpSpPr>
          <p:nvPr/>
        </p:nvGrpSpPr>
        <p:grpSpPr bwMode="auto">
          <a:xfrm>
            <a:off x="457200" y="6154738"/>
            <a:ext cx="8305800" cy="627062"/>
            <a:chOff x="288" y="3877"/>
            <a:chExt cx="5232" cy="395"/>
          </a:xfrm>
        </p:grpSpPr>
        <p:pic>
          <p:nvPicPr>
            <p:cNvPr id="5125"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LIBRARIES_clr_min_siz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sz="4000" dirty="0" smtClean="0"/>
              <a:t>Highlights of the Ethnic Diversity Survey of Canada (2002)</a:t>
            </a:r>
          </a:p>
        </p:txBody>
      </p:sp>
      <p:graphicFrame>
        <p:nvGraphicFramePr>
          <p:cNvPr id="3" name="Diagram 2"/>
          <p:cNvGraphicFramePr/>
          <p:nvPr>
            <p:extLst>
              <p:ext uri="{D42A27DB-BD31-4B8C-83A1-F6EECF244321}">
                <p14:modId xmlns:p14="http://schemas.microsoft.com/office/powerpoint/2010/main" val="3108955760"/>
              </p:ext>
            </p:extLst>
          </p:nvPr>
        </p:nvGraphicFramePr>
        <p:xfrm>
          <a:off x="457200" y="202375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148" name="Group 4"/>
          <p:cNvGrpSpPr>
            <a:grpSpLocks/>
          </p:cNvGrpSpPr>
          <p:nvPr/>
        </p:nvGrpSpPr>
        <p:grpSpPr bwMode="auto">
          <a:xfrm>
            <a:off x="457200" y="6154738"/>
            <a:ext cx="8305800" cy="627062"/>
            <a:chOff x="288" y="3877"/>
            <a:chExt cx="5232" cy="395"/>
          </a:xfrm>
        </p:grpSpPr>
        <p:pic>
          <p:nvPicPr>
            <p:cNvPr id="614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LIBRARIES_clr_min_siz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Ethno-racial inequality – objective and reported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71526287"/>
              </p:ext>
            </p:extLst>
          </p:nvPr>
        </p:nvGraphicFramePr>
        <p:xfrm>
          <a:off x="152400" y="1828800"/>
          <a:ext cx="8839200" cy="4038600"/>
        </p:xfrm>
        <a:graphic>
          <a:graphicData uri="http://schemas.openxmlformats.org/drawingml/2006/table">
            <a:tbl>
              <a:tblPr firstRow="1" firstCol="1" bandRow="1">
                <a:tableStyleId>{5C22544A-7EE6-4342-B048-85BDC9FD1C3A}</a:tableStyleId>
              </a:tblPr>
              <a:tblGrid>
                <a:gridCol w="1459684"/>
                <a:gridCol w="1865152"/>
                <a:gridCol w="1378591"/>
                <a:gridCol w="2189526"/>
                <a:gridCol w="1946247"/>
              </a:tblGrid>
              <a:tr h="2573640">
                <a:tc>
                  <a:txBody>
                    <a:bodyPr/>
                    <a:lstStyle/>
                    <a:p>
                      <a:pPr marL="0" marR="0" indent="0" algn="just">
                        <a:spcBef>
                          <a:spcPts val="0"/>
                        </a:spcBef>
                        <a:spcAft>
                          <a:spcPts val="0"/>
                        </a:spcAft>
                      </a:pPr>
                      <a:r>
                        <a:rPr lang="en-US" sz="2000" dirty="0">
                          <a:effectLst/>
                        </a:rPr>
                        <a:t> </a:t>
                      </a:r>
                      <a:endParaRPr lang="en-US" sz="20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000" dirty="0">
                          <a:effectLst/>
                        </a:rPr>
                        <a:t>Income, relative to urban area average</a:t>
                      </a:r>
                      <a:endParaRPr lang="en-US" sz="20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000" dirty="0">
                          <a:effectLst/>
                        </a:rPr>
                        <a:t>Poverty rate</a:t>
                      </a:r>
                      <a:endParaRPr lang="en-US" sz="20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000" dirty="0">
                          <a:effectLst/>
                        </a:rPr>
                        <a:t>Experience of discrimination</a:t>
                      </a:r>
                      <a:endParaRPr lang="en-US" sz="20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000" dirty="0">
                          <a:effectLst/>
                        </a:rPr>
                        <a:t>Reported vulnerability</a:t>
                      </a:r>
                      <a:endParaRPr lang="en-US" sz="20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r>
              <a:tr h="732480">
                <a:tc>
                  <a:txBody>
                    <a:bodyPr/>
                    <a:lstStyle/>
                    <a:p>
                      <a:pPr marL="0" marR="0" indent="0" algn="just">
                        <a:spcBef>
                          <a:spcPts val="0"/>
                        </a:spcBef>
                        <a:spcAft>
                          <a:spcPts val="0"/>
                        </a:spcAft>
                      </a:pPr>
                      <a:r>
                        <a:rPr lang="en-US" sz="2400" dirty="0">
                          <a:effectLst/>
                        </a:rPr>
                        <a:t>VM</a:t>
                      </a:r>
                      <a:endParaRPr lang="en-US" sz="24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400" dirty="0">
                          <a:effectLst/>
                        </a:rPr>
                        <a:t>-7686</a:t>
                      </a:r>
                      <a:endParaRPr lang="en-US" sz="2400" dirty="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a:effectLst/>
                        </a:rPr>
                        <a:t>27%</a:t>
                      </a:r>
                      <a:endParaRPr lang="en-US" sz="240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a:effectLst/>
                        </a:rPr>
                        <a:t>36%</a:t>
                      </a:r>
                      <a:endParaRPr lang="en-US" sz="240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dirty="0">
                          <a:effectLst/>
                        </a:rPr>
                        <a:t>37%</a:t>
                      </a:r>
                      <a:endParaRPr lang="en-US" sz="2400" dirty="0">
                        <a:effectLst/>
                        <a:latin typeface="Times New Roman"/>
                        <a:ea typeface="PMingLiU"/>
                      </a:endParaRPr>
                    </a:p>
                  </a:txBody>
                  <a:tcPr marL="68580" marR="68580" marT="0" marB="0">
                    <a:solidFill>
                      <a:schemeClr val="accent5"/>
                    </a:solidFill>
                  </a:tcPr>
                </a:tc>
              </a:tr>
              <a:tr h="732480">
                <a:tc>
                  <a:txBody>
                    <a:bodyPr/>
                    <a:lstStyle/>
                    <a:p>
                      <a:pPr marL="0" marR="0" indent="0" algn="just">
                        <a:spcBef>
                          <a:spcPts val="0"/>
                        </a:spcBef>
                        <a:spcAft>
                          <a:spcPts val="0"/>
                        </a:spcAft>
                      </a:pPr>
                      <a:r>
                        <a:rPr lang="en-US" sz="2400" dirty="0">
                          <a:effectLst/>
                        </a:rPr>
                        <a:t>non VM</a:t>
                      </a:r>
                      <a:endParaRPr lang="en-US" sz="2400" dirty="0">
                        <a:effectLst/>
                        <a:latin typeface="Times New Roman"/>
                        <a:ea typeface="PMingLiU"/>
                      </a:endParaRPr>
                    </a:p>
                  </a:txBody>
                  <a:tcPr marL="68580" marR="68580" marT="0" marB="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tcPr>
                </a:tc>
                <a:tc>
                  <a:txBody>
                    <a:bodyPr/>
                    <a:lstStyle/>
                    <a:p>
                      <a:pPr marL="0" marR="0" indent="0" algn="just">
                        <a:spcBef>
                          <a:spcPts val="0"/>
                        </a:spcBef>
                        <a:spcAft>
                          <a:spcPts val="0"/>
                        </a:spcAft>
                      </a:pPr>
                      <a:r>
                        <a:rPr lang="en-US" sz="2400" dirty="0">
                          <a:effectLst/>
                        </a:rPr>
                        <a:t>1895.3</a:t>
                      </a:r>
                      <a:endParaRPr lang="en-US" sz="2400" dirty="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dirty="0">
                          <a:effectLst/>
                        </a:rPr>
                        <a:t>14%</a:t>
                      </a:r>
                      <a:endParaRPr lang="en-US" sz="2400" dirty="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dirty="0">
                          <a:effectLst/>
                        </a:rPr>
                        <a:t>11%</a:t>
                      </a:r>
                      <a:endParaRPr lang="en-US" sz="2400" dirty="0">
                        <a:effectLst/>
                        <a:latin typeface="Times New Roman"/>
                        <a:ea typeface="PMingLiU"/>
                      </a:endParaRPr>
                    </a:p>
                  </a:txBody>
                  <a:tcPr marL="68580" marR="68580" marT="0" marB="0">
                    <a:solidFill>
                      <a:schemeClr val="accent5"/>
                    </a:solidFill>
                  </a:tcPr>
                </a:tc>
                <a:tc>
                  <a:txBody>
                    <a:bodyPr/>
                    <a:lstStyle/>
                    <a:p>
                      <a:pPr marL="0" marR="0" indent="0" algn="just">
                        <a:spcBef>
                          <a:spcPts val="0"/>
                        </a:spcBef>
                        <a:spcAft>
                          <a:spcPts val="0"/>
                        </a:spcAft>
                      </a:pPr>
                      <a:r>
                        <a:rPr lang="en-US" sz="2400" dirty="0">
                          <a:effectLst/>
                        </a:rPr>
                        <a:t>16%</a:t>
                      </a:r>
                      <a:endParaRPr lang="en-US" sz="2400" dirty="0">
                        <a:effectLst/>
                        <a:latin typeface="Times New Roman"/>
                        <a:ea typeface="PMingLiU"/>
                      </a:endParaRPr>
                    </a:p>
                  </a:txBody>
                  <a:tcPr marL="68580" marR="68580" marT="0" marB="0">
                    <a:solidFill>
                      <a:schemeClr val="accent5"/>
                    </a:solidFill>
                  </a:tcPr>
                </a:tc>
              </a:tr>
            </a:tbl>
          </a:graphicData>
        </a:graphic>
      </p:graphicFrame>
      <p:grpSp>
        <p:nvGrpSpPr>
          <p:cNvPr id="6" name="Group 4"/>
          <p:cNvGrpSpPr>
            <a:grpSpLocks/>
          </p:cNvGrpSpPr>
          <p:nvPr/>
        </p:nvGrpSpPr>
        <p:grpSpPr bwMode="auto">
          <a:xfrm>
            <a:off x="457200" y="6154738"/>
            <a:ext cx="8305800" cy="627062"/>
            <a:chOff x="288" y="3877"/>
            <a:chExt cx="5232" cy="395"/>
          </a:xfrm>
        </p:grpSpPr>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 y="3877"/>
              <a:ext cx="1440" cy="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IBRARIES_clr_min_s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 y="3933"/>
              <a:ext cx="1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nvSpPr>
          <p:spPr bwMode="auto">
            <a:xfrm>
              <a:off x="336" y="3888"/>
              <a:ext cx="5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69400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746</TotalTime>
  <Words>624</Words>
  <Application>Microsoft Office PowerPoint</Application>
  <PresentationFormat>On-screen Show (4:3)</PresentationFormat>
  <Paragraphs>152</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PMingLiU</vt:lpstr>
      <vt:lpstr>Arial</vt:lpstr>
      <vt:lpstr>Calibri</vt:lpstr>
      <vt:lpstr>Times New Roman</vt:lpstr>
      <vt:lpstr>Trebuchet MS</vt:lpstr>
      <vt:lpstr>Wingdings 3</vt:lpstr>
      <vt:lpstr>Facet</vt:lpstr>
      <vt:lpstr>Ethnic and cultural diversity of the library profession at the University of Toronto </vt:lpstr>
      <vt:lpstr>Presentation Outline</vt:lpstr>
      <vt:lpstr>Quick facts - Canada</vt:lpstr>
      <vt:lpstr>Quick facts - Ontario</vt:lpstr>
      <vt:lpstr>Quick facts - Toronto</vt:lpstr>
      <vt:lpstr>Immigration to Canada</vt:lpstr>
      <vt:lpstr>The Multiculturalism Policy</vt:lpstr>
      <vt:lpstr>Highlights of the Ethnic Diversity Survey of Canada (2002)</vt:lpstr>
      <vt:lpstr>Ethno-racial inequality – objective and reported </vt:lpstr>
      <vt:lpstr>University of Toronto employee - visible minority representation rates 2010 – 2012</vt:lpstr>
      <vt:lpstr>Representation rates - visible minorities by staff category 2014</vt:lpstr>
      <vt:lpstr>Representation rates - visible minorities by staff category 2015</vt:lpstr>
      <vt:lpstr>Librarians by visible minority groups (ranked according to 2011 Census)</vt:lpstr>
      <vt:lpstr>University of Toronto Libraries</vt:lpstr>
      <vt:lpstr>Obstacles </vt:lpstr>
      <vt:lpstr>Areas in need of attention at the institutional level</vt:lpstr>
      <vt:lpstr>Steps to a more inclusive, diverse profession</vt:lpstr>
      <vt:lpstr>Thank you</vt:lpstr>
    </vt:vector>
  </TitlesOfParts>
  <Company>University of Toronto Libraries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Social Integration for Chinese Immigrants</dc:title>
  <dc:creator>ITS</dc:creator>
  <cp:lastModifiedBy>Jack Leong</cp:lastModifiedBy>
  <cp:revision>55</cp:revision>
  <dcterms:created xsi:type="dcterms:W3CDTF">2010-09-08T19:20:48Z</dcterms:created>
  <dcterms:modified xsi:type="dcterms:W3CDTF">2016-07-25T18:38:59Z</dcterms:modified>
</cp:coreProperties>
</file>