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08" autoAdjust="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04" y="-1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F4ECE-D199-6E4D-A95F-20ED41EE5DAB}" type="datetimeFigureOut">
              <a:rPr lang="fr-FR" smtClean="0"/>
              <a:t>2016-08-07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9C03F-BAD8-524E-9D2A-AC6C6614A96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05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2016-08-07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54505"/>
            <a:ext cx="8915400" cy="305098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4400" dirty="0" smtClean="0"/>
              <a:t>PERCEPTIONS ET ATTITUDES</a:t>
            </a: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2800" dirty="0" smtClean="0"/>
              <a:t>DES PROFESSIONNELS DES BIBLIOTHÈQUES</a:t>
            </a: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000" dirty="0" smtClean="0"/>
              <a:t>FACE AUX</a:t>
            </a:r>
            <a:br>
              <a:rPr lang="fr-FR" sz="3000" dirty="0" smtClean="0"/>
            </a:br>
            <a:r>
              <a:rPr lang="fr-FR" sz="2800" dirty="0" smtClean="0"/>
              <a:t>APPROCHES</a:t>
            </a:r>
            <a:r>
              <a:rPr lang="fr-FR" sz="2800" dirty="0"/>
              <a:t> </a:t>
            </a:r>
            <a:r>
              <a:rPr lang="fr-FR" sz="2800" dirty="0" smtClean="0"/>
              <a:t>D’AMÉLIORATION CONTINUE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4605488"/>
            <a:ext cx="8001000" cy="2252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b="1" dirty="0" smtClean="0"/>
              <a:t>Stéphane LABBÉ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b="1" dirty="0" smtClean="0"/>
              <a:t>Pascal FORGET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b="1" dirty="0" smtClean="0"/>
              <a:t>Jason LUCKERHOFF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fr-FR" b="1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fr-FR" dirty="0" smtClean="0"/>
              <a:t>82nd IFLA General </a:t>
            </a:r>
            <a:r>
              <a:rPr lang="fr-FR" dirty="0" err="1" smtClean="0"/>
              <a:t>Conference</a:t>
            </a:r>
            <a:r>
              <a:rPr lang="fr-FR" dirty="0" smtClean="0"/>
              <a:t> and </a:t>
            </a:r>
            <a:r>
              <a:rPr lang="fr-FR" dirty="0" err="1" smtClean="0"/>
              <a:t>Assembly</a:t>
            </a:r>
            <a:r>
              <a:rPr lang="fr-FR" dirty="0" smtClean="0"/>
              <a:t> / Management and Marketing Section Satellite Meeting : 10-11 août 2016, Université de Toronto, Hart House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7"/>
            <a:ext cx="2173602" cy="14259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455" y="136638"/>
            <a:ext cx="2173602" cy="142590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471" y="136638"/>
            <a:ext cx="2173602" cy="142590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798" y="136638"/>
            <a:ext cx="2173602" cy="142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8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– L’INSTITUTION D’ATTACHE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fr-FR" dirty="0" smtClean="0"/>
              <a:t>Une perception mitigée des éventuelles améliorations de leur institution d’attache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81 % des participants estiment que leur organisation pourrait améliorer certains processus</a:t>
            </a:r>
          </a:p>
          <a:p>
            <a:pPr lvl="2">
              <a:lnSpc>
                <a:spcPct val="140000"/>
              </a:lnSpc>
            </a:pPr>
            <a:r>
              <a:rPr lang="fr-FR" dirty="0" smtClean="0"/>
              <a:t>Mais la majorité croit que l’organisation ne pourrait faire plus avec moins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Près des deux tiers estiment avoir besoin d’une aide extérieure pour améliorer l’organisation</a:t>
            </a:r>
          </a:p>
        </p:txBody>
      </p:sp>
    </p:spTree>
    <p:extLst>
      <p:ext uri="{BB962C8B-B14F-4D97-AF65-F5344CB8AC3E}">
        <p14:creationId xmlns:p14="http://schemas.microsoft.com/office/powerpoint/2010/main" val="363016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RÉSULTATS – LE CHANGEMENT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fr-FR" dirty="0" smtClean="0"/>
              <a:t>On observe une corrélation positive entre le fait de se considérer ouvert au changement et la perception que le changement mène généralement à des améliorations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On observe une corrélation positive entre la perception de pouvoir contribuer au changement et le désir d’y prendre part</a:t>
            </a:r>
          </a:p>
        </p:txBody>
      </p:sp>
    </p:spTree>
    <p:extLst>
      <p:ext uri="{BB962C8B-B14F-4D97-AF65-F5344CB8AC3E}">
        <p14:creationId xmlns:p14="http://schemas.microsoft.com/office/powerpoint/2010/main" val="2685699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– LES PROCESSUS À AMÉLIORER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fr-FR" dirty="0" smtClean="0"/>
              <a:t>En </a:t>
            </a:r>
            <a:r>
              <a:rPr lang="fr-FR" smtClean="0"/>
              <a:t>ordre décroissant : </a:t>
            </a:r>
            <a:endParaRPr lang="fr-FR" dirty="0" smtClean="0"/>
          </a:p>
          <a:p>
            <a:pPr lvl="1">
              <a:lnSpc>
                <a:spcPct val="140000"/>
              </a:lnSpc>
            </a:pPr>
            <a:r>
              <a:rPr lang="fr-FR" dirty="0"/>
              <a:t>Le taux de fréquentation </a:t>
            </a:r>
            <a:r>
              <a:rPr lang="fr-FR"/>
              <a:t>(</a:t>
            </a:r>
            <a:r>
              <a:rPr lang="fr-FR" smtClean="0"/>
              <a:t>91 %)</a:t>
            </a:r>
            <a:endParaRPr lang="fr-FR" dirty="0"/>
          </a:p>
          <a:p>
            <a:pPr lvl="1">
              <a:lnSpc>
                <a:spcPct val="140000"/>
              </a:lnSpc>
            </a:pPr>
            <a:r>
              <a:rPr lang="fr-FR" dirty="0"/>
              <a:t>Les services en ligne </a:t>
            </a:r>
            <a:r>
              <a:rPr lang="fr-FR"/>
              <a:t>(</a:t>
            </a:r>
            <a:r>
              <a:rPr lang="fr-FR" smtClean="0"/>
              <a:t>87 %)</a:t>
            </a:r>
            <a:endParaRPr lang="fr-FR" dirty="0"/>
          </a:p>
          <a:p>
            <a:pPr lvl="1">
              <a:lnSpc>
                <a:spcPct val="140000"/>
              </a:lnSpc>
            </a:pPr>
            <a:r>
              <a:rPr lang="fr-FR" dirty="0"/>
              <a:t>Le service à la clientèle </a:t>
            </a:r>
            <a:r>
              <a:rPr lang="fr-FR"/>
              <a:t>(</a:t>
            </a:r>
            <a:r>
              <a:rPr lang="fr-FR" smtClean="0"/>
              <a:t>81 %)</a:t>
            </a:r>
            <a:endParaRPr lang="fr-FR" dirty="0"/>
          </a:p>
          <a:p>
            <a:pPr lvl="1">
              <a:lnSpc>
                <a:spcPct val="140000"/>
              </a:lnSpc>
            </a:pPr>
            <a:r>
              <a:rPr lang="fr-FR" dirty="0" smtClean="0"/>
              <a:t>Le développement des collections </a:t>
            </a:r>
            <a:r>
              <a:rPr lang="fr-FR" smtClean="0"/>
              <a:t>(77 %)</a:t>
            </a:r>
            <a:endParaRPr lang="fr-FR" dirty="0" smtClean="0"/>
          </a:p>
          <a:p>
            <a:pPr lvl="1">
              <a:lnSpc>
                <a:spcPct val="140000"/>
              </a:lnSpc>
            </a:pPr>
            <a:r>
              <a:rPr lang="fr-FR" dirty="0" smtClean="0"/>
              <a:t>Le traitement documentaire </a:t>
            </a:r>
            <a:r>
              <a:rPr lang="fr-FR" smtClean="0"/>
              <a:t>(71 %)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4836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 – CONNAISSANCES ET EXPÉRIENCES DES APPROCHES D’AMÉLIORATION CONTINUE (AAC)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9"/>
            <a:ext cx="7610476" cy="349339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fr-FR" dirty="0" smtClean="0"/>
              <a:t>67 % des participants ne connaissent pas au moins une AAC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70</a:t>
            </a:r>
            <a:r>
              <a:rPr lang="fr-FR" dirty="0" smtClean="0"/>
              <a:t> % des participants ne connaissent pas les outils et les processus d’au moins une AAC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79 % des participants ne savent pas comment mettre en application une AAC</a:t>
            </a:r>
          </a:p>
        </p:txBody>
      </p:sp>
    </p:spTree>
    <p:extLst>
      <p:ext uri="{BB962C8B-B14F-4D97-AF65-F5344CB8AC3E}">
        <p14:creationId xmlns:p14="http://schemas.microsoft.com/office/powerpoint/2010/main" val="44050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 – CONNAISSANCES ET EXPÉRIENCES DES APPROCHES D’AMÉLIORATION CONTINUE (AAC)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9"/>
            <a:ext cx="7610476" cy="34933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fr-FR" dirty="0" smtClean="0"/>
              <a:t>22 % des participants ont travaillé au sein d’une organisation qui a mis en application une AAC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17 % des participants ont déjà participé à une AAC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8 % des participants ont été amené au moins une fois à coordonner ou à diriger un AAC</a:t>
            </a:r>
          </a:p>
          <a:p>
            <a:pPr>
              <a:lnSpc>
                <a:spcPct val="140000"/>
              </a:lnSpc>
            </a:pPr>
            <a:r>
              <a:rPr lang="fr-FR" dirty="0" smtClean="0"/>
              <a:t>15 % des participants ont déjà participé à une formation sur une AAC</a:t>
            </a:r>
          </a:p>
        </p:txBody>
      </p:sp>
    </p:spTree>
    <p:extLst>
      <p:ext uri="{BB962C8B-B14F-4D97-AF65-F5344CB8AC3E}">
        <p14:creationId xmlns:p14="http://schemas.microsoft.com/office/powerpoint/2010/main" val="70319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RÉSULTATS – CONNAISSANCES ET EXPÉRIENCES DES APPROCHES D’AMÉLIORATION CONTINUE (AAC)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8"/>
            <a:ext cx="7610476" cy="373743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54 % de </a:t>
            </a:r>
            <a:r>
              <a:rPr lang="fr-FR" b="1" dirty="0" smtClean="0"/>
              <a:t>ceux ayant déjà travaillé au sein d’une organisation </a:t>
            </a:r>
            <a:r>
              <a:rPr lang="fr-FR" dirty="0" smtClean="0"/>
              <a:t>qui a mis en application une AAC estiment que cela a mené à de véritables améliorations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68 % de ceux ayant déjà participé à une AAC estiment </a:t>
            </a:r>
            <a:r>
              <a:rPr lang="fr-FR" dirty="0"/>
              <a:t>que cela a mené à de véritables améliorations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89 % de ceux </a:t>
            </a:r>
            <a:r>
              <a:rPr lang="fr-FR" b="1" dirty="0" smtClean="0"/>
              <a:t>ayant déjà dirigé une AAC </a:t>
            </a:r>
            <a:r>
              <a:rPr lang="fr-FR" dirty="0"/>
              <a:t>estiment que cela a mené à de véritables améliorations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67 % de ceux </a:t>
            </a:r>
            <a:r>
              <a:rPr lang="fr-FR" b="1" dirty="0" smtClean="0"/>
              <a:t>ayant déjà participé à une formation </a:t>
            </a:r>
            <a:r>
              <a:rPr lang="fr-FR" dirty="0" smtClean="0"/>
              <a:t>sur une AAC estiment que le déploiement d’une AAC permet de véritables améliorations</a:t>
            </a:r>
          </a:p>
        </p:txBody>
      </p:sp>
    </p:spTree>
    <p:extLst>
      <p:ext uri="{BB962C8B-B14F-4D97-AF65-F5344CB8AC3E}">
        <p14:creationId xmlns:p14="http://schemas.microsoft.com/office/powerpoint/2010/main" val="299552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– IMPACTS DES AAC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8"/>
            <a:ext cx="7610476" cy="373743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60 % estiment que les AAC permettent de réaliser des économies financières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52 % estiment que les AAC permettent d’effectuer des tâches avec moins de ressources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47 % estiment que les AAC peuvent mener à l’abolition de postes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28 % estiment que les AAC impliquent que les employés doivent travailler plus fort</a:t>
            </a:r>
          </a:p>
        </p:txBody>
      </p:sp>
    </p:spTree>
    <p:extLst>
      <p:ext uri="{BB962C8B-B14F-4D97-AF65-F5344CB8AC3E}">
        <p14:creationId xmlns:p14="http://schemas.microsoft.com/office/powerpoint/2010/main" val="315771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/>
          </a:bodyPr>
          <a:lstStyle/>
          <a:p>
            <a:r>
              <a:rPr lang="fr-FR" dirty="0" smtClean="0"/>
              <a:t>RÉSULTATS – IMPACTS DES AAC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8"/>
            <a:ext cx="7610476" cy="373743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15 % estiment que les AAC impliquent une </a:t>
            </a:r>
            <a:r>
              <a:rPr lang="fr-FR" dirty="0" err="1" smtClean="0"/>
              <a:t>surutilisation</a:t>
            </a:r>
            <a:r>
              <a:rPr lang="fr-FR" dirty="0" smtClean="0"/>
              <a:t> des ressources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62 % estiment que l’application d’une AAC nécessite un investissement de plusieurs heures pour plusieurs individus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89 % estiment que le succès d’une AAC nécessite que les équipes communiquent mieux ensemble</a:t>
            </a:r>
          </a:p>
        </p:txBody>
      </p:sp>
    </p:spTree>
    <p:extLst>
      <p:ext uri="{BB962C8B-B14F-4D97-AF65-F5344CB8AC3E}">
        <p14:creationId xmlns:p14="http://schemas.microsoft.com/office/powerpoint/2010/main" val="3817526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/>
          </a:bodyPr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8"/>
            <a:ext cx="7610476" cy="3737439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Des attitudes et perceptions généralement positives face à l’amélioration </a:t>
            </a:r>
            <a:endParaRPr lang="fr-FR" dirty="0"/>
          </a:p>
          <a:p>
            <a:pPr lvl="1">
              <a:lnSpc>
                <a:spcPct val="160000"/>
              </a:lnSpc>
            </a:pPr>
            <a:r>
              <a:rPr lang="fr-FR" dirty="0" smtClean="0"/>
              <a:t>Mais une perception moins positive face à l’efficience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Des attitudes et perceptions généralement positives face à l’amélioration de leurs propres organisations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Surtout en matière de développement des publics, notamment des publics en ligne</a:t>
            </a:r>
          </a:p>
        </p:txBody>
      </p:sp>
    </p:spTree>
    <p:extLst>
      <p:ext uri="{BB962C8B-B14F-4D97-AF65-F5344CB8AC3E}">
        <p14:creationId xmlns:p14="http://schemas.microsoft.com/office/powerpoint/2010/main" val="422988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/>
          </a:bodyPr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8"/>
            <a:ext cx="7610476" cy="373743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Une méconnaissance assez répandue des AAC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Une attitude mitigée face aux AAC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Attitude positive face à l’amélioration de l’efficacité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Attitude moins positive face à l’amélioration de l’efficience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Une perception également mitigée face aux impacts positifs d’une AAC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Une corrélation positive importante : 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Plus un individu a été impliqué de près dans une AAC, plus sa perception des AAC et de leurs impacts est positive</a:t>
            </a:r>
          </a:p>
        </p:txBody>
      </p:sp>
    </p:spTree>
    <p:extLst>
      <p:ext uri="{BB962C8B-B14F-4D97-AF65-F5344CB8AC3E}">
        <p14:creationId xmlns:p14="http://schemas.microsoft.com/office/powerpoint/2010/main" val="3885229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Contexte de la recherche</a:t>
            </a:r>
          </a:p>
          <a:p>
            <a:r>
              <a:rPr lang="fr-FR" dirty="0" smtClean="0"/>
              <a:t>Problématique et </a:t>
            </a:r>
            <a:r>
              <a:rPr lang="fr-FR" dirty="0"/>
              <a:t>o</a:t>
            </a:r>
            <a:r>
              <a:rPr lang="fr-FR" dirty="0" smtClean="0"/>
              <a:t>bjectif</a:t>
            </a:r>
          </a:p>
          <a:p>
            <a:r>
              <a:rPr lang="fr-FR" dirty="0" smtClean="0"/>
              <a:t>Méthodologie</a:t>
            </a:r>
          </a:p>
          <a:p>
            <a:r>
              <a:rPr lang="fr-FR" dirty="0" smtClean="0"/>
              <a:t>Quelques mots sur le LEAN (une approche d’amélioration continue)</a:t>
            </a:r>
          </a:p>
          <a:p>
            <a:r>
              <a:rPr lang="fr-FR" dirty="0" smtClean="0"/>
              <a:t>Résultats</a:t>
            </a:r>
          </a:p>
          <a:p>
            <a:r>
              <a:rPr lang="fr-FR" dirty="0" smtClean="0"/>
              <a:t>Discussion</a:t>
            </a:r>
          </a:p>
          <a:p>
            <a:r>
              <a:rPr lang="fr-FR" dirty="0" smtClean="0"/>
              <a:t>Conclusion </a:t>
            </a:r>
          </a:p>
          <a:p>
            <a:r>
              <a:rPr lang="fr-FR" dirty="0" smtClean="0"/>
              <a:t>Questions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28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1114424" y="2772938"/>
            <a:ext cx="7610476" cy="373743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fr-FR" dirty="0" smtClean="0"/>
              <a:t>Le déploiement d’une AAC dans le milieu des bibliothèques bénéficierait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D’une formation préalable pour tous les membres de l’organisation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D’une sensibilisation des membres de l’organisation à l’efficience</a:t>
            </a:r>
          </a:p>
          <a:p>
            <a:pPr lvl="1">
              <a:lnSpc>
                <a:spcPct val="160000"/>
              </a:lnSpc>
            </a:pPr>
            <a:r>
              <a:rPr lang="fr-FR" dirty="0" smtClean="0"/>
              <a:t>Du recours à une ressource externe compétente</a:t>
            </a:r>
          </a:p>
          <a:p>
            <a:pPr>
              <a:lnSpc>
                <a:spcPct val="160000"/>
              </a:lnSpc>
            </a:pPr>
            <a:r>
              <a:rPr lang="fr-FR" dirty="0" smtClean="0"/>
              <a:t>L’application d’une AAC en bibliothèque devrait viser le développement des publics</a:t>
            </a:r>
          </a:p>
        </p:txBody>
      </p:sp>
    </p:spTree>
    <p:extLst>
      <p:ext uri="{BB962C8B-B14F-4D97-AF65-F5344CB8AC3E}">
        <p14:creationId xmlns:p14="http://schemas.microsoft.com/office/powerpoint/2010/main" val="1685499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471707"/>
          </a:xfrm>
        </p:spPr>
        <p:txBody>
          <a:bodyPr>
            <a:normAutofit/>
          </a:bodyPr>
          <a:lstStyle/>
          <a:p>
            <a:r>
              <a:rPr lang="fr-FR" dirty="0" smtClean="0"/>
              <a:t>PÉRIODE DE QUESTIONS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683" y="2685143"/>
            <a:ext cx="2603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18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DE LA RECHERCHE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La quête du développement des publics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développement de l’environnement numérique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Des ressources financières au point fixe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6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Un contexte qui sous-tend 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D</a:t>
            </a:r>
            <a:r>
              <a:rPr lang="fr-FR" dirty="0" smtClean="0"/>
              <a:t>es investissements récurrents/</a:t>
            </a:r>
            <a:r>
              <a:rPr lang="fr-FR" b="1" dirty="0" smtClean="0"/>
              <a:t>pression financière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L’amélioration de l’</a:t>
            </a:r>
            <a:r>
              <a:rPr lang="fr-FR" b="1" dirty="0" smtClean="0"/>
              <a:t>efficacité</a:t>
            </a:r>
            <a:r>
              <a:rPr lang="fr-FR" dirty="0" smtClean="0"/>
              <a:t> de l’organisation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L’amélioration de l’</a:t>
            </a:r>
            <a:r>
              <a:rPr lang="fr-FR" b="1" dirty="0" smtClean="0"/>
              <a:t>efficience</a:t>
            </a:r>
            <a:r>
              <a:rPr lang="fr-FR" dirty="0" smtClean="0"/>
              <a:t> de l’organisation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De nombreuses approches d’amélioration continue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Rares adoptions dans le milieu des bibliothèques</a:t>
            </a:r>
          </a:p>
          <a:p>
            <a:pPr>
              <a:lnSpc>
                <a:spcPct val="150000"/>
              </a:lnSpc>
            </a:pPr>
            <a:r>
              <a:rPr lang="fr-FR" b="1" dirty="0" smtClean="0"/>
              <a:t>QUELLES SONT LES ATTITUDES ET PERCEPTIONS DES PROFESSIONNELS DES BIBLIOTHÈQUES FACE AUX APPROCHES D’AMÉLIORATION CONTINUE?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6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Dresser le portrait des perceptions et attitudes des professionnels des bibliothèques face aux approches d’amélioration continue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Bibliothèques du Québec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L’approche LEAN plus particulièrement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Enquête par questionnaire électronique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48 questions regroupées en </a:t>
            </a:r>
            <a:r>
              <a:rPr lang="fr-FR" dirty="0" smtClean="0"/>
              <a:t>7 </a:t>
            </a:r>
            <a:r>
              <a:rPr lang="fr-FR" dirty="0" smtClean="0"/>
              <a:t>sections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L’échelle de LIKERT à 9 niveaux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Sollicitation via CBPQ /ABPQ /APTDQ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Février à avril 2016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118 participants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57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L’APPROCHE LEAN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Des origines industrielles (secteur de l’automobile)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Le « Toyota Production System »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Vise l’élimination du gaspillage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Une philosophie basée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Les ressources humaines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L’élimination du gaspillage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L’atteinte de l’excellence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La valeur telle qu’elle est perçue par l’usager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06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– L’ÉCHANTILLON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Bibliothèques publiques : 58 % des participants</a:t>
            </a:r>
          </a:p>
          <a:p>
            <a:r>
              <a:rPr lang="fr-FR" dirty="0" smtClean="0"/>
              <a:t>Poste de direction : 50 % des participants</a:t>
            </a:r>
          </a:p>
          <a:p>
            <a:pPr lvl="1"/>
            <a:r>
              <a:rPr lang="fr-FR" dirty="0" smtClean="0"/>
              <a:t>85 % de ceux-ci travaillent dans une bibliothèque publique</a:t>
            </a:r>
          </a:p>
          <a:p>
            <a:r>
              <a:rPr lang="fr-FR" dirty="0" smtClean="0"/>
              <a:t>Dernier diplôme obtenu : </a:t>
            </a:r>
          </a:p>
          <a:p>
            <a:pPr lvl="1"/>
            <a:r>
              <a:rPr lang="fr-FR" dirty="0" smtClean="0"/>
              <a:t>37 % au collégial</a:t>
            </a:r>
          </a:p>
          <a:p>
            <a:pPr lvl="1"/>
            <a:r>
              <a:rPr lang="fr-FR" dirty="0" smtClean="0"/>
              <a:t>48 % universitaire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347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RÉSULTATS – L’AMÉLIORATION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34088"/>
            <a:ext cx="1658478" cy="98721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283" y="134088"/>
            <a:ext cx="1658478" cy="9872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279" y="134088"/>
            <a:ext cx="1658478" cy="98721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845" y="136639"/>
            <a:ext cx="1658478" cy="9872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11" y="136639"/>
            <a:ext cx="1658478" cy="987218"/>
          </a:xfrm>
          <a:prstGeom prst="rect">
            <a:avLst/>
          </a:prstGeom>
        </p:spPr>
      </p:pic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40000"/>
              </a:lnSpc>
            </a:pPr>
            <a:r>
              <a:rPr lang="fr-FR" dirty="0" smtClean="0"/>
              <a:t>Une attitude positive face à l’amélioration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Proposées par les employés</a:t>
            </a:r>
          </a:p>
          <a:p>
            <a:pPr lvl="2">
              <a:lnSpc>
                <a:spcPct val="140000"/>
              </a:lnSpc>
            </a:pPr>
            <a:r>
              <a:rPr lang="fr-FR" dirty="0" smtClean="0"/>
              <a:t>Mais les participants estiment qu’ils sont faiblement sollicités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Ne mène généralement pas à l’abolition de postes</a:t>
            </a:r>
            <a:endParaRPr lang="fr-FR" dirty="0"/>
          </a:p>
          <a:p>
            <a:pPr lvl="1">
              <a:lnSpc>
                <a:spcPct val="140000"/>
              </a:lnSpc>
            </a:pPr>
            <a:r>
              <a:rPr lang="fr-FR" dirty="0" smtClean="0"/>
              <a:t>85</a:t>
            </a:r>
            <a:r>
              <a:rPr lang="fr-FR" dirty="0" smtClean="0"/>
              <a:t> % des participants estiment que l’amélioration n’implique pas une utilisation abusive des </a:t>
            </a:r>
            <a:r>
              <a:rPr lang="fr-FR" dirty="0" smtClean="0"/>
              <a:t>ressources</a:t>
            </a:r>
          </a:p>
          <a:p>
            <a:pPr lvl="1">
              <a:lnSpc>
                <a:spcPct val="140000"/>
              </a:lnSpc>
            </a:pPr>
            <a:r>
              <a:rPr lang="fr-FR" dirty="0" smtClean="0"/>
              <a:t>44</a:t>
            </a:r>
            <a:r>
              <a:rPr lang="fr-FR" dirty="0"/>
              <a:t> % des employés croient toutefois que l’amélioration sous-tend de travailler plus fort</a:t>
            </a:r>
          </a:p>
          <a:p>
            <a:pPr lvl="1">
              <a:lnSpc>
                <a:spcPct val="14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2987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583</TotalTime>
  <Words>480</Words>
  <Application>Microsoft Macintosh PowerPoint</Application>
  <PresentationFormat>Présentation à l'écran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Perception</vt:lpstr>
      <vt:lpstr>PERCEPTIONS ET ATTITUDES DES PROFESSIONNELS DES BIBLIOTHÈQUES FACE AUX APPROCHES D’AMÉLIORATION CONTINUE</vt:lpstr>
      <vt:lpstr>PLAN DE LA PRÉSENTATION</vt:lpstr>
      <vt:lpstr>CONTEXTE DE LA RECHERCHE</vt:lpstr>
      <vt:lpstr>PROBLÉMATIQUE</vt:lpstr>
      <vt:lpstr>OBJECTIF</vt:lpstr>
      <vt:lpstr>MÉTHODOLOGIE</vt:lpstr>
      <vt:lpstr>L’APPROCHE LEAN</vt:lpstr>
      <vt:lpstr>RÉSULTATS – L’ÉCHANTILLON</vt:lpstr>
      <vt:lpstr>RÉSULTATS – L’AMÉLIORATION</vt:lpstr>
      <vt:lpstr>RÉSULTATS – L’INSTITUTION D’ATTACHE</vt:lpstr>
      <vt:lpstr>RÉSULTATS – LE CHANGEMENT</vt:lpstr>
      <vt:lpstr>RÉSULTATS – LES PROCESSUS À AMÉLIORER</vt:lpstr>
      <vt:lpstr>RÉSULTATS – CONNAISSANCES ET EXPÉRIENCES DES APPROCHES D’AMÉLIORATION CONTINUE (AAC)</vt:lpstr>
      <vt:lpstr>RÉSULTATS – CONNAISSANCES ET EXPÉRIENCES DES APPROCHES D’AMÉLIORATION CONTINUE (AAC)</vt:lpstr>
      <vt:lpstr>RÉSULTATS – CONNAISSANCES ET EXPÉRIENCES DES APPROCHES D’AMÉLIORATION CONTINUE (AAC)</vt:lpstr>
      <vt:lpstr>RÉSULTATS – IMPACTS DES AAC</vt:lpstr>
      <vt:lpstr>RÉSULTATS – IMPACTS DES AAC</vt:lpstr>
      <vt:lpstr>DISCUSSION</vt:lpstr>
      <vt:lpstr>DISCUSSION</vt:lpstr>
      <vt:lpstr>CONCLUSION</vt:lpstr>
      <vt:lpstr>PÉRIODE DE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PERCEPTIONS ET ATTITUDES DES PROFESSIONNELS DES BIBLIOTHÈQUES FACE AUX APPROCHES D’AMÉLIORATION CONTINUE</dc:title>
  <dc:creator>Stéphane LABBÉ</dc:creator>
  <cp:lastModifiedBy>Stéphane LABBÉ</cp:lastModifiedBy>
  <cp:revision>34</cp:revision>
  <cp:lastPrinted>2016-08-07T18:49:18Z</cp:lastPrinted>
  <dcterms:created xsi:type="dcterms:W3CDTF">2016-07-23T14:03:43Z</dcterms:created>
  <dcterms:modified xsi:type="dcterms:W3CDTF">2016-08-07T18:49:20Z</dcterms:modified>
</cp:coreProperties>
</file>