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21"/>
  </p:notes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5" r:id="rId9"/>
    <p:sldId id="266" r:id="rId10"/>
    <p:sldId id="278" r:id="rId11"/>
    <p:sldId id="267" r:id="rId12"/>
    <p:sldId id="262" r:id="rId13"/>
    <p:sldId id="269" r:id="rId14"/>
    <p:sldId id="274" r:id="rId15"/>
    <p:sldId id="273" r:id="rId16"/>
    <p:sldId id="275" r:id="rId17"/>
    <p:sldId id="272" r:id="rId18"/>
    <p:sldId id="276" r:id="rId19"/>
    <p:sldId id="277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76" autoAdjust="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51C3D-D096-4D5D-B521-9E634AA777B6}" type="datetimeFigureOut">
              <a:rPr lang="fr-FR" smtClean="0"/>
              <a:pPr/>
              <a:t>24/07/2016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A8DC0-4442-44B9-A181-0CB67D0D15D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fr-CA" dirty="0" smtClean="0"/>
              <a:t>celui qui est une source d'inspiration, de motivation, et de relations humaines. </a:t>
            </a:r>
          </a:p>
          <a:p>
            <a:pPr algn="just">
              <a:buNone/>
            </a:pPr>
            <a:r>
              <a:rPr lang="fr-CA" b="1" dirty="0" smtClean="0"/>
              <a:t>Hypothèse</a:t>
            </a:r>
            <a:r>
              <a:rPr lang="fr-CA" dirty="0" smtClean="0"/>
              <a:t> :</a:t>
            </a:r>
          </a:p>
          <a:p>
            <a:pPr algn="just"/>
            <a:r>
              <a:rPr lang="fr-CA" dirty="0" smtClean="0"/>
              <a:t>Suivre une personne qui les inspire et qui leur donne une vision claire et convaincante,</a:t>
            </a:r>
          </a:p>
          <a:p>
            <a:pPr algn="just">
              <a:buNone/>
            </a:pPr>
            <a:endParaRPr lang="fr-CA" dirty="0" smtClean="0"/>
          </a:p>
          <a:p>
            <a:pPr algn="just"/>
            <a:r>
              <a:rPr lang="fr-CA" dirty="0" smtClean="0"/>
              <a:t>Agir avec un dévouement et une loyauté incontestables.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A8DC0-4442-44B9-A181-0CB67D0D15D9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On se met un peu à la place de ces derniers qui attendent aussi des professionnels un tel changement, de bons résultats concrets, de la performance afin de s’engager à tenir compte enfin et à faire part de leurs préoccupations majeures : reconnaissance, valorisation, équipement...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A8DC0-4442-44B9-A181-0CB67D0D15D9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3E0EE16-A36F-42F1-B6D9-D7AB69346C56}" type="datetime1">
              <a:rPr lang="fr-FR" smtClean="0"/>
              <a:pPr/>
              <a:t>24/07/2016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FAF5DD9-EDB9-4247-A11B-55537B3802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28E2D-A7B1-4DCE-AF85-EF8E5E9F2901}" type="datetime1">
              <a:rPr lang="fr-FR" smtClean="0"/>
              <a:pPr/>
              <a:t>24/07/2016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5DD9-EDB9-4247-A11B-55537B3802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DCE0F-32AE-4D07-9B9E-D7B622A76353}" type="datetime1">
              <a:rPr lang="fr-FR" smtClean="0"/>
              <a:pPr/>
              <a:t>24/07/2016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5DD9-EDB9-4247-A11B-55537B3802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824694-2390-43FE-8CEE-EFDE07CAC9A5}" type="datetime1">
              <a:rPr lang="fr-FR" smtClean="0"/>
              <a:pPr/>
              <a:t>24/07/2016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AF5DD9-EDB9-4247-A11B-55537B3802D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7769E0C-45F3-4295-B3C6-41EDBAEDE9AC}" type="datetime1">
              <a:rPr lang="fr-FR" smtClean="0"/>
              <a:pPr/>
              <a:t>24/07/2016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FAF5DD9-EDB9-4247-A11B-55537B3802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6625E-5165-4B42-BB93-39B48D95B8C3}" type="datetime1">
              <a:rPr lang="fr-FR" smtClean="0"/>
              <a:pPr/>
              <a:t>24/07/2016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5DD9-EDB9-4247-A11B-55537B3802D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0739-7294-4CCE-BD5D-3025F998DD00}" type="datetime1">
              <a:rPr lang="fr-FR" smtClean="0"/>
              <a:pPr/>
              <a:t>24/07/2016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5DD9-EDB9-4247-A11B-55537B3802D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4A3C80-29C1-4CF8-A089-600EC08DB243}" type="datetime1">
              <a:rPr lang="fr-FR" smtClean="0"/>
              <a:pPr/>
              <a:t>24/07/2016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AF5DD9-EDB9-4247-A11B-55537B3802D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B4CF4-1C1D-49C8-A2B9-73A3D03143CF}" type="datetime1">
              <a:rPr lang="fr-FR" smtClean="0"/>
              <a:pPr/>
              <a:t>24/07/2016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5DD9-EDB9-4247-A11B-55537B3802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C6C7218-1CA4-4EA1-B756-41A17B3517D1}" type="datetime1">
              <a:rPr lang="fr-FR" smtClean="0"/>
              <a:pPr/>
              <a:t>24/07/2016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AF5DD9-EDB9-4247-A11B-55537B3802D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28CFBF-89F3-4BE3-889E-8D046320FAA5}" type="datetime1">
              <a:rPr lang="fr-FR" smtClean="0"/>
              <a:pPr/>
              <a:t>24/07/2016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AF5DD9-EDB9-4247-A11B-55537B3802D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CB3D82A-2735-405D-B2D5-B60D60E9DDE8}" type="datetime1">
              <a:rPr lang="fr-FR" smtClean="0"/>
              <a:pPr/>
              <a:t>24/07/2016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FAF5DD9-EDB9-4247-A11B-55537B3802D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5786" y="0"/>
            <a:ext cx="8072494" cy="107159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Pré-conférence IFLA 2016</a:t>
            </a:r>
            <a:b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Section  « Management et Marketing »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14612" y="1142984"/>
            <a:ext cx="4143404" cy="642942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Toronto </a:t>
            </a:r>
            <a:r>
              <a:rPr lang="fr-FR" dirty="0" smtClean="0">
                <a:solidFill>
                  <a:schemeClr val="tx1"/>
                </a:solidFill>
              </a:rPr>
              <a:t>– </a:t>
            </a:r>
            <a:r>
              <a:rPr lang="fr-FR" dirty="0" smtClean="0">
                <a:solidFill>
                  <a:schemeClr val="tx1"/>
                </a:solidFill>
              </a:rPr>
              <a:t>Canada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10 et 11 août 2016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43108" y="5214950"/>
            <a:ext cx="50802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accent1">
                    <a:lumMod val="50000"/>
                  </a:schemeClr>
                </a:solidFill>
              </a:rPr>
              <a:t>Reyna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 JOSVAH-RABIAZA</a:t>
            </a:r>
          </a:p>
          <a:p>
            <a:pPr algn="ctr"/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&amp; </a:t>
            </a:r>
            <a:r>
              <a:rPr lang="fr-FR" sz="2400" b="1" dirty="0" err="1" smtClean="0">
                <a:solidFill>
                  <a:schemeClr val="accent1">
                    <a:lumMod val="50000"/>
                  </a:schemeClr>
                </a:solidFill>
              </a:rPr>
              <a:t>Julisse</a:t>
            </a:r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 RAFARAMILANTO</a:t>
            </a:r>
            <a:endParaRPr lang="fr-FR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chemeClr val="accent1">
                    <a:lumMod val="50000"/>
                  </a:schemeClr>
                </a:solidFill>
              </a:rPr>
              <a:t>Comité pour la Sauvegarde de l’Intégrité</a:t>
            </a:r>
          </a:p>
          <a:p>
            <a:pPr algn="ctr"/>
            <a:r>
              <a:rPr lang="fr-FR" sz="2400" b="1" dirty="0" smtClean="0">
                <a:solidFill>
                  <a:schemeClr val="accent1">
                    <a:lumMod val="50000"/>
                  </a:schemeClr>
                </a:solidFill>
              </a:rPr>
              <a:t>MADAGASCAR</a:t>
            </a:r>
            <a:endParaRPr lang="fr-F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857364"/>
            <a:ext cx="6342401" cy="328614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6" name="Image 5" descr="C:\Users\PC-REYNA.CSI\Desktop\doc bureau avril 16\logo CS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072074"/>
            <a:ext cx="1785918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AF5DD9-EDB9-4247-A11B-55537B3802D6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28596" y="1643050"/>
            <a:ext cx="8358246" cy="4500594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Insuffisance d’être techniciens, de connaître les côtés techniques du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travail,</a:t>
            </a:r>
          </a:p>
          <a:p>
            <a:pPr algn="just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Attitude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de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travailler dans l’ombre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Professionnels considérés comme « gardiens des livres »,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Parfois poste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d’affectation disciplinaire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85720" y="357166"/>
            <a:ext cx="8501122" cy="571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fr-CA" sz="2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Constat : Attitude de travailler</a:t>
            </a:r>
            <a:r>
              <a:rPr kumimoji="0" lang="fr-CA" sz="24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« back office »</a:t>
            </a:r>
            <a:endParaRPr kumimoji="0" lang="fr-FR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2844" y="71414"/>
            <a:ext cx="8858312" cy="228601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cs typeface="Arial" pitchFamily="34" charset="0"/>
              </a:rPr>
              <a:t>Pourquoi les filles </a:t>
            </a:r>
            <a:r>
              <a:rPr lang="fr-FR" sz="3200" b="1" dirty="0" smtClean="0">
                <a:solidFill>
                  <a:srgbClr val="FF0000"/>
                </a:solidFill>
                <a:cs typeface="Arial" pitchFamily="34" charset="0"/>
              </a:rPr>
              <a:t>sont brillantes </a:t>
            </a:r>
            <a:r>
              <a:rPr lang="fr-FR" sz="3200" b="1" dirty="0" smtClean="0">
                <a:solidFill>
                  <a:srgbClr val="FF0000"/>
                </a:solidFill>
                <a:cs typeface="Arial" pitchFamily="34" charset="0"/>
              </a:rPr>
              <a:t>et </a:t>
            </a:r>
            <a:r>
              <a:rPr lang="fr-FR" sz="3200" b="1" dirty="0" smtClean="0">
                <a:solidFill>
                  <a:srgbClr val="FF0000"/>
                </a:solidFill>
                <a:cs typeface="Arial" pitchFamily="34" charset="0"/>
              </a:rPr>
              <a:t>visibles </a:t>
            </a:r>
            <a:r>
              <a:rPr lang="fr-FR" sz="3200" b="1" dirty="0" smtClean="0">
                <a:solidFill>
                  <a:srgbClr val="FF0000"/>
                </a:solidFill>
                <a:cs typeface="Arial" pitchFamily="34" charset="0"/>
              </a:rPr>
              <a:t>durant leurs </a:t>
            </a:r>
            <a:r>
              <a:rPr lang="fr-FR" sz="3200" b="1" dirty="0" smtClean="0">
                <a:solidFill>
                  <a:srgbClr val="FF0000"/>
                </a:solidFill>
                <a:cs typeface="Arial" pitchFamily="34" charset="0"/>
              </a:rPr>
              <a:t>études </a:t>
            </a:r>
            <a:r>
              <a:rPr lang="fr-FR" sz="3200" b="1" dirty="0" smtClean="0">
                <a:solidFill>
                  <a:srgbClr val="FF0000"/>
                </a:solidFill>
                <a:cs typeface="Arial" pitchFamily="34" charset="0"/>
              </a:rPr>
              <a:t>en milieu scolaire? </a:t>
            </a:r>
          </a:p>
          <a:p>
            <a:pPr marL="0" indent="0" algn="just">
              <a:buNone/>
            </a:pPr>
            <a:endParaRPr lang="fr-FR" sz="3200" b="1" dirty="0" smtClean="0">
              <a:solidFill>
                <a:srgbClr val="FF0000"/>
              </a:solidFill>
              <a:cs typeface="Arial" pitchFamily="34" charset="0"/>
            </a:endParaRPr>
          </a:p>
          <a:p>
            <a:pPr marL="0" indent="0" algn="just">
              <a:buNone/>
            </a:pPr>
            <a:r>
              <a:rPr lang="fr-FR" sz="3200" b="1" dirty="0" smtClean="0">
                <a:solidFill>
                  <a:srgbClr val="FF0000"/>
                </a:solidFill>
                <a:cs typeface="Arial" pitchFamily="34" charset="0"/>
              </a:rPr>
              <a:t>Mais </a:t>
            </a:r>
            <a:r>
              <a:rPr lang="fr-FR" sz="3200" b="1" dirty="0" smtClean="0">
                <a:solidFill>
                  <a:srgbClr val="FF0000"/>
                </a:solidFill>
                <a:cs typeface="Arial" pitchFamily="34" charset="0"/>
              </a:rPr>
              <a:t>presque </a:t>
            </a:r>
            <a:r>
              <a:rPr lang="fr-FR" sz="3200" b="1" dirty="0" smtClean="0">
                <a:solidFill>
                  <a:srgbClr val="FF0000"/>
                </a:solidFill>
                <a:cs typeface="Arial" pitchFamily="34" charset="0"/>
              </a:rPr>
              <a:t>effacées</a:t>
            </a:r>
            <a:r>
              <a:rPr lang="fr-FR" sz="3200" b="1" dirty="0" smtClean="0">
                <a:solidFill>
                  <a:srgbClr val="FF0000"/>
                </a:solidFill>
                <a:cs typeface="Arial" pitchFamily="34" charset="0"/>
              </a:rPr>
              <a:t>,</a:t>
            </a:r>
            <a:r>
              <a:rPr lang="fr-FR" sz="3200" b="1" dirty="0" smtClean="0">
                <a:solidFill>
                  <a:srgbClr val="FF0000"/>
                </a:solidFill>
                <a:cs typeface="Arial" pitchFamily="34" charset="0"/>
              </a:rPr>
              <a:t> dans</a:t>
            </a:r>
            <a:r>
              <a:rPr lang="fr-FR" sz="3200" b="1" dirty="0" smtClean="0">
                <a:solidFill>
                  <a:srgbClr val="FF0000"/>
                </a:solidFill>
                <a:cs typeface="Arial" pitchFamily="34" charset="0"/>
              </a:rPr>
              <a:t> l’ombre et restent </a:t>
            </a:r>
            <a:r>
              <a:rPr lang="fr-FR" sz="3200" b="1" dirty="0" smtClean="0">
                <a:solidFill>
                  <a:srgbClr val="FF0000"/>
                </a:solidFill>
                <a:cs typeface="Arial" pitchFamily="34" charset="0"/>
              </a:rPr>
              <a:t>souvent de simple techniciennes une fois dans le milieu professionnel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896579"/>
            <a:ext cx="3286116" cy="496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85992"/>
            <a:ext cx="539472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AF5DD9-EDB9-4247-A11B-55537B3802D6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4" name="Image 3" descr="C:\Users\PC-REYNA.CSI\Desktop\doc bureau avril 16\logo CS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7864"/>
            <a:ext cx="1428728" cy="1370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PC-REYNA.CSI\Desktop\doc bureau avril 16\logo CS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487864"/>
            <a:ext cx="1428728" cy="1370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57158" y="2071678"/>
            <a:ext cx="8358246" cy="3071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u="sng" dirty="0" smtClean="0">
                <a:latin typeface="Arial" pitchFamily="34" charset="0"/>
                <a:cs typeface="Arial" pitchFamily="34" charset="0"/>
              </a:rPr>
              <a:t>D’où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Nécessité de contribuer et d’apporter du changement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au niveau des Professionnels des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services documentaires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Appropriation d’une nouvelle attitude, d’un nouveau comportement, =&gt; transformation, changement, nouvelle vision, nouveau départ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71472" y="142876"/>
            <a:ext cx="8143932" cy="142873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III. </a:t>
            </a:r>
            <a:r>
              <a:rPr lang="fr-FR" sz="3200" b="1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Promotion du leadership transformationnel dans le service documentaire</a:t>
            </a:r>
            <a:endParaRPr lang="fr-FR" b="1" u="sng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AF5DD9-EDB9-4247-A11B-55537B3802D6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1071546"/>
            <a:ext cx="8429684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Définitions, nature, caractéristiques :</a:t>
            </a:r>
          </a:p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Capacité de savoir mener une équipe,</a:t>
            </a:r>
          </a:p>
          <a:p>
            <a:pPr algn="just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Capacité d’orienter et de mobiliser durablement un groupe d’individus vers l’accomplissement de buts précis</a:t>
            </a:r>
          </a:p>
          <a:p>
            <a:pPr algn="just">
              <a:buNone/>
            </a:pPr>
            <a:endParaRPr lang="fr-FR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CA" dirty="0" smtClean="0">
                <a:latin typeface="Arial" pitchFamily="34" charset="0"/>
                <a:cs typeface="Arial" pitchFamily="34" charset="0"/>
              </a:rPr>
              <a:t>Faculté de se connaitre soi même, d’avoir une vision qui est bien partagée, de construire un état de confiance entre collègues, et de prendre des mesures efficaces tendant à faire prendre conscience de son propre potentiel de leadership. 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fr-FR" u="sng" dirty="0" smtClean="0"/>
          </a:p>
          <a:p>
            <a:pPr algn="just">
              <a:buNone/>
            </a:pPr>
            <a:endParaRPr lang="fr-FR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358246" cy="571504"/>
          </a:xfrm>
        </p:spPr>
        <p:txBody>
          <a:bodyPr>
            <a:normAutofit/>
          </a:bodyPr>
          <a:lstStyle/>
          <a:p>
            <a:r>
              <a:rPr lang="fr-FR" b="1" dirty="0" smtClean="0">
                <a:latin typeface="Comic Sans MS" pitchFamily="66" charset="0"/>
              </a:rPr>
              <a:t>Concept de leadership</a:t>
            </a:r>
            <a:endParaRPr lang="fr-FR" b="1" dirty="0">
              <a:latin typeface="Comic Sans MS" pitchFamily="66" charset="0"/>
            </a:endParaRPr>
          </a:p>
        </p:txBody>
      </p:sp>
      <p:pic>
        <p:nvPicPr>
          <p:cNvPr id="5" name="Image 4" descr="C:\Users\PC-REYNA.CSI\Desktop\doc bureau avril 16\logo CS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487864"/>
            <a:ext cx="1428728" cy="1370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AF5DD9-EDB9-4247-A11B-55537B3802D6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:\Users\PC-REYNA.CSI\Desktop\doc bureau avril 16\logo CS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487864"/>
            <a:ext cx="1428728" cy="1370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8429684" cy="48737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Créé dans les années 80.</a:t>
            </a:r>
          </a:p>
          <a:p>
            <a:pPr algn="just"/>
            <a:r>
              <a:rPr lang="fr-CA" dirty="0" smtClean="0">
                <a:latin typeface="Arial" pitchFamily="34" charset="0"/>
                <a:cs typeface="Arial" pitchFamily="34" charset="0"/>
              </a:rPr>
              <a:t>Caractérisé par la place accordée au développement personnel et professionnel des employés,</a:t>
            </a:r>
          </a:p>
          <a:p>
            <a:pPr algn="just">
              <a:buNone/>
            </a:pPr>
            <a:endParaRPr lang="fr-CA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CA" dirty="0" smtClean="0">
                <a:latin typeface="Arial" pitchFamily="34" charset="0"/>
                <a:cs typeface="Arial" pitchFamily="34" charset="0"/>
              </a:rPr>
              <a:t>Capacité du leader à insuffler l’engagement  personnel  et professionnel  nécessaire  à l’atteinte de  la satisfaction de ses besoins supérieurs d’estime de soi et de réalisation de soi,</a:t>
            </a:r>
          </a:p>
          <a:p>
            <a:pPr algn="just">
              <a:buNone/>
            </a:pPr>
            <a:endParaRPr lang="fr-CA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CA" dirty="0" smtClean="0">
                <a:latin typeface="Arial" pitchFamily="34" charset="0"/>
                <a:cs typeface="Arial" pitchFamily="34" charset="0"/>
              </a:rPr>
              <a:t> Source d'inspiration, de motivation, et de relations humaines</a:t>
            </a:r>
          </a:p>
          <a:p>
            <a:pPr algn="just"/>
            <a:endParaRPr lang="fr-FR" b="1" dirty="0" smtClean="0"/>
          </a:p>
          <a:p>
            <a:pPr algn="just"/>
            <a:endParaRPr lang="fr-FR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572560" cy="100013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latin typeface="Comic Sans MS" pitchFamily="66" charset="0"/>
              </a:rPr>
              <a:t>Nouvelle attitude :</a:t>
            </a:r>
            <a:br>
              <a:rPr lang="fr-FR" b="1" dirty="0" smtClean="0">
                <a:latin typeface="Comic Sans MS" pitchFamily="66" charset="0"/>
              </a:rPr>
            </a:br>
            <a:r>
              <a:rPr lang="fr-FR" b="1" dirty="0" smtClean="0">
                <a:latin typeface="Comic Sans MS" pitchFamily="66" charset="0"/>
              </a:rPr>
              <a:t>Adopter le </a:t>
            </a:r>
            <a:r>
              <a:rPr lang="fr-FR" b="1" dirty="0" err="1" smtClean="0">
                <a:latin typeface="Comic Sans MS" pitchFamily="66" charset="0"/>
              </a:rPr>
              <a:t>Leadersphip</a:t>
            </a:r>
            <a:r>
              <a:rPr lang="fr-FR" b="1" dirty="0" smtClean="0">
                <a:latin typeface="Comic Sans MS" pitchFamily="66" charset="0"/>
              </a:rPr>
              <a:t> transformationnel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AF5DD9-EDB9-4247-A11B-55537B3802D6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PC-REYNA.CSI\Desktop\doc bureau avril 16\logo CS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487864"/>
            <a:ext cx="1428728" cy="1370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-24"/>
            <a:ext cx="7467600" cy="631844"/>
          </a:xfrm>
        </p:spPr>
        <p:txBody>
          <a:bodyPr/>
          <a:lstStyle/>
          <a:p>
            <a:r>
              <a:rPr lang="fr-FR" b="1" dirty="0" smtClean="0">
                <a:latin typeface="Comic Sans MS" pitchFamily="66" charset="0"/>
              </a:rPr>
              <a:t>Objectif du changement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501122" cy="4873752"/>
          </a:xfrm>
        </p:spPr>
        <p:txBody>
          <a:bodyPr>
            <a:normAutofit lnSpcReduction="10000"/>
          </a:bodyPr>
          <a:lstStyle/>
          <a:p>
            <a:pPr algn="just"/>
            <a:r>
              <a:rPr lang="fr-CA" dirty="0" smtClean="0">
                <a:latin typeface="Arial" pitchFamily="34" charset="0"/>
                <a:cs typeface="Arial" pitchFamily="34" charset="0"/>
              </a:rPr>
              <a:t>«Transformer» le Professionnel  en  leader</a:t>
            </a:r>
          </a:p>
          <a:p>
            <a:pPr algn="just">
              <a:buNone/>
            </a:pPr>
            <a:endParaRPr lang="fr-CA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CA" dirty="0" smtClean="0">
                <a:latin typeface="Arial" pitchFamily="34" charset="0"/>
                <a:cs typeface="Arial" pitchFamily="34" charset="0"/>
              </a:rPr>
              <a:t>Ouvrer de façon  autonome au plein </a:t>
            </a:r>
            <a:r>
              <a:rPr lang="fr-CA" u="sng" dirty="0" smtClean="0">
                <a:latin typeface="Arial" pitchFamily="34" charset="0"/>
                <a:cs typeface="Arial" pitchFamily="34" charset="0"/>
              </a:rPr>
              <a:t>épanouissement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de son propre potentiel et  à la </a:t>
            </a:r>
            <a:r>
              <a:rPr lang="fr-CA" u="sng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CA" u="sng" dirty="0" err="1" smtClean="0">
                <a:latin typeface="Arial" pitchFamily="34" charset="0"/>
                <a:cs typeface="Arial" pitchFamily="34" charset="0"/>
              </a:rPr>
              <a:t>re</a:t>
            </a:r>
            <a:r>
              <a:rPr lang="fr-CA" u="sng" dirty="0" smtClean="0">
                <a:latin typeface="Arial" pitchFamily="34" charset="0"/>
                <a:cs typeface="Arial" pitchFamily="34" charset="0"/>
              </a:rPr>
              <a:t>)dynamisation 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de lui-même et/ou de sa prochaine équipe de travail,</a:t>
            </a:r>
          </a:p>
          <a:p>
            <a:pPr algn="just">
              <a:buNone/>
            </a:pPr>
            <a:endParaRPr lang="fr-CA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CA" dirty="0" smtClean="0">
                <a:latin typeface="Arial" pitchFamily="34" charset="0"/>
                <a:cs typeface="Arial" pitchFamily="34" charset="0"/>
              </a:rPr>
              <a:t>Transformer et (faire) changer  d’attitude le Professionnel : le Changer d’attitude non seulement pour un </a:t>
            </a:r>
            <a:r>
              <a:rPr lang="fr-CA" u="sng" dirty="0" smtClean="0">
                <a:latin typeface="Arial" pitchFamily="34" charset="0"/>
                <a:cs typeface="Arial" pitchFamily="34" charset="0"/>
              </a:rPr>
              <a:t>charisme personnel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, mais pour mieux </a:t>
            </a:r>
            <a:r>
              <a:rPr lang="fr-CA" u="sng" dirty="0" smtClean="0">
                <a:latin typeface="Arial" pitchFamily="34" charset="0"/>
                <a:cs typeface="Arial" pitchFamily="34" charset="0"/>
              </a:rPr>
              <a:t>être visible dans ses actions, performances et résultats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just">
              <a:buNone/>
            </a:pPr>
            <a:endParaRPr lang="fr-CA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CA" dirty="0" smtClean="0">
                <a:latin typeface="Arial" pitchFamily="34" charset="0"/>
                <a:cs typeface="Arial" pitchFamily="34" charset="0"/>
              </a:rPr>
              <a:t>Faire avancer son projet en injectant l'enthousiasme et de l'énergie autour de lui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AF5DD9-EDB9-4247-A11B-55537B3802D6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:\Users\PC-REYNA.CSI\Desktop\doc bureau avril 16\logo CS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487864"/>
            <a:ext cx="1428728" cy="1370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467600" cy="631844"/>
          </a:xfrm>
        </p:spPr>
        <p:txBody>
          <a:bodyPr/>
          <a:lstStyle/>
          <a:p>
            <a:r>
              <a:rPr lang="fr-FR" b="1" dirty="0" smtClean="0">
                <a:latin typeface="Comic Sans MS" pitchFamily="66" charset="0"/>
              </a:rPr>
              <a:t>Composantes de la théorie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1285860"/>
            <a:ext cx="8572560" cy="4714908"/>
          </a:xfrm>
        </p:spPr>
        <p:txBody>
          <a:bodyPr>
            <a:normAutofit/>
          </a:bodyPr>
          <a:lstStyle/>
          <a:p>
            <a:pPr lvl="0" algn="just"/>
            <a:r>
              <a:rPr lang="fr-CA" b="1" dirty="0" smtClean="0">
                <a:latin typeface="Arial" pitchFamily="34" charset="0"/>
                <a:cs typeface="Arial" pitchFamily="34" charset="0"/>
              </a:rPr>
              <a:t>Charisme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: engagement, respect, admiration, confiance</a:t>
            </a:r>
          </a:p>
          <a:p>
            <a:pPr lvl="0" algn="just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fr-CA" b="1" dirty="0" smtClean="0">
                <a:latin typeface="Arial" pitchFamily="34" charset="0"/>
                <a:cs typeface="Arial" pitchFamily="34" charset="0"/>
              </a:rPr>
              <a:t>Inspiration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: sens aux missions, vision accessible et partagée, goût des défis, source de motivation,</a:t>
            </a:r>
          </a:p>
          <a:p>
            <a:pPr lvl="0" algn="just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fr-CA" b="1" dirty="0" smtClean="0">
                <a:latin typeface="Arial" pitchFamily="34" charset="0"/>
                <a:cs typeface="Arial" pitchFamily="34" charset="0"/>
              </a:rPr>
              <a:t>Considération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 : Respect des individualités, </a:t>
            </a:r>
            <a:r>
              <a:rPr lang="fr-CA" dirty="0" err="1" smtClean="0">
                <a:latin typeface="Arial" pitchFamily="34" charset="0"/>
                <a:cs typeface="Arial" pitchFamily="34" charset="0"/>
              </a:rPr>
              <a:t>équitabilité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, accomplissement de soi,</a:t>
            </a:r>
          </a:p>
          <a:p>
            <a:pPr lvl="0" algn="just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fr-CA" b="1" dirty="0" smtClean="0">
                <a:latin typeface="Arial" pitchFamily="34" charset="0"/>
                <a:cs typeface="Arial" pitchFamily="34" charset="0"/>
              </a:rPr>
              <a:t>Stimulation intellectuelle </a:t>
            </a:r>
            <a:r>
              <a:rPr lang="fr-CA" dirty="0" smtClean="0">
                <a:latin typeface="Arial" pitchFamily="34" charset="0"/>
                <a:cs typeface="Arial" pitchFamily="34" charset="0"/>
              </a:rPr>
              <a:t>: Innovation, encouragement à la participation, créativité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AF5DD9-EDB9-4247-A11B-55537B3802D6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:\Users\PC-REYNA.CSI\Desktop\doc bureau avril 16\logo CS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487864"/>
            <a:ext cx="1428728" cy="1370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8429684" cy="4572032"/>
          </a:xfrm>
        </p:spPr>
        <p:txBody>
          <a:bodyPr/>
          <a:lstStyle/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Nouveau départ pour le Professionnel et pour son service,</a:t>
            </a:r>
          </a:p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Nouveau regard et nouvelle considération,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Motivation à aller de l’avant,</a:t>
            </a:r>
          </a:p>
          <a:p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Assurance et confiance en soi,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Revalorisation, reconnaissance,</a:t>
            </a:r>
          </a:p>
          <a:p>
            <a:pPr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Place au changement, place aux émotions,</a:t>
            </a:r>
          </a:p>
          <a:p>
            <a:r>
              <a:rPr lang="fr-CA" dirty="0" smtClean="0">
                <a:latin typeface="Arial" pitchFamily="34" charset="0"/>
                <a:cs typeface="Arial" pitchFamily="34" charset="0"/>
              </a:rPr>
              <a:t>Source d’engagement,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Source de succès</a:t>
            </a:r>
            <a:endParaRPr lang="fr-FR" b="1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001056" cy="571504"/>
          </a:xfrm>
        </p:spPr>
        <p:txBody>
          <a:bodyPr>
            <a:normAutofit/>
          </a:bodyPr>
          <a:lstStyle/>
          <a:p>
            <a:r>
              <a:rPr lang="fr-FR" b="1" dirty="0" smtClean="0">
                <a:latin typeface="Comic Sans MS" pitchFamily="66" charset="0"/>
              </a:rPr>
              <a:t>Attentes, résultats, impacts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AF5DD9-EDB9-4247-A11B-55537B3802D6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1285860"/>
            <a:ext cx="8429684" cy="5072098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Faire tenir compte des besoins du Professionnels de l’infos-doc et chercher à les développer, </a:t>
            </a:r>
          </a:p>
          <a:p>
            <a:pPr algn="just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Se faire valoriser à travers ce comportement de nouveau leader transformé vis-à-vis de son responsable hiérarchique direct et de ses collaborateurs,</a:t>
            </a:r>
          </a:p>
          <a:p>
            <a:pPr algn="just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CA" dirty="0" smtClean="0">
                <a:latin typeface="Arial" pitchFamily="34" charset="0"/>
                <a:cs typeface="Arial" pitchFamily="34" charset="0"/>
              </a:rPr>
              <a:t>Inciter ce responsable hiérarchique à accentuer les sentiments d’efficacité et d’appartenance de son employé dont le responsable de documentation, à tel point qu’ils placent tous les intérêts du groupe, ceux de l’organisation, au-delà de leurs propres intérêts.</a:t>
            </a:r>
          </a:p>
          <a:p>
            <a:pPr algn="just">
              <a:buNone/>
            </a:pPr>
            <a:endParaRPr lang="fr-C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001056" cy="571504"/>
          </a:xfrm>
        </p:spPr>
        <p:txBody>
          <a:bodyPr>
            <a:normAutofit/>
          </a:bodyPr>
          <a:lstStyle/>
          <a:p>
            <a:r>
              <a:rPr lang="fr-FR" b="1" dirty="0" smtClean="0">
                <a:latin typeface="Comic Sans MS" pitchFamily="66" charset="0"/>
              </a:rPr>
              <a:t>Conclusion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AF5DD9-EDB9-4247-A11B-55537B3802D6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071546"/>
            <a:ext cx="3786214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latin typeface="Comic Sans MS" pitchFamily="66" charset="0"/>
              </a:rPr>
              <a:t>Merci de votre attention</a:t>
            </a:r>
            <a:endParaRPr lang="fr-FR" b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0"/>
            <a:ext cx="4929190" cy="685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 4" descr="C:\Users\PC-REYNA.CSI\Desktop\doc bureau avril 16\logo CS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86058"/>
            <a:ext cx="2928958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AF5DD9-EDB9-4247-A11B-55537B3802D6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:\Users\PC-REYNA.CSI\Desktop\doc bureau avril 16\logo CS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7864"/>
            <a:ext cx="1428728" cy="1370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214282" y="500042"/>
            <a:ext cx="842968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/>
            <a:r>
              <a:rPr lang="fr-CA" sz="3600" b="1" dirty="0" smtClean="0">
                <a:solidFill>
                  <a:schemeClr val="tx1"/>
                </a:solidFill>
                <a:latin typeface="Comic Sans MS" pitchFamily="66" charset="0"/>
              </a:rPr>
              <a:t>Le leadership dans la gestion </a:t>
            </a:r>
            <a:br>
              <a:rPr lang="fr-CA" sz="36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fr-CA" sz="3600" b="1" dirty="0" smtClean="0">
                <a:solidFill>
                  <a:schemeClr val="tx1"/>
                </a:solidFill>
                <a:latin typeface="Comic Sans MS" pitchFamily="66" charset="0"/>
              </a:rPr>
              <a:t>d’une unité documentaire : </a:t>
            </a:r>
            <a:r>
              <a:rPr lang="fr-CA" sz="2700" b="1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fr-CA" sz="27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fr-CA" sz="2700" b="1" dirty="0" smtClean="0">
                <a:solidFill>
                  <a:schemeClr val="tx1"/>
                </a:solidFill>
                <a:latin typeface="Comic Sans MS" pitchFamily="66" charset="0"/>
              </a:rPr>
              <a:t>pour une transformation et une reconnaissance du métier des professionnels de l’information documentaire à Madagascar</a:t>
            </a:r>
            <a:endParaRPr lang="fr-FR" sz="4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" name="Picture 3" descr="leadershi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357562"/>
            <a:ext cx="3643306" cy="32468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AF5DD9-EDB9-4247-A11B-55537B3802D6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:\Users\PC-REYNA.CSI\Desktop\doc bureau avril 16\logo CS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7864"/>
            <a:ext cx="1428728" cy="1370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42910" y="428604"/>
            <a:ext cx="74676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/>
            <a:r>
              <a:rPr lang="fr-CA" sz="40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Plan de la présentation</a:t>
            </a:r>
            <a:endParaRPr lang="fr-FR" sz="54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14282" y="1357298"/>
            <a:ext cx="850112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0363" indent="-360363" algn="just">
              <a:buAutoNum type="romanUcPeriod"/>
            </a:pP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Introduction</a:t>
            </a:r>
            <a:r>
              <a:rPr lang="fr-F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contexte et justificatif du choix de la théorie de changement</a:t>
            </a:r>
          </a:p>
          <a:p>
            <a:pPr marL="514350" indent="-514350"/>
            <a:endParaRPr lang="fr-FR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/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II. Résultats de l’analyse de l’existant : problème de reconnaissance du métier</a:t>
            </a:r>
          </a:p>
          <a:p>
            <a:pPr marL="457200" indent="-457200"/>
            <a:endParaRPr lang="fr-FR" sz="28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60363" indent="-360363" algn="just"/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III. Promotion du leadership transformationnel dans le service documentaire</a:t>
            </a:r>
          </a:p>
          <a:p>
            <a:pPr marL="457200" indent="-457200"/>
            <a:endParaRPr lang="fr-F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/>
            <a:endParaRPr lang="fr-FR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/>
            <a:endParaRPr lang="fr-FR" sz="2800" b="1" dirty="0"/>
          </a:p>
          <a:p>
            <a:pPr marL="457200" indent="-457200"/>
            <a:endParaRPr lang="fr-FR" sz="2800" dirty="0">
              <a:solidFill>
                <a:schemeClr val="tx1"/>
              </a:solidFill>
              <a:latin typeface="Comic Sans MS" pitchFamily="66" charset="0"/>
            </a:endParaRPr>
          </a:p>
          <a:p>
            <a:pPr marL="457200" indent="-457200"/>
            <a:endParaRPr lang="fr-FR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AF5DD9-EDB9-4247-A11B-55537B3802D6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:\Users\PC-REYNA.CSI\Desktop\doc bureau avril 16\logo CS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487864"/>
            <a:ext cx="1428728" cy="1370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85720" y="1500174"/>
            <a:ext cx="8501122" cy="4357718"/>
          </a:xfrm>
        </p:spPr>
        <p:txBody>
          <a:bodyPr>
            <a:normAutofit/>
          </a:bodyPr>
          <a:lstStyle/>
          <a:p>
            <a:pPr algn="just"/>
            <a:r>
              <a:rPr lang="fr-CA" sz="2800" dirty="0" smtClean="0">
                <a:latin typeface="Arial" pitchFamily="34" charset="0"/>
                <a:cs typeface="Arial" pitchFamily="34" charset="0"/>
              </a:rPr>
              <a:t>Administrativement, poste existant mais rôles et missions  méconnus,</a:t>
            </a:r>
          </a:p>
          <a:p>
            <a:pPr algn="just">
              <a:buNone/>
            </a:pPr>
            <a:endParaRPr lang="fr-CA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CA" sz="2800" dirty="0" smtClean="0">
                <a:latin typeface="Arial" pitchFamily="34" charset="0"/>
                <a:cs typeface="Arial" pitchFamily="34" charset="0"/>
              </a:rPr>
              <a:t>Face à l’essor des NTIC, métier des professionnels des bibliothèques et de l’information documentaire effacé et/ou  substitué par d’autres fonctions telle que la Communication, le système d’information</a:t>
            </a:r>
          </a:p>
          <a:p>
            <a:pPr algn="just">
              <a:buNone/>
            </a:pPr>
            <a:endParaRPr lang="fr-CA" dirty="0" smtClean="0"/>
          </a:p>
        </p:txBody>
      </p:sp>
      <p:sp>
        <p:nvSpPr>
          <p:cNvPr id="4" name="Rectangle 3"/>
          <p:cNvSpPr/>
          <p:nvPr/>
        </p:nvSpPr>
        <p:spPr>
          <a:xfrm>
            <a:off x="285720" y="214290"/>
            <a:ext cx="8501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AutoNum type="romanUcPeriod"/>
            </a:pPr>
            <a:r>
              <a:rPr lang="fr-FR" sz="2800" b="1" u="sng" cap="small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Contexte et justificatif du choix </a:t>
            </a:r>
          </a:p>
          <a:p>
            <a:pPr marL="571500" indent="-571500" algn="ctr"/>
            <a:r>
              <a:rPr lang="fr-FR" sz="2800" b="1" u="sng" cap="small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de la théorie de changement</a:t>
            </a:r>
            <a:endParaRPr lang="fr-FR" sz="2800" b="1" u="sng" cap="small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AF5DD9-EDB9-4247-A11B-55537B3802D6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8358246" cy="421484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CA" sz="2800" dirty="0" smtClean="0">
                <a:latin typeface="Arial" pitchFamily="34" charset="0"/>
                <a:cs typeface="Arial" pitchFamily="34" charset="0"/>
              </a:rPr>
              <a:t>Nécessité d’un fort changement et de transformation de comportement au niveau du Personnel du service documentaire,</a:t>
            </a:r>
          </a:p>
          <a:p>
            <a:pPr algn="just">
              <a:buNone/>
            </a:pPr>
            <a:endParaRPr lang="fr-CA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CA" sz="2800" dirty="0" smtClean="0">
                <a:latin typeface="Arial" pitchFamily="34" charset="0"/>
                <a:cs typeface="Arial" pitchFamily="34" charset="0"/>
              </a:rPr>
              <a:t>Personnel très motivé pour le changement,</a:t>
            </a:r>
          </a:p>
          <a:p>
            <a:pPr algn="just"/>
            <a:endParaRPr lang="fr-CA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CA" sz="2800" dirty="0" smtClean="0">
                <a:latin typeface="Arial" pitchFamily="34" charset="0"/>
                <a:cs typeface="Arial" pitchFamily="34" charset="0"/>
              </a:rPr>
              <a:t>Importance de revaloriser le métier face à la promotion des principes de la Bonne gouvernance dont la transparence à travers l’accès à l’information, le droit à l’information et au savoir.</a:t>
            </a:r>
          </a:p>
          <a:p>
            <a:pPr algn="just"/>
            <a:endParaRPr lang="fr-FR" sz="2800" dirty="0" smtClean="0"/>
          </a:p>
          <a:p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467600" cy="631844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L</a:t>
            </a:r>
            <a:r>
              <a:rPr lang="en-GB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Tahoma" pitchFamily="34" charset="0"/>
              </a:rPr>
              <a:t>eadership et Transformation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 4" descr="C:\Users\PC-REYNA.CSI\Desktop\doc bureau avril 16\logo CS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487864"/>
            <a:ext cx="1428728" cy="1370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AF5DD9-EDB9-4247-A11B-55537B3802D6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02601"/>
            <a:ext cx="8643998" cy="1000132"/>
          </a:xfrm>
        </p:spPr>
        <p:txBody>
          <a:bodyPr>
            <a:normAutofit fontScale="90000"/>
          </a:bodyPr>
          <a:lstStyle/>
          <a:p>
            <a:pPr marL="720725" indent="-720725" algn="ctr"/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II. </a:t>
            </a:r>
            <a:r>
              <a:rPr lang="fr-FR" sz="3200" b="1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Analyse de l’existant : </a:t>
            </a:r>
            <a:br>
              <a:rPr lang="fr-FR" sz="3200" b="1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</a:br>
            <a:r>
              <a:rPr lang="fr-FR" sz="3200" b="1" u="sng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problème de reconnaissance du métier</a:t>
            </a:r>
            <a:endParaRPr lang="fr-FR" b="1" u="sng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358246" cy="4873752"/>
          </a:xfrm>
        </p:spPr>
        <p:txBody>
          <a:bodyPr/>
          <a:lstStyle/>
          <a:p>
            <a:pPr marL="274320" lvl="1" algn="just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Rôles et missions des Services de documentation : méconnus</a:t>
            </a:r>
          </a:p>
          <a:p>
            <a:pPr marL="0" lvl="1" indent="0" algn="just">
              <a:spcBef>
                <a:spcPts val="600"/>
              </a:spcBef>
              <a:buSzPct val="70000"/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Tendance à parler d’Archivage, stockage</a:t>
            </a:r>
          </a:p>
          <a:p>
            <a:pPr marL="0" lvl="1" indent="0" algn="just">
              <a:spcBef>
                <a:spcPts val="600"/>
              </a:spcBef>
              <a:buSzPct val="70000"/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0" lvl="1" indent="0" algn="just">
              <a:spcBef>
                <a:spcPts val="600"/>
              </a:spcBef>
              <a:buSzPct val="70000"/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Risque d’être substituée par la communication, le site internet, voire la voie des médias/Presse</a:t>
            </a:r>
          </a:p>
          <a:p>
            <a:pPr marL="0" lvl="1" indent="0" algn="just">
              <a:spcBef>
                <a:spcPts val="600"/>
              </a:spcBef>
              <a:buSzPct val="70000"/>
              <a:buNone/>
            </a:pPr>
            <a:endParaRPr lang="fr-FR" sz="2400" dirty="0" smtClean="0">
              <a:latin typeface="Arial" pitchFamily="34" charset="0"/>
              <a:cs typeface="Arial" pitchFamily="34" charset="0"/>
            </a:endParaRPr>
          </a:p>
          <a:p>
            <a:pPr marL="0" lvl="1" indent="0" algn="just">
              <a:spcBef>
                <a:spcPts val="600"/>
              </a:spcBef>
              <a:buSzPct val="70000"/>
              <a:buNone/>
            </a:pPr>
            <a:r>
              <a:rPr lang="fr-FR" sz="2400" dirty="0" smtClean="0">
                <a:latin typeface="Arial" pitchFamily="34" charset="0"/>
                <a:cs typeface="Arial" pitchFamily="34" charset="0"/>
              </a:rPr>
              <a:t>Si apport ou contribution dans l’amélioration du service, Agent affecté ailleurs</a:t>
            </a:r>
          </a:p>
          <a:p>
            <a:pPr marL="274320" lvl="1" algn="just">
              <a:spcBef>
                <a:spcPts val="600"/>
              </a:spcBef>
              <a:buSzPct val="70000"/>
              <a:buNone/>
            </a:pPr>
            <a:endParaRPr lang="fr-FR" sz="2400" dirty="0" smtClean="0"/>
          </a:p>
        </p:txBody>
      </p:sp>
      <p:pic>
        <p:nvPicPr>
          <p:cNvPr id="4" name="Image 3" descr="C:\Users\PC-REYNA.CSI\Desktop\doc bureau avril 16\logo CS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487864"/>
            <a:ext cx="1428728" cy="1370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AF5DD9-EDB9-4247-A11B-55537B3802D6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PC-REYNA.CSI\Desktop\doc bureau avril 16\logo CS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7864"/>
            <a:ext cx="1428728" cy="1370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8572560" cy="6357982"/>
          </a:xfrm>
        </p:spPr>
        <p:txBody>
          <a:bodyPr>
            <a:normAutofit fontScale="92500" lnSpcReduction="10000"/>
          </a:bodyPr>
          <a:lstStyle/>
          <a:p>
            <a:pPr marL="0" lvl="1" indent="0" algn="just">
              <a:buNone/>
            </a:pPr>
            <a:r>
              <a:rPr lang="fr-FR" sz="2400" b="1" u="sng" dirty="0" smtClean="0">
                <a:latin typeface="Arial" pitchFamily="34" charset="0"/>
                <a:cs typeface="Arial" pitchFamily="34" charset="0"/>
              </a:rPr>
              <a:t>Rattachement du responsable de documentation : incompris</a:t>
            </a:r>
          </a:p>
          <a:p>
            <a:pPr algn="just"/>
            <a:r>
              <a:rPr lang="fr-FR" dirty="0" smtClean="0">
                <a:latin typeface="Arial" pitchFamily="34" charset="0"/>
                <a:cs typeface="Arial" pitchFamily="34" charset="0"/>
              </a:rPr>
              <a:t>Rattachement éparpillé, un peu confus,</a:t>
            </a:r>
          </a:p>
          <a:p>
            <a:pPr lvl="0" algn="just"/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fr-FR" dirty="0" smtClean="0">
                <a:latin typeface="Arial" pitchFamily="34" charset="0"/>
                <a:cs typeface="Arial" pitchFamily="34" charset="0"/>
              </a:rPr>
              <a:t>Local inapproprié dans le sous-sol (au moins pour 2 ministères publics malgaches),</a:t>
            </a:r>
          </a:p>
          <a:p>
            <a:pPr lvl="0" algn="just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fr-FR" dirty="0" smtClean="0">
                <a:latin typeface="Arial" pitchFamily="34" charset="0"/>
                <a:cs typeface="Arial" pitchFamily="34" charset="0"/>
              </a:rPr>
              <a:t>Local partagé avec d’autres services (souvent celui de la communication),</a:t>
            </a:r>
          </a:p>
          <a:p>
            <a:pPr lvl="0" algn="just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fr-FR" dirty="0" smtClean="0">
                <a:latin typeface="Arial" pitchFamily="34" charset="0"/>
                <a:cs typeface="Arial" pitchFamily="34" charset="0"/>
              </a:rPr>
              <a:t>Local utilisé conjointement en salle de réunion,</a:t>
            </a:r>
          </a:p>
          <a:p>
            <a:pPr lvl="0" algn="just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fr-FR" dirty="0" smtClean="0">
                <a:latin typeface="Arial" pitchFamily="34" charset="0"/>
                <a:cs typeface="Arial" pitchFamily="34" charset="0"/>
              </a:rPr>
              <a:t>Personnel travaillant seul, effectif insuffisant,</a:t>
            </a:r>
          </a:p>
          <a:p>
            <a:pPr lvl="0" algn="just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fr-FR" dirty="0" smtClean="0">
                <a:latin typeface="Arial" pitchFamily="34" charset="0"/>
                <a:cs typeface="Arial" pitchFamily="34" charset="0"/>
              </a:rPr>
              <a:t>Personnel ne disposant pas d’ordinateur, donc pas d’internet,</a:t>
            </a:r>
          </a:p>
          <a:p>
            <a:pPr lvl="0" algn="just">
              <a:buNone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just"/>
            <a:r>
              <a:rPr lang="fr-FR" dirty="0" smtClean="0">
                <a:latin typeface="Arial" pitchFamily="34" charset="0"/>
                <a:cs typeface="Arial" pitchFamily="34" charset="0"/>
              </a:rPr>
              <a:t>Fonds documentaire pour certains pas encore informatisé</a:t>
            </a:r>
          </a:p>
          <a:p>
            <a:pPr marL="273050" indent="-9525" algn="just">
              <a:buNone/>
            </a:pP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AF5DD9-EDB9-4247-A11B-55537B3802D6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PC-REYNA.CSI\Desktop\doc bureau avril 16\logo CS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7864"/>
            <a:ext cx="1428728" cy="1370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85720" y="571480"/>
          <a:ext cx="8215370" cy="4668796"/>
        </p:xfrm>
        <a:graphic>
          <a:graphicData uri="http://schemas.openxmlformats.org/drawingml/2006/table">
            <a:tbl>
              <a:tblPr/>
              <a:tblGrid>
                <a:gridCol w="7103302"/>
                <a:gridCol w="1112068"/>
              </a:tblGrid>
              <a:tr h="642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rgbClr val="000000"/>
                          </a:solidFill>
                          <a:latin typeface="Arial"/>
                          <a:ea typeface="PMingLiU"/>
                          <a:cs typeface="Times New Roman"/>
                        </a:rPr>
                        <a:t>Rattachement du responsable de la documentation</a:t>
                      </a:r>
                      <a:endParaRPr lang="fr-FR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kern="1200" dirty="0">
                          <a:solidFill>
                            <a:srgbClr val="000000"/>
                          </a:solidFill>
                          <a:latin typeface="Arial"/>
                          <a:ea typeface="PMingLiU"/>
                          <a:cs typeface="Times New Roman"/>
                        </a:rPr>
                        <a:t> au sein des ministères publics :</a:t>
                      </a:r>
                      <a:endParaRPr lang="fr-F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 kern="1200" dirty="0" err="1">
                          <a:solidFill>
                            <a:srgbClr val="000000"/>
                          </a:solidFill>
                          <a:latin typeface="Arial"/>
                          <a:ea typeface="PMingLiU"/>
                          <a:cs typeface="Times New Roman"/>
                        </a:rPr>
                        <a:t>Nombre</a:t>
                      </a:r>
                      <a:endParaRPr lang="fr-FR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200" dirty="0" err="1" smtClean="0">
                          <a:solidFill>
                            <a:srgbClr val="000000"/>
                          </a:solidFill>
                          <a:latin typeface="Arial"/>
                          <a:ea typeface="PMingLiU"/>
                          <a:cs typeface="Times New Roman"/>
                        </a:rPr>
                        <a:t>Secrétariat</a:t>
                      </a:r>
                      <a:r>
                        <a:rPr lang="en-GB" sz="2000" kern="1200" dirty="0" smtClean="0">
                          <a:solidFill>
                            <a:srgbClr val="000000"/>
                          </a:solidFill>
                          <a:latin typeface="Arial"/>
                          <a:ea typeface="PMingLiU"/>
                          <a:cs typeface="Times New Roman"/>
                        </a:rPr>
                        <a:t> </a:t>
                      </a:r>
                      <a:r>
                        <a:rPr lang="en-GB" sz="2000" kern="1200" dirty="0" err="1" smtClean="0">
                          <a:solidFill>
                            <a:srgbClr val="000000"/>
                          </a:solidFill>
                          <a:latin typeface="Arial"/>
                          <a:ea typeface="PMingLiU"/>
                          <a:cs typeface="Times New Roman"/>
                        </a:rPr>
                        <a:t>Général</a:t>
                      </a:r>
                      <a:r>
                        <a:rPr lang="en-GB" sz="2000" kern="1200" dirty="0" smtClean="0">
                          <a:solidFill>
                            <a:srgbClr val="000000"/>
                          </a:solidFill>
                          <a:latin typeface="Arial"/>
                          <a:ea typeface="PMingLiU"/>
                          <a:cs typeface="Times New Roman"/>
                        </a:rPr>
                        <a:t> 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200">
                          <a:solidFill>
                            <a:srgbClr val="000000"/>
                          </a:solidFill>
                          <a:latin typeface="Arial"/>
                          <a:ea typeface="PMingLiU"/>
                          <a:cs typeface="Times New Roman"/>
                        </a:rPr>
                        <a:t>1 </a:t>
                      </a:r>
                      <a:endParaRPr lang="fr-F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Arial"/>
                          <a:ea typeface="PMingLiU"/>
                          <a:cs typeface="Times New Roman"/>
                        </a:rPr>
                        <a:t>Cabinet du </a:t>
                      </a:r>
                      <a:r>
                        <a:rPr lang="fr-FR" sz="2000" kern="1200" dirty="0" smtClean="0">
                          <a:solidFill>
                            <a:srgbClr val="000000"/>
                          </a:solidFill>
                          <a:latin typeface="Arial"/>
                          <a:ea typeface="PMingLiU"/>
                          <a:cs typeface="Times New Roman"/>
                        </a:rPr>
                        <a:t>Ministère 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200">
                          <a:solidFill>
                            <a:srgbClr val="000000"/>
                          </a:solidFill>
                          <a:latin typeface="Arial"/>
                          <a:ea typeface="PMingLiU"/>
                          <a:cs typeface="Times New Roman"/>
                        </a:rPr>
                        <a:t>1 </a:t>
                      </a:r>
                      <a:endParaRPr lang="fr-F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Arial"/>
                          <a:ea typeface="Times New Roman"/>
                          <a:cs typeface="Times New Roman"/>
                        </a:rPr>
                        <a:t>Direction Générale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fr-F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Arial"/>
                          <a:ea typeface="PMingLiU"/>
                          <a:cs typeface="Times New Roman"/>
                        </a:rPr>
                        <a:t>Direction Communication et/ou Information 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200">
                          <a:solidFill>
                            <a:srgbClr val="000000"/>
                          </a:solidFill>
                          <a:latin typeface="Arial"/>
                          <a:ea typeface="PMingLiU"/>
                          <a:cs typeface="Times New Roman"/>
                        </a:rPr>
                        <a:t>5 </a:t>
                      </a:r>
                      <a:endParaRPr lang="fr-FR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Arial"/>
                          <a:ea typeface="PMingLiU"/>
                          <a:cs typeface="Times New Roman"/>
                        </a:rPr>
                        <a:t>Direction des Bibliothèques (ou Documentation) 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rgbClr val="000000"/>
                          </a:solidFill>
                          <a:latin typeface="Arial"/>
                          <a:ea typeface="PMingLiU"/>
                          <a:cs typeface="Times New Roman"/>
                        </a:rPr>
                        <a:t>1 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Arial"/>
                          <a:ea typeface="PMingLiU"/>
                          <a:cs typeface="Times New Roman"/>
                        </a:rPr>
                        <a:t>Autres </a:t>
                      </a:r>
                      <a:r>
                        <a:rPr lang="fr-FR" sz="2000" kern="1200" dirty="0" smtClean="0">
                          <a:solidFill>
                            <a:srgbClr val="000000"/>
                          </a:solidFill>
                          <a:latin typeface="Arial"/>
                          <a:ea typeface="PMingLiU"/>
                          <a:cs typeface="Times New Roman"/>
                        </a:rPr>
                        <a:t>(Direction 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Arial"/>
                          <a:ea typeface="PMingLiU"/>
                          <a:cs typeface="Times New Roman"/>
                        </a:rPr>
                        <a:t>Ressources </a:t>
                      </a:r>
                      <a:r>
                        <a:rPr lang="fr-FR" sz="2000" kern="1200" dirty="0" smtClean="0">
                          <a:solidFill>
                            <a:srgbClr val="000000"/>
                          </a:solidFill>
                          <a:latin typeface="Arial"/>
                          <a:ea typeface="PMingLiU"/>
                          <a:cs typeface="Times New Roman"/>
                        </a:rPr>
                        <a:t>Humaines, Etudes) 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rgbClr val="000000"/>
                          </a:solidFill>
                          <a:latin typeface="Arial"/>
                          <a:ea typeface="PMingLiU"/>
                          <a:cs typeface="Times New Roman"/>
                        </a:rPr>
                        <a:t>4 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rgbClr val="000000"/>
                          </a:solidFill>
                          <a:latin typeface="Arial"/>
                          <a:ea typeface="PMingLiU"/>
                          <a:cs typeface="Times New Roman"/>
                        </a:rPr>
                        <a:t>Pas </a:t>
                      </a:r>
                      <a:r>
                        <a:rPr lang="en-GB" sz="2000" kern="1200" dirty="0" err="1">
                          <a:solidFill>
                            <a:srgbClr val="000000"/>
                          </a:solidFill>
                          <a:latin typeface="Arial"/>
                          <a:ea typeface="PMingLiU"/>
                          <a:cs typeface="Times New Roman"/>
                        </a:rPr>
                        <a:t>identifié</a:t>
                      </a:r>
                      <a:r>
                        <a:rPr lang="en-GB" sz="2000" kern="1200" dirty="0">
                          <a:solidFill>
                            <a:srgbClr val="000000"/>
                          </a:solidFill>
                          <a:latin typeface="Arial"/>
                          <a:ea typeface="PMingLiU"/>
                          <a:cs typeface="Times New Roman"/>
                        </a:rPr>
                        <a:t> 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rgbClr val="000000"/>
                          </a:solidFill>
                          <a:latin typeface="Arial"/>
                          <a:ea typeface="PMingLiU"/>
                          <a:cs typeface="Times New Roman"/>
                        </a:rPr>
                        <a:t>2 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AF5DD9-EDB9-4247-A11B-55537B3802D6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28596" y="642918"/>
            <a:ext cx="8501122" cy="928694"/>
          </a:xfrm>
        </p:spPr>
        <p:txBody>
          <a:bodyPr>
            <a:normAutofit/>
          </a:bodyPr>
          <a:lstStyle/>
          <a:p>
            <a:pPr algn="just"/>
            <a:r>
              <a:rPr lang="fr-CA" b="1" u="sng" dirty="0" smtClean="0"/>
              <a:t>Constat : Approche genre dans le métier de documentalistes et de bibliothécaires</a:t>
            </a:r>
            <a:endParaRPr lang="fr-FR" u="sng" dirty="0" smtClean="0"/>
          </a:p>
        </p:txBody>
      </p:sp>
      <p:pic>
        <p:nvPicPr>
          <p:cNvPr id="4" name="Image 3" descr="C:\Users\PC-REYNA.CSI\Desktop\doc bureau avril 16\logo CS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7864"/>
            <a:ext cx="1428728" cy="1370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 descr="C:\Users\PC-REYNA\Pictures\2012 Juillet sary CSI IFLA\CSI-IFLA du 12 juil 2012\DSC0240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714488"/>
            <a:ext cx="7429552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FAF5DD9-EDB9-4247-A11B-55537B3802D6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Personnalisé 4">
      <a:dk1>
        <a:sysClr val="windowText" lastClr="000000"/>
      </a:dk1>
      <a:lt1>
        <a:sysClr val="window" lastClr="FFFFFF"/>
      </a:lt1>
      <a:dk2>
        <a:srgbClr val="A24A73"/>
      </a:dk2>
      <a:lt2>
        <a:srgbClr val="F4E7ED"/>
      </a:lt2>
      <a:accent1>
        <a:srgbClr val="A24A73"/>
      </a:accent1>
      <a:accent2>
        <a:srgbClr val="A24A73"/>
      </a:accent2>
      <a:accent3>
        <a:srgbClr val="A24A73"/>
      </a:accent3>
      <a:accent4>
        <a:srgbClr val="CE95AF"/>
      </a:accent4>
      <a:accent5>
        <a:srgbClr val="CE95AF"/>
      </a:accent5>
      <a:accent6>
        <a:srgbClr val="A24A73"/>
      </a:accent6>
      <a:hlink>
        <a:srgbClr val="A24A73"/>
      </a:hlink>
      <a:folHlink>
        <a:srgbClr val="A24A73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273</TotalTime>
  <Words>884</Words>
  <Application>Microsoft Office PowerPoint</Application>
  <PresentationFormat>Affichage à l'écran (4:3)</PresentationFormat>
  <Paragraphs>156</Paragraphs>
  <Slides>19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Oriel</vt:lpstr>
      <vt:lpstr>Pré-conférence IFLA 2016 Section  « Management et Marketing »</vt:lpstr>
      <vt:lpstr>Le leadership dans la gestion  d’une unité documentaire :  pour une transformation et une reconnaissance du métier des professionnels de l’information documentaire à Madagascar</vt:lpstr>
      <vt:lpstr>Plan de la présentation</vt:lpstr>
      <vt:lpstr>Diapositive 4</vt:lpstr>
      <vt:lpstr>Leadership et Transformation</vt:lpstr>
      <vt:lpstr>II. Analyse de l’existant :  problème de reconnaissance du métier</vt:lpstr>
      <vt:lpstr>Diapositive 7</vt:lpstr>
      <vt:lpstr>Diapositive 8</vt:lpstr>
      <vt:lpstr>Diapositive 9</vt:lpstr>
      <vt:lpstr>Diapositive 10</vt:lpstr>
      <vt:lpstr>Diapositive 11</vt:lpstr>
      <vt:lpstr>III. Promotion du leadership transformationnel dans le service documentaire</vt:lpstr>
      <vt:lpstr>Concept de leadership</vt:lpstr>
      <vt:lpstr>Nouvelle attitude : Adopter le Leadersphip transformationnel</vt:lpstr>
      <vt:lpstr>Objectif du changement</vt:lpstr>
      <vt:lpstr>Composantes de la théorie</vt:lpstr>
      <vt:lpstr>Attentes, résultats, impacts</vt:lpstr>
      <vt:lpstr>Conclusion</vt:lpstr>
      <vt:lpstr>Merci de votre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Pré-conférence IFLA 2016 Section  « Management et Marketing »</dc:title>
  <dc:creator>PC-REYNA</dc:creator>
  <cp:lastModifiedBy>PC-REYNA</cp:lastModifiedBy>
  <cp:revision>64</cp:revision>
  <dcterms:created xsi:type="dcterms:W3CDTF">2016-07-18T14:38:26Z</dcterms:created>
  <dcterms:modified xsi:type="dcterms:W3CDTF">2016-07-24T17:42:45Z</dcterms:modified>
</cp:coreProperties>
</file>