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8"/>
  </p:notesMasterIdLst>
  <p:sldIdLst>
    <p:sldId id="256" r:id="rId2"/>
    <p:sldId id="258" r:id="rId3"/>
    <p:sldId id="263" r:id="rId4"/>
    <p:sldId id="259" r:id="rId5"/>
    <p:sldId id="284" r:id="rId6"/>
    <p:sldId id="261" r:id="rId7"/>
    <p:sldId id="260" r:id="rId8"/>
    <p:sldId id="287" r:id="rId9"/>
    <p:sldId id="272" r:id="rId10"/>
    <p:sldId id="264" r:id="rId11"/>
    <p:sldId id="288" r:id="rId12"/>
    <p:sldId id="285" r:id="rId13"/>
    <p:sldId id="286" r:id="rId14"/>
    <p:sldId id="276" r:id="rId15"/>
    <p:sldId id="273" r:id="rId16"/>
    <p:sldId id="279" r:id="rId17"/>
  </p:sldIdLst>
  <p:sldSz cx="9144000" cy="6858000" type="screen4x3"/>
  <p:notesSz cx="6858000" cy="9144000"/>
  <p:embeddedFontLst>
    <p:embeddedFont>
      <p:font typeface="Homemade Apple" panose="020B0604020202020204" charset="0"/>
      <p:regular r:id="rId19"/>
    </p:embeddedFont>
    <p:embeddedFont>
      <p:font typeface="Raleway"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194B54-CD9D-4594-9DAA-B153E05CFFA9}">
  <a:tblStyle styleId="{F3194B54-CD9D-4594-9DAA-B153E05CFFA9}"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18" autoAdjust="0"/>
    <p:restoredTop sz="94434" autoAdjust="0"/>
  </p:normalViewPr>
  <p:slideViewPr>
    <p:cSldViewPr snapToGrid="0">
      <p:cViewPr varScale="1">
        <p:scale>
          <a:sx n="70" d="100"/>
          <a:sy n="70" d="100"/>
        </p:scale>
        <p:origin x="15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231400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Millennial</a:t>
            </a:r>
            <a:r>
              <a:rPr lang="en-US" sz="1100" kern="1200" baseline="0" dirty="0" smtClean="0">
                <a:solidFill>
                  <a:schemeClr val="tx1"/>
                </a:solidFill>
                <a:effectLst/>
                <a:latin typeface="+mn-lt"/>
                <a:ea typeface="+mn-ea"/>
                <a:cs typeface="+mn-cs"/>
              </a:rPr>
              <a:t> Library Professionals: Recruitment, Management and Retention</a:t>
            </a:r>
          </a:p>
          <a:p>
            <a:r>
              <a:rPr lang="en-US" sz="1100" kern="1200" baseline="0" dirty="0" smtClean="0">
                <a:solidFill>
                  <a:schemeClr val="tx1"/>
                </a:solidFill>
                <a:effectLst/>
                <a:latin typeface="+mn-lt"/>
                <a:ea typeface="+mn-ea"/>
                <a:cs typeface="+mn-cs"/>
              </a:rPr>
              <a:t>(20-25 minutes)</a:t>
            </a:r>
          </a:p>
          <a:p>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07354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MOTIVATIONAL EXAMPLES</a:t>
            </a:r>
            <a:r>
              <a:rPr lang="en-US" baseline="0" dirty="0" smtClean="0"/>
              <a:t> SLIDE:</a:t>
            </a:r>
          </a:p>
          <a:p>
            <a:pPr lvl="0">
              <a:spcBef>
                <a:spcPts val="0"/>
              </a:spcBef>
              <a:buNone/>
            </a:pPr>
            <a:endParaRPr lang="en-US" baseline="0" dirty="0" smtClean="0"/>
          </a:p>
          <a:p>
            <a:pPr marL="228600" lvl="0" indent="-228600">
              <a:spcBef>
                <a:spcPts val="0"/>
              </a:spcBef>
              <a:buAutoNum type="arabicPeriod"/>
            </a:pPr>
            <a:r>
              <a:rPr lang="en-US" baseline="0" dirty="0" smtClean="0"/>
              <a:t>Currency</a:t>
            </a:r>
          </a:p>
          <a:p>
            <a:pPr marL="0" lvl="0" indent="0">
              <a:spcBef>
                <a:spcPts val="0"/>
              </a:spcBef>
              <a:buNone/>
            </a:pPr>
            <a:r>
              <a:rPr lang="en-US" baseline="0" dirty="0" smtClean="0"/>
              <a:t>*Advancement – real, imagined and in-name-only</a:t>
            </a:r>
          </a:p>
          <a:p>
            <a:pPr marL="0" lvl="0" indent="0">
              <a:spcBef>
                <a:spcPts val="0"/>
              </a:spcBef>
              <a:buNone/>
            </a:pPr>
            <a:r>
              <a:rPr lang="en-US" baseline="0" dirty="0" smtClean="0"/>
              <a:t>*Continued Education – inserted into regular goal setting and review processes, </a:t>
            </a:r>
          </a:p>
          <a:p>
            <a:pPr marL="0" lvl="0" indent="0">
              <a:spcBef>
                <a:spcPts val="0"/>
              </a:spcBef>
              <a:buNone/>
            </a:pPr>
            <a:r>
              <a:rPr lang="en-US" baseline="0" dirty="0" smtClean="0"/>
              <a:t>*Non Monetary Inducements – staff recognition fund, ideas are free, press releases, added vacation/personal time</a:t>
            </a:r>
          </a:p>
          <a:p>
            <a:pPr marL="0" lvl="0" indent="0">
              <a:spcBef>
                <a:spcPts val="0"/>
              </a:spcBef>
              <a:buNone/>
            </a:pPr>
            <a:endParaRPr lang="en-US" baseline="0" dirty="0" smtClean="0"/>
          </a:p>
          <a:p>
            <a:pPr marL="0" lvl="0" indent="0">
              <a:spcBef>
                <a:spcPts val="0"/>
              </a:spcBef>
              <a:buNone/>
            </a:pPr>
            <a:r>
              <a:rPr lang="en-US" baseline="0" dirty="0" smtClean="0"/>
              <a:t>2. Team Ethic </a:t>
            </a:r>
          </a:p>
          <a:p>
            <a:pPr marL="0" lvl="0" indent="0">
              <a:spcBef>
                <a:spcPts val="0"/>
              </a:spcBef>
              <a:buNone/>
            </a:pPr>
            <a:r>
              <a:rPr lang="en-US" baseline="0" dirty="0" smtClean="0"/>
              <a:t>*Mentoring both up and down. </a:t>
            </a:r>
          </a:p>
          <a:p>
            <a:pPr marL="0" lvl="0" indent="0">
              <a:spcBef>
                <a:spcPts val="0"/>
              </a:spcBef>
              <a:buNone/>
            </a:pPr>
            <a:r>
              <a:rPr lang="en-US" dirty="0" smtClean="0"/>
              <a:t>*clear and constant</a:t>
            </a:r>
            <a:r>
              <a:rPr lang="en-US" baseline="0" dirty="0" smtClean="0"/>
              <a:t> communication</a:t>
            </a:r>
          </a:p>
          <a:p>
            <a:pPr marL="0" lvl="0" indent="0">
              <a:spcBef>
                <a:spcPts val="0"/>
              </a:spcBef>
              <a:buNone/>
            </a:pPr>
            <a:r>
              <a:rPr lang="en-US" baseline="0" dirty="0" smtClean="0"/>
              <a:t>*defined metrics and methods of successful communication</a:t>
            </a:r>
          </a:p>
          <a:p>
            <a:pPr marL="0" lvl="0" indent="0">
              <a:spcBef>
                <a:spcPts val="0"/>
              </a:spcBef>
              <a:buNone/>
            </a:pPr>
            <a:r>
              <a:rPr lang="en-US" baseline="0" dirty="0" smtClean="0"/>
              <a:t>*managing up</a:t>
            </a:r>
          </a:p>
          <a:p>
            <a:pPr marL="0" lvl="0" indent="0">
              <a:spcBef>
                <a:spcPts val="0"/>
              </a:spcBef>
              <a:buNone/>
            </a:pPr>
            <a:endParaRPr lang="en-US" sz="1100" kern="1200" dirty="0" smtClean="0">
              <a:solidFill>
                <a:schemeClr val="tx1"/>
              </a:solidFill>
              <a:effectLst/>
              <a:latin typeface="+mn-lt"/>
              <a:ea typeface="+mn-ea"/>
              <a:cs typeface="+mn-cs"/>
            </a:endParaRPr>
          </a:p>
          <a:p>
            <a:pPr marL="0" lvl="0" indent="0">
              <a:spcBef>
                <a:spcPts val="0"/>
              </a:spcBef>
              <a:buNone/>
            </a:pPr>
            <a:r>
              <a:rPr lang="en-US" sz="1100" kern="1200" dirty="0" smtClean="0">
                <a:solidFill>
                  <a:schemeClr val="tx1"/>
                </a:solidFill>
                <a:effectLst/>
                <a:latin typeface="+mn-lt"/>
                <a:ea typeface="+mn-ea"/>
                <a:cs typeface="+mn-cs"/>
              </a:rPr>
              <a:t>c. Communication. Communication is important in all human resources exchanges. The rule of thumb is 15 minutes each week for maximum achievement from Millennial staff. </a:t>
            </a:r>
          </a:p>
          <a:p>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i</a:t>
            </a:r>
            <a:r>
              <a:rPr lang="en-US" sz="1100" kern="1200" dirty="0" smtClean="0">
                <a:solidFill>
                  <a:schemeClr val="tx1"/>
                </a:solidFill>
                <a:effectLst/>
                <a:latin typeface="+mn-lt"/>
                <a:ea typeface="+mn-ea"/>
                <a:cs typeface="+mn-cs"/>
              </a:rPr>
              <a:t>. Meetings vs. Scrums</a:t>
            </a:r>
          </a:p>
          <a:p>
            <a:r>
              <a:rPr lang="en-US" sz="1100" kern="1200" dirty="0" smtClean="0">
                <a:solidFill>
                  <a:schemeClr val="tx1"/>
                </a:solidFill>
                <a:effectLst/>
                <a:latin typeface="+mn-lt"/>
                <a:ea typeface="+mn-ea"/>
                <a:cs typeface="+mn-cs"/>
              </a:rPr>
              <a:t>		        ii. Modes of Communication</a:t>
            </a:r>
          </a:p>
          <a:p>
            <a:r>
              <a:rPr lang="en-US" sz="1100" kern="1200" dirty="0" smtClean="0">
                <a:solidFill>
                  <a:schemeClr val="tx1"/>
                </a:solidFill>
                <a:effectLst/>
                <a:latin typeface="+mn-lt"/>
                <a:ea typeface="+mn-ea"/>
                <a:cs typeface="+mn-cs"/>
              </a:rPr>
              <a:t>		    d. Change management. Examples of scalable tools for change management and support for staff will be provided from Millennial library management/staff reports on successful exchanges. </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3.</a:t>
            </a:r>
            <a:r>
              <a:rPr lang="en-US" sz="1100" kern="1200" baseline="0" dirty="0" smtClean="0">
                <a:solidFill>
                  <a:schemeClr val="tx1"/>
                </a:solidFill>
                <a:effectLst/>
                <a:latin typeface="+mn-lt"/>
                <a:ea typeface="+mn-ea"/>
                <a:cs typeface="+mn-cs"/>
              </a:rPr>
              <a:t> Change</a:t>
            </a:r>
          </a:p>
          <a:p>
            <a:r>
              <a:rPr lang="en-US" sz="1100" kern="1200" baseline="0" dirty="0" smtClean="0">
                <a:solidFill>
                  <a:schemeClr val="tx1"/>
                </a:solidFill>
                <a:effectLst/>
                <a:latin typeface="+mn-lt"/>
                <a:ea typeface="+mn-ea"/>
                <a:cs typeface="+mn-cs"/>
              </a:rPr>
              <a:t>*forecasting</a:t>
            </a:r>
          </a:p>
          <a:p>
            <a:r>
              <a:rPr lang="en-US" sz="1100" kern="1200" baseline="0" dirty="0" smtClean="0">
                <a:solidFill>
                  <a:schemeClr val="tx1"/>
                </a:solidFill>
                <a:effectLst/>
                <a:latin typeface="+mn-lt"/>
                <a:ea typeface="+mn-ea"/>
                <a:cs typeface="+mn-cs"/>
              </a:rPr>
              <a:t>*prepare (give knowledge)</a:t>
            </a:r>
          </a:p>
          <a:p>
            <a:r>
              <a:rPr lang="en-US" sz="1100" kern="1200" baseline="0" dirty="0" smtClean="0">
                <a:solidFill>
                  <a:schemeClr val="tx1"/>
                </a:solidFill>
                <a:effectLst/>
                <a:latin typeface="+mn-lt"/>
                <a:ea typeface="+mn-ea"/>
                <a:cs typeface="+mn-cs"/>
              </a:rPr>
              <a:t>*equip (Provide expectations)</a:t>
            </a:r>
          </a:p>
          <a:p>
            <a:r>
              <a:rPr lang="en-US" sz="1100" kern="1200" baseline="0" dirty="0" smtClean="0">
                <a:solidFill>
                  <a:schemeClr val="tx1"/>
                </a:solidFill>
                <a:effectLst/>
                <a:latin typeface="+mn-lt"/>
                <a:ea typeface="+mn-ea"/>
                <a:cs typeface="+mn-cs"/>
              </a:rPr>
              <a:t>*support (manage resources)</a:t>
            </a:r>
          </a:p>
          <a:p>
            <a:endParaRPr lang="en-US" sz="1100" kern="1200" baseline="0" dirty="0" smtClean="0">
              <a:solidFill>
                <a:schemeClr val="tx1"/>
              </a:solidFill>
              <a:effectLst/>
              <a:latin typeface="+mn-lt"/>
              <a:ea typeface="+mn-ea"/>
              <a:cs typeface="+mn-cs"/>
            </a:endParaRPr>
          </a:p>
          <a:p>
            <a:r>
              <a:rPr lang="en-US" sz="1100" kern="1200" baseline="0" dirty="0" smtClean="0">
                <a:solidFill>
                  <a:schemeClr val="tx1"/>
                </a:solidFill>
                <a:effectLst/>
                <a:latin typeface="+mn-lt"/>
                <a:ea typeface="+mn-ea"/>
                <a:cs typeface="+mn-cs"/>
              </a:rPr>
              <a:t>MILLENNIALS HIGHLY ADAPATABLE TO WORK FORCE CHANGES:</a:t>
            </a:r>
          </a:p>
          <a:p>
            <a:r>
              <a:rPr lang="en-US" sz="1100" kern="1200" baseline="0" dirty="0" smtClean="0">
                <a:solidFill>
                  <a:schemeClr val="tx1"/>
                </a:solidFill>
                <a:effectLst/>
                <a:latin typeface="+mn-lt"/>
                <a:ea typeface="+mn-ea"/>
                <a:cs typeface="+mn-cs"/>
              </a:rPr>
              <a:t>**Millennial values match modifications to immediate environment if positive outcomes can be visualized. </a:t>
            </a:r>
            <a:endParaRPr lang="en-US" sz="1100" kern="1200" dirty="0" smtClean="0">
              <a:solidFill>
                <a:schemeClr val="tx1"/>
              </a:solidFill>
              <a:effectLst/>
              <a:latin typeface="+mn-lt"/>
              <a:ea typeface="+mn-ea"/>
              <a:cs typeface="+mn-cs"/>
            </a:endParaRPr>
          </a:p>
          <a:p>
            <a:pPr marL="0" lvl="0" indent="0">
              <a:spcBef>
                <a:spcPts val="0"/>
              </a:spcBef>
              <a:buNone/>
            </a:pPr>
            <a:endParaRPr dirty="0"/>
          </a:p>
        </p:txBody>
      </p:sp>
    </p:spTree>
    <p:extLst>
      <p:ext uri="{BB962C8B-B14F-4D97-AF65-F5344CB8AC3E}">
        <p14:creationId xmlns:p14="http://schemas.microsoft.com/office/powerpoint/2010/main" val="227774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a:spcBef>
                <a:spcPts val="0"/>
              </a:spcBef>
              <a:buNone/>
            </a:pPr>
            <a:r>
              <a:rPr lang="en-US" dirty="0" smtClean="0"/>
              <a:t>AGENCY TO MOTIVATE:</a:t>
            </a:r>
            <a:r>
              <a:rPr lang="en-US" baseline="0" dirty="0" smtClean="0"/>
              <a:t> </a:t>
            </a:r>
          </a:p>
          <a:p>
            <a:pPr marL="0" lvl="0" indent="0">
              <a:spcBef>
                <a:spcPts val="0"/>
              </a:spcBef>
              <a:buNone/>
            </a:pPr>
            <a:endParaRPr lang="en-US" baseline="0" dirty="0" smtClean="0"/>
          </a:p>
          <a:p>
            <a:pPr marL="0" lvl="0" indent="0">
              <a:spcBef>
                <a:spcPts val="0"/>
              </a:spcBef>
              <a:buNone/>
            </a:pPr>
            <a:r>
              <a:rPr lang="en-US" dirty="0" smtClean="0"/>
              <a:t>Over-time</a:t>
            </a:r>
            <a:r>
              <a:rPr lang="en-US" baseline="0" dirty="0" smtClean="0"/>
              <a:t> </a:t>
            </a:r>
            <a:r>
              <a:rPr lang="en-US" dirty="0" smtClean="0"/>
              <a:t>change to note is that participation in both leadership and management training has decreased (from 34% to 22% and from 58% to 47%, respectively).</a:t>
            </a:r>
            <a:endParaRPr lang="en-US" baseline="0" dirty="0" smtClean="0"/>
          </a:p>
          <a:p>
            <a:pPr marL="0" lvl="0" indent="0">
              <a:spcBef>
                <a:spcPts val="0"/>
              </a:spcBef>
              <a:buNone/>
            </a:pPr>
            <a:r>
              <a:rPr lang="en-US" dirty="0" smtClean="0"/>
              <a:t>*ties directly to incentivizing</a:t>
            </a:r>
            <a:r>
              <a:rPr lang="en-US" baseline="0" dirty="0" smtClean="0"/>
              <a:t> Millennials outside of wage compensation. </a:t>
            </a:r>
          </a:p>
          <a:p>
            <a:pPr marL="0" lvl="0" indent="0">
              <a:spcBef>
                <a:spcPts val="0"/>
              </a:spcBef>
              <a:buNone/>
            </a:pPr>
            <a:r>
              <a:rPr lang="en-US" baseline="0" dirty="0" smtClean="0"/>
              <a:t>*Decrease in interest over time and through promotion.</a:t>
            </a:r>
          </a:p>
          <a:p>
            <a:pPr marL="0" lvl="0" indent="0">
              <a:spcBef>
                <a:spcPts val="0"/>
              </a:spcBef>
              <a:buNone/>
            </a:pPr>
            <a:r>
              <a:rPr lang="en-US" baseline="0" dirty="0" smtClean="0"/>
              <a:t>*Motivation is a root factor from both surveys – connects intergenerational staff. </a:t>
            </a:r>
          </a:p>
          <a:p>
            <a:pPr marL="0" lvl="0" indent="0">
              <a:spcBef>
                <a:spcPts val="0"/>
              </a:spcBef>
              <a:buNone/>
            </a:pPr>
            <a:endParaRPr lang="en-US" baseline="0" dirty="0" smtClean="0"/>
          </a:p>
          <a:p>
            <a:pPr marL="0" lvl="0" indent="0">
              <a:spcBef>
                <a:spcPts val="0"/>
              </a:spcBef>
              <a:buNone/>
            </a:pPr>
            <a:r>
              <a:rPr lang="en-US" baseline="0" dirty="0" smtClean="0"/>
              <a:t>LLAMA addresses this Motivation Agency as “Engagement” and suggests:</a:t>
            </a:r>
          </a:p>
          <a:p>
            <a:pPr marL="0" lvl="0" indent="0">
              <a:spcBef>
                <a:spcPts val="0"/>
              </a:spcBef>
              <a:buNone/>
            </a:pPr>
            <a:r>
              <a:rPr lang="en-US" sz="1100" b="0" i="0" kern="1200" dirty="0" smtClean="0">
                <a:solidFill>
                  <a:schemeClr val="tx1"/>
                </a:solidFill>
                <a:effectLst/>
                <a:latin typeface="+mn-lt"/>
                <a:ea typeface="+mn-ea"/>
                <a:cs typeface="+mn-cs"/>
              </a:rPr>
              <a:t>*flexible working policies</a:t>
            </a:r>
          </a:p>
          <a:p>
            <a:pPr marL="0" lvl="0" indent="0">
              <a:spcBef>
                <a:spcPts val="0"/>
              </a:spcBef>
              <a:buNone/>
            </a:pPr>
            <a:r>
              <a:rPr lang="en-US" sz="1100" b="0" i="0" kern="1200" dirty="0" smtClean="0">
                <a:solidFill>
                  <a:schemeClr val="tx1"/>
                </a:solidFill>
                <a:effectLst/>
                <a:latin typeface="+mn-lt"/>
                <a:ea typeface="+mn-ea"/>
                <a:cs typeface="+mn-cs"/>
              </a:rPr>
              <a:t>*autonomy of time</a:t>
            </a:r>
          </a:p>
          <a:p>
            <a:pPr marL="0" lvl="0" indent="0">
              <a:spcBef>
                <a:spcPts val="0"/>
              </a:spcBef>
              <a:buNone/>
            </a:pPr>
            <a:r>
              <a:rPr lang="en-US" sz="1100" b="0" i="0" kern="1200" dirty="0" smtClean="0">
                <a:solidFill>
                  <a:schemeClr val="tx1"/>
                </a:solidFill>
                <a:effectLst/>
                <a:latin typeface="+mn-lt"/>
                <a:ea typeface="+mn-ea"/>
                <a:cs typeface="+mn-cs"/>
              </a:rPr>
              <a:t>*autonomy of task</a:t>
            </a:r>
          </a:p>
          <a:p>
            <a:pPr marL="0" lvl="0" indent="0">
              <a:spcBef>
                <a:spcPts val="0"/>
              </a:spcBef>
              <a:buNone/>
            </a:pPr>
            <a:r>
              <a:rPr lang="en-US" sz="1100" b="0" i="0" kern="1200" dirty="0" smtClean="0">
                <a:solidFill>
                  <a:schemeClr val="tx1"/>
                </a:solidFill>
                <a:effectLst/>
                <a:latin typeface="+mn-lt"/>
                <a:ea typeface="+mn-ea"/>
                <a:cs typeface="+mn-cs"/>
              </a:rPr>
              <a:t>* the idea of flow</a:t>
            </a:r>
            <a:endParaRPr dirty="0"/>
          </a:p>
        </p:txBody>
      </p:sp>
    </p:spTree>
    <p:extLst>
      <p:ext uri="{BB962C8B-B14F-4D97-AF65-F5344CB8AC3E}">
        <p14:creationId xmlns:p14="http://schemas.microsoft.com/office/powerpoint/2010/main" val="3142020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INVESTMENT AS RETENTION SLIDE 1</a:t>
            </a:r>
            <a:r>
              <a:rPr lang="en-US" sz="1100" kern="1200" baseline="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The Deloitte Millennial Survey 2016</a:t>
            </a:r>
          </a:p>
          <a:p>
            <a:r>
              <a:rPr lang="en-US" sz="1100" b="0" i="0" kern="1200" dirty="0" smtClean="0">
                <a:solidFill>
                  <a:schemeClr val="tx1"/>
                </a:solidFill>
                <a:effectLst/>
                <a:latin typeface="+mn-lt"/>
                <a:ea typeface="+mn-ea"/>
                <a:cs typeface="+mn-cs"/>
              </a:rPr>
              <a:t>2/3 of Millennials</a:t>
            </a:r>
            <a:r>
              <a:rPr lang="en-US" sz="1100" b="0" i="0" kern="1200" baseline="0" dirty="0" smtClean="0">
                <a:solidFill>
                  <a:schemeClr val="tx1"/>
                </a:solidFill>
                <a:effectLst/>
                <a:latin typeface="+mn-lt"/>
                <a:ea typeface="+mn-ea"/>
                <a:cs typeface="+mn-cs"/>
              </a:rPr>
              <a:t> express a desire to leave their current employer by 2020. </a:t>
            </a:r>
          </a:p>
          <a:p>
            <a:r>
              <a:rPr lang="en-US" sz="1100" b="0" i="0" kern="1200" dirty="0" smtClean="0">
                <a:solidFill>
                  <a:schemeClr val="tx1"/>
                </a:solidFill>
                <a:effectLst/>
                <a:latin typeface="+mn-lt"/>
                <a:ea typeface="+mn-ea"/>
                <a:cs typeface="+mn-cs"/>
              </a:rPr>
              <a:t>44% state they would leave</a:t>
            </a:r>
            <a:r>
              <a:rPr lang="en-US" sz="1100" b="0" i="0" kern="1200" baseline="0" dirty="0" smtClean="0">
                <a:solidFill>
                  <a:schemeClr val="tx1"/>
                </a:solidFill>
                <a:effectLst/>
                <a:latin typeface="+mn-lt"/>
                <a:ea typeface="+mn-ea"/>
                <a:cs typeface="+mn-cs"/>
              </a:rPr>
              <a:t>, if provided opportunity, within 2 years. </a:t>
            </a:r>
          </a:p>
          <a:p>
            <a:endParaRPr lang="en-US" sz="1100" b="0" i="0" kern="1200" baseline="0" dirty="0" smtClean="0">
              <a:solidFill>
                <a:schemeClr val="tx1"/>
              </a:solidFill>
              <a:effectLst/>
              <a:latin typeface="+mn-lt"/>
              <a:ea typeface="+mn-ea"/>
              <a:cs typeface="+mn-cs"/>
            </a:endParaRPr>
          </a:p>
          <a:p>
            <a:r>
              <a:rPr lang="en-US" sz="1100" b="0" i="0" kern="1200" baseline="0" dirty="0" smtClean="0">
                <a:solidFill>
                  <a:schemeClr val="tx1"/>
                </a:solidFill>
                <a:effectLst/>
                <a:latin typeface="+mn-lt"/>
                <a:ea typeface="+mn-ea"/>
                <a:cs typeface="+mn-cs"/>
              </a:rPr>
              <a:t>*Insatiable (Values do not change – including the value of movement/promotion/incentive)</a:t>
            </a:r>
            <a:endParaRPr lang="en-US" sz="11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86943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INVESTMENT AS RETENTION SLIDE 2</a:t>
            </a:r>
            <a:r>
              <a:rPr lang="en-US" sz="1100" kern="1200" baseline="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*Desire feelings of control over their careers – continued education,</a:t>
            </a:r>
            <a:r>
              <a:rPr lang="en-US" sz="1100" b="0" i="0" kern="1200" baseline="0" dirty="0" smtClean="0">
                <a:solidFill>
                  <a:schemeClr val="tx1"/>
                </a:solidFill>
                <a:effectLst/>
                <a:latin typeface="+mn-lt"/>
                <a:ea typeface="+mn-ea"/>
                <a:cs typeface="+mn-cs"/>
              </a:rPr>
              <a:t> linear promotion, outreach</a:t>
            </a:r>
          </a:p>
          <a:p>
            <a:r>
              <a:rPr lang="en-US" sz="1100" kern="1200" dirty="0" smtClean="0">
                <a:solidFill>
                  <a:schemeClr val="tx1"/>
                </a:solidFill>
                <a:effectLst/>
                <a:latin typeface="+mn-lt"/>
                <a:ea typeface="+mn-ea"/>
                <a:cs typeface="+mn-cs"/>
              </a:rPr>
              <a:t>*Regular Feedback</a:t>
            </a:r>
          </a:p>
          <a:p>
            <a:r>
              <a:rPr lang="en-US" sz="1100" kern="1200" dirty="0" smtClean="0">
                <a:solidFill>
                  <a:schemeClr val="tx1"/>
                </a:solidFill>
                <a:effectLst/>
                <a:latin typeface="+mn-lt"/>
                <a:ea typeface="+mn-ea"/>
                <a:cs typeface="+mn-cs"/>
              </a:rPr>
              <a:t>		1. Ongoing training is essential to Millennial satisfaction in the workplace.</a:t>
            </a:r>
          </a:p>
          <a:p>
            <a:r>
              <a:rPr lang="en-US" sz="1100" kern="1200" dirty="0" smtClean="0">
                <a:solidFill>
                  <a:schemeClr val="tx1"/>
                </a:solidFill>
                <a:effectLst/>
                <a:latin typeface="+mn-lt"/>
                <a:ea typeface="+mn-ea"/>
                <a:cs typeface="+mn-cs"/>
              </a:rPr>
              <a:t>			a. Human resources ideology for Millennial management has shifted to regular, evaluative tools and frameworks on progressive feedback loops. </a:t>
            </a:r>
          </a:p>
          <a:p>
            <a:endParaRPr lang="en-US" sz="11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191802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Association of Library</a:t>
            </a:r>
            <a:r>
              <a:rPr lang="en-US" baseline="0" dirty="0" smtClean="0"/>
              <a:t> Collection and Technical Services (</a:t>
            </a:r>
            <a:r>
              <a:rPr lang="en-US" dirty="0" smtClean="0"/>
              <a:t>ALCTS)</a:t>
            </a:r>
            <a:r>
              <a:rPr lang="en-US" baseline="0" dirty="0" smtClean="0"/>
              <a:t> data:</a:t>
            </a:r>
          </a:p>
          <a:p>
            <a:pPr lvl="0" rtl="0">
              <a:spcBef>
                <a:spcPts val="0"/>
              </a:spcBef>
              <a:buNone/>
            </a:pPr>
            <a:r>
              <a:rPr lang="en-US" baseline="0" dirty="0" smtClean="0"/>
              <a:t>*Giving library managers to assist with Millennial work/life balance is a powerful way to assist with recruitment, motivation and retention. </a:t>
            </a:r>
          </a:p>
          <a:p>
            <a:pPr lvl="0" rtl="0">
              <a:spcBef>
                <a:spcPts val="0"/>
              </a:spcBef>
              <a:buNone/>
            </a:pPr>
            <a:r>
              <a:rPr lang="en-US" baseline="0" dirty="0" smtClean="0"/>
              <a:t>Questions to consider:</a:t>
            </a:r>
          </a:p>
          <a:p>
            <a:r>
              <a:rPr lang="en-US" sz="1100" b="0" i="0" kern="1200" dirty="0" smtClean="0">
                <a:solidFill>
                  <a:schemeClr val="tx1"/>
                </a:solidFill>
                <a:effectLst/>
                <a:latin typeface="+mn-lt"/>
                <a:ea typeface="+mn-ea"/>
                <a:cs typeface="+mn-cs"/>
              </a:rPr>
              <a:t>Does your workplace have programs (flex-time, maternity leave, child care) and a culture supporting work/life balance?</a:t>
            </a:r>
          </a:p>
          <a:p>
            <a:r>
              <a:rPr lang="en-US" sz="1100" b="0" i="0" kern="1200" dirty="0" smtClean="0">
                <a:solidFill>
                  <a:schemeClr val="tx1"/>
                </a:solidFill>
                <a:effectLst/>
                <a:latin typeface="+mn-lt"/>
                <a:ea typeface="+mn-ea"/>
                <a:cs typeface="+mn-cs"/>
              </a:rPr>
              <a:t>What would you like to see your employer support that they currently do not support?</a:t>
            </a:r>
          </a:p>
          <a:p>
            <a:r>
              <a:rPr lang="en-US" sz="1100" b="0" i="0" kern="1200" dirty="0" smtClean="0">
                <a:solidFill>
                  <a:schemeClr val="tx1"/>
                </a:solidFill>
                <a:effectLst/>
                <a:latin typeface="+mn-lt"/>
                <a:ea typeface="+mn-ea"/>
                <a:cs typeface="+mn-cs"/>
              </a:rPr>
              <a:t>As the employer, has there been a down side to supporting work/life balance programs?</a:t>
            </a:r>
          </a:p>
          <a:p>
            <a:r>
              <a:rPr lang="en-US" sz="1100" b="0" i="0" kern="1200" dirty="0" smtClean="0">
                <a:solidFill>
                  <a:schemeClr val="tx1"/>
                </a:solidFill>
                <a:effectLst/>
                <a:latin typeface="+mn-lt"/>
                <a:ea typeface="+mn-ea"/>
                <a:cs typeface="+mn-cs"/>
              </a:rPr>
              <a:t>Do you think that libraries lead or follow when it comes to national work/life balance trends?</a:t>
            </a:r>
          </a:p>
          <a:p>
            <a:r>
              <a:rPr lang="en-US" sz="1100" b="0" i="0" kern="1200" dirty="0" smtClean="0">
                <a:solidFill>
                  <a:schemeClr val="tx1"/>
                </a:solidFill>
                <a:effectLst/>
                <a:latin typeface="+mn-lt"/>
                <a:ea typeface="+mn-ea"/>
                <a:cs typeface="+mn-cs"/>
              </a:rPr>
              <a:t>How can organizations support work/life balance programs when some staff are union employees while others are not?</a:t>
            </a:r>
          </a:p>
          <a:p>
            <a:r>
              <a:rPr lang="en-US" sz="1100" b="0" i="0" kern="1200" dirty="0" smtClean="0">
                <a:solidFill>
                  <a:schemeClr val="tx1"/>
                </a:solidFill>
                <a:effectLst/>
                <a:latin typeface="+mn-lt"/>
                <a:ea typeface="+mn-ea"/>
                <a:cs typeface="+mn-cs"/>
              </a:rPr>
              <a:t>Can managers benefit from work/life balance programs too?</a:t>
            </a:r>
          </a:p>
          <a:p>
            <a:r>
              <a:rPr lang="en-US" sz="1100" b="0" i="0" kern="1200" dirty="0" smtClean="0">
                <a:solidFill>
                  <a:schemeClr val="tx1"/>
                </a:solidFill>
                <a:effectLst/>
                <a:latin typeface="+mn-lt"/>
                <a:ea typeface="+mn-ea"/>
                <a:cs typeface="+mn-cs"/>
              </a:rPr>
              <a:t>What happened to working 8–4 or 9–5? When did we move to being at work 9 hours with a 1 hour lunch? Does that help or hinder work/life balance?</a:t>
            </a:r>
          </a:p>
          <a:p>
            <a:r>
              <a:rPr lang="en-US" sz="1100" b="0" i="0" kern="1200" dirty="0" smtClean="0">
                <a:solidFill>
                  <a:schemeClr val="tx1"/>
                </a:solidFill>
                <a:effectLst/>
                <a:latin typeface="+mn-lt"/>
                <a:ea typeface="+mn-ea"/>
                <a:cs typeface="+mn-cs"/>
              </a:rPr>
              <a:t>Has anyone successfully implemented job sharing? What were the hurdles and how were they overcome?</a:t>
            </a:r>
          </a:p>
          <a:p>
            <a:r>
              <a:rPr lang="en-US" sz="1100" b="0" i="0" kern="1200" dirty="0" smtClean="0">
                <a:solidFill>
                  <a:schemeClr val="tx1"/>
                </a:solidFill>
                <a:effectLst/>
                <a:latin typeface="+mn-lt"/>
                <a:ea typeface="+mn-ea"/>
                <a:cs typeface="+mn-cs"/>
              </a:rPr>
              <a:t>Do your organizations offer health-related/wellness programs? How do they work? Are wellness programs and work/life balance programs the same?</a:t>
            </a:r>
          </a:p>
          <a:p>
            <a:r>
              <a:rPr lang="en-US" sz="1100" b="0" i="0" kern="1200" dirty="0" smtClean="0">
                <a:solidFill>
                  <a:schemeClr val="tx1"/>
                </a:solidFill>
                <a:effectLst/>
                <a:latin typeface="+mn-lt"/>
                <a:ea typeface="+mn-ea"/>
                <a:cs typeface="+mn-cs"/>
              </a:rPr>
              <a:t>What are your organizations’ expectations regarding phone and email outside of your traditional work hours?</a:t>
            </a:r>
          </a:p>
          <a:p>
            <a:r>
              <a:rPr lang="en-US" sz="1100" b="0" i="0" kern="1200" dirty="0" smtClean="0">
                <a:solidFill>
                  <a:schemeClr val="tx1"/>
                </a:solidFill>
                <a:effectLst/>
                <a:latin typeface="+mn-lt"/>
                <a:ea typeface="+mn-ea"/>
                <a:cs typeface="+mn-cs"/>
              </a:rPr>
              <a:t>Are you expected to participate in events that occur outside of your normal working hours?</a:t>
            </a:r>
          </a:p>
          <a:p>
            <a:r>
              <a:rPr lang="en-US" sz="1100" b="0" i="0" kern="1200" dirty="0" smtClean="0">
                <a:solidFill>
                  <a:schemeClr val="tx1"/>
                </a:solidFill>
                <a:effectLst/>
                <a:latin typeface="+mn-lt"/>
                <a:ea typeface="+mn-ea"/>
                <a:cs typeface="+mn-cs"/>
              </a:rPr>
              <a:t>How does your employer handle the need to take care of family issues (e.g., children sick or snow days, elder care, partner care)?</a:t>
            </a:r>
          </a:p>
          <a:p>
            <a:pPr lvl="0" rtl="0">
              <a:spcBef>
                <a:spcPts val="0"/>
              </a:spcBef>
              <a:buNone/>
            </a:pPr>
            <a:endParaRPr dirty="0"/>
          </a:p>
        </p:txBody>
      </p:sp>
    </p:spTree>
    <p:extLst>
      <p:ext uri="{BB962C8B-B14F-4D97-AF65-F5344CB8AC3E}">
        <p14:creationId xmlns:p14="http://schemas.microsoft.com/office/powerpoint/2010/main" val="2296706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RETENTION</a:t>
            </a:r>
            <a:r>
              <a:rPr lang="en-US" baseline="0" dirty="0" smtClean="0"/>
              <a:t> TACTICS:</a:t>
            </a:r>
          </a:p>
          <a:p>
            <a:r>
              <a:rPr lang="en-US" sz="1100" kern="1200" dirty="0" smtClean="0">
                <a:solidFill>
                  <a:schemeClr val="tx1"/>
                </a:solidFill>
                <a:effectLst/>
                <a:latin typeface="+mn-lt"/>
                <a:ea typeface="+mn-ea"/>
                <a:cs typeface="+mn-cs"/>
              </a:rPr>
              <a:t>B. Offer Flexibility </a:t>
            </a:r>
          </a:p>
          <a:p>
            <a:r>
              <a:rPr lang="en-US" sz="1100" kern="1200" dirty="0" smtClean="0">
                <a:solidFill>
                  <a:schemeClr val="tx1"/>
                </a:solidFill>
                <a:effectLst/>
                <a:latin typeface="+mn-lt"/>
                <a:ea typeface="+mn-ea"/>
                <a:cs typeface="+mn-cs"/>
              </a:rPr>
              <a:t>1. Work-Life Balance Policy</a:t>
            </a:r>
          </a:p>
          <a:p>
            <a:r>
              <a:rPr lang="en-US" sz="1100" kern="1200" dirty="0" smtClean="0">
                <a:solidFill>
                  <a:schemeClr val="tx1"/>
                </a:solidFill>
                <a:effectLst/>
                <a:latin typeface="+mn-lt"/>
                <a:ea typeface="+mn-ea"/>
                <a:cs typeface="+mn-cs"/>
              </a:rPr>
              <a:t>     a. As the first fully mobile workforce, Millennials wish to work anywhere at any time. Several libraries are managing this expectation with diverse and creative outreach opportunities and technology policies. </a:t>
            </a:r>
          </a:p>
          <a:p>
            <a:r>
              <a:rPr lang="en-US" sz="1100" kern="1200" dirty="0" smtClean="0">
                <a:solidFill>
                  <a:schemeClr val="tx1"/>
                </a:solidFill>
                <a:effectLst/>
                <a:latin typeface="+mn-lt"/>
                <a:ea typeface="+mn-ea"/>
                <a:cs typeface="+mn-cs"/>
              </a:rPr>
              <a:t>     b. Many Millennials feel confined by a traditional nine-to-five work day and seek positions which permit them to earn money while pursuing their interests. </a:t>
            </a:r>
          </a:p>
          <a:p>
            <a:r>
              <a:rPr lang="en-US" sz="1100" kern="1200" dirty="0" smtClean="0">
                <a:solidFill>
                  <a:schemeClr val="tx1"/>
                </a:solidFill>
                <a:effectLst/>
                <a:latin typeface="+mn-lt"/>
                <a:ea typeface="+mn-ea"/>
                <a:cs typeface="+mn-cs"/>
              </a:rPr>
              <a:t>2. Time for Personal Projects</a:t>
            </a:r>
          </a:p>
          <a:p>
            <a:r>
              <a:rPr lang="en-US" sz="1100" kern="1200" dirty="0" smtClean="0">
                <a:solidFill>
                  <a:schemeClr val="tx1"/>
                </a:solidFill>
                <a:effectLst/>
                <a:latin typeface="+mn-lt"/>
                <a:ea typeface="+mn-ea"/>
                <a:cs typeface="+mn-cs"/>
              </a:rPr>
              <a:t>     a. Assisting personally and professionally growth in the workplace has shown to produce a high return on managerial investment of Millennial staff. </a:t>
            </a:r>
          </a:p>
          <a:p>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i</a:t>
            </a:r>
            <a:r>
              <a:rPr lang="en-US" sz="1100" kern="1200" dirty="0" smtClean="0">
                <a:solidFill>
                  <a:schemeClr val="tx1"/>
                </a:solidFill>
                <a:effectLst/>
                <a:latin typeface="+mn-lt"/>
                <a:ea typeface="+mn-ea"/>
                <a:cs typeface="+mn-cs"/>
              </a:rPr>
              <a:t>. Examples of change management through employee life events such as continued education and marriage have been shown in trending library management practices.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C. Diversity </a:t>
            </a:r>
          </a:p>
          <a:p>
            <a:r>
              <a:rPr lang="en-US" sz="1100" kern="1200" dirty="0" smtClean="0">
                <a:solidFill>
                  <a:schemeClr val="tx1"/>
                </a:solidFill>
                <a:effectLst/>
                <a:latin typeface="+mn-lt"/>
                <a:ea typeface="+mn-ea"/>
                <a:cs typeface="+mn-cs"/>
              </a:rPr>
              <a:t>	1. Inclusive workplace cultures that supports authenticity, engagement, and empowerment are inspirational settings for Millennials and Millennial library leaders.  </a:t>
            </a:r>
          </a:p>
          <a:p>
            <a:r>
              <a:rPr lang="en-US" sz="1100" kern="1200" dirty="0" smtClean="0">
                <a:solidFill>
                  <a:schemeClr val="tx1"/>
                </a:solidFill>
                <a:effectLst/>
                <a:latin typeface="+mn-lt"/>
                <a:ea typeface="+mn-ea"/>
                <a:cs typeface="+mn-cs"/>
              </a:rPr>
              <a:t>		a. Authenticity in respecting identities, openness to diverse engagement and focus on equality and empowerment are core practices to meaningful Millennial management and professional development. </a:t>
            </a:r>
          </a:p>
          <a:p>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i</a:t>
            </a:r>
            <a:r>
              <a:rPr lang="en-US" sz="1100" kern="1200" dirty="0" smtClean="0">
                <a:solidFill>
                  <a:schemeClr val="tx1"/>
                </a:solidFill>
                <a:effectLst/>
                <a:latin typeface="+mn-lt"/>
                <a:ea typeface="+mn-ea"/>
                <a:cs typeface="+mn-cs"/>
              </a:rPr>
              <a:t>. Several libraries are leading the way for fun, engaging activities to connect, motivate and engage diverse employee bodies. 		</a:t>
            </a:r>
          </a:p>
          <a:p>
            <a:r>
              <a:rPr lang="en-US" sz="1100" kern="1200" dirty="0" smtClean="0">
                <a:solidFill>
                  <a:schemeClr val="tx1"/>
                </a:solidFill>
                <a:effectLst/>
                <a:latin typeface="+mn-lt"/>
                <a:ea typeface="+mn-ea"/>
                <a:cs typeface="+mn-cs"/>
              </a:rPr>
              <a:t> </a:t>
            </a:r>
          </a:p>
          <a:p>
            <a:pPr lvl="0">
              <a:spcBef>
                <a:spcPts val="0"/>
              </a:spcBef>
              <a:buNone/>
            </a:pPr>
            <a:endParaRPr dirty="0"/>
          </a:p>
        </p:txBody>
      </p:sp>
    </p:spTree>
    <p:extLst>
      <p:ext uri="{BB962C8B-B14F-4D97-AF65-F5344CB8AC3E}">
        <p14:creationId xmlns:p14="http://schemas.microsoft.com/office/powerpoint/2010/main" val="2885747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Thank you. I anticipate providing</a:t>
            </a:r>
            <a:r>
              <a:rPr lang="en-US" baseline="0" dirty="0" smtClean="0"/>
              <a:t> a deeper conversation about this topic in written form this fall and look forward to hearing your experiences and insight.</a:t>
            </a:r>
          </a:p>
          <a:p>
            <a:pPr lvl="0">
              <a:spcBef>
                <a:spcPts val="0"/>
              </a:spcBef>
              <a:buNone/>
            </a:pPr>
            <a:r>
              <a:rPr lang="en-US" baseline="0" dirty="0" smtClean="0"/>
              <a:t>I can be reached on social media and through email. </a:t>
            </a:r>
            <a:endParaRPr dirty="0"/>
          </a:p>
        </p:txBody>
      </p:sp>
    </p:spTree>
    <p:extLst>
      <p:ext uri="{BB962C8B-B14F-4D97-AF65-F5344CB8AC3E}">
        <p14:creationId xmlns:p14="http://schemas.microsoft.com/office/powerpoint/2010/main" val="2549124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defRPr/>
            </a:pPr>
            <a:r>
              <a:rPr lang="en-US" sz="1100" dirty="0" smtClean="0">
                <a:latin typeface="+mn-lt"/>
              </a:rPr>
              <a:t>INTRODUCTION:</a:t>
            </a:r>
          </a:p>
          <a:p>
            <a:pPr>
              <a:defRPr/>
            </a:pPr>
            <a:r>
              <a:rPr lang="en-US" sz="1100" dirty="0" smtClean="0">
                <a:latin typeface="+mn-lt"/>
              </a:rPr>
              <a:t>Thank you, Savard.  Good morning everyone – it is wonderful to be here in Toronto.  </a:t>
            </a:r>
          </a:p>
          <a:p>
            <a:pPr>
              <a:defRPr/>
            </a:pPr>
            <a:endParaRPr lang="en-US" sz="1100" dirty="0" smtClean="0">
              <a:latin typeface="+mn-lt"/>
            </a:endParaRPr>
          </a:p>
          <a:p>
            <a:pPr>
              <a:defRPr/>
            </a:pPr>
            <a:r>
              <a:rPr lang="en-US" sz="1100" dirty="0" smtClean="0"/>
              <a:t>The research being presented this afternoon sought to demystify</a:t>
            </a:r>
            <a:r>
              <a:rPr lang="en-US" sz="1100" baseline="0" dirty="0" smtClean="0"/>
              <a:t> the engagement processes of change management, motivational style leadership and work/life balance with Millennial library professionals. Th</a:t>
            </a:r>
            <a:r>
              <a:rPr lang="en-US" sz="1100" dirty="0" smtClean="0"/>
              <a:t>e research consisted primarily </a:t>
            </a:r>
            <a:r>
              <a:rPr lang="en-US" sz="1100" baseline="0" dirty="0" smtClean="0"/>
              <a:t>of the 8Rs Redux, LLAMA, a Millennial perspectives survey on the topic as well as a literature review. </a:t>
            </a:r>
          </a:p>
          <a:p>
            <a:pPr>
              <a:defRPr/>
            </a:pPr>
            <a:endParaRPr lang="en-US" sz="1100" baseline="0" dirty="0" smtClean="0"/>
          </a:p>
          <a:p>
            <a:pPr>
              <a:defRPr/>
            </a:pPr>
            <a:endParaRPr lang="en-US" dirty="0" smtClean="0"/>
          </a:p>
          <a:p>
            <a:pPr lvl="0">
              <a:spcBef>
                <a:spcPts val="0"/>
              </a:spcBef>
              <a:buNone/>
            </a:pPr>
            <a:endParaRPr dirty="0"/>
          </a:p>
        </p:txBody>
      </p:sp>
    </p:spTree>
    <p:extLst>
      <p:ext uri="{BB962C8B-B14F-4D97-AF65-F5344CB8AC3E}">
        <p14:creationId xmlns:p14="http://schemas.microsoft.com/office/powerpoint/2010/main" val="296156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WHO ARE THE MILLENNIALS:</a:t>
            </a:r>
          </a:p>
          <a:p>
            <a:pPr lvl="0">
              <a:spcBef>
                <a:spcPts val="0"/>
              </a:spcBef>
              <a:buNone/>
            </a:pPr>
            <a:r>
              <a:rPr lang="en-US" dirty="0" smtClean="0"/>
              <a:t>Discuss pertinent</a:t>
            </a:r>
            <a:r>
              <a:rPr lang="en-US" baseline="0" dirty="0" smtClean="0"/>
              <a:t> Millennial statistic in relation to work behavior, career advancement. Compare data to Gen Y and Baby Boomers to provide typical employee/manager dynamics. </a:t>
            </a:r>
          </a:p>
          <a:p>
            <a:pPr lvl="0">
              <a:spcBef>
                <a:spcPts val="0"/>
              </a:spcBef>
              <a:buNone/>
            </a:pPr>
            <a:endParaRPr lang="en-US" baseline="0" dirty="0" smtClean="0"/>
          </a:p>
          <a:p>
            <a:pPr lvl="0">
              <a:spcBef>
                <a:spcPts val="0"/>
              </a:spcBef>
              <a:buNone/>
            </a:pPr>
            <a:r>
              <a:rPr lang="en-US" baseline="0" dirty="0" smtClean="0"/>
              <a:t>Expand on:</a:t>
            </a:r>
          </a:p>
          <a:p>
            <a:pPr lvl="0">
              <a:spcBef>
                <a:spcPts val="0"/>
              </a:spcBef>
              <a:buNone/>
            </a:pPr>
            <a:r>
              <a:rPr lang="en-US" baseline="0" dirty="0" smtClean="0"/>
              <a:t>*Digital citizenship.</a:t>
            </a:r>
          </a:p>
          <a:p>
            <a:pPr lvl="0">
              <a:spcBef>
                <a:spcPts val="0"/>
              </a:spcBef>
              <a:buNone/>
            </a:pPr>
            <a:r>
              <a:rPr lang="en-US" baseline="0" dirty="0" smtClean="0"/>
              <a:t>*Mobile connectivity.</a:t>
            </a:r>
          </a:p>
          <a:p>
            <a:pPr lvl="0">
              <a:spcBef>
                <a:spcPts val="0"/>
              </a:spcBef>
              <a:buNone/>
            </a:pPr>
            <a:r>
              <a:rPr lang="en-US" baseline="0" dirty="0" smtClean="0"/>
              <a:t>*Telecommuting. </a:t>
            </a:r>
          </a:p>
          <a:p>
            <a:pPr lvl="0">
              <a:spcBef>
                <a:spcPts val="0"/>
              </a:spcBef>
              <a:buNone/>
            </a:pPr>
            <a:r>
              <a:rPr lang="en-US" baseline="0" dirty="0" smtClean="0"/>
              <a:t>*Job sharing. </a:t>
            </a:r>
            <a:endParaRPr dirty="0"/>
          </a:p>
        </p:txBody>
      </p:sp>
    </p:spTree>
    <p:extLst>
      <p:ext uri="{BB962C8B-B14F-4D97-AF65-F5344CB8AC3E}">
        <p14:creationId xmlns:p14="http://schemas.microsoft.com/office/powerpoint/2010/main" val="4294869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JOB SEEKING SLIDE 1:</a:t>
            </a:r>
          </a:p>
          <a:p>
            <a:r>
              <a:rPr lang="en-US" sz="1100" kern="1200" dirty="0" smtClean="0">
                <a:solidFill>
                  <a:schemeClr val="tx1"/>
                </a:solidFill>
                <a:effectLst/>
                <a:latin typeface="+mn-lt"/>
                <a:ea typeface="+mn-ea"/>
                <a:cs typeface="+mn-cs"/>
              </a:rPr>
              <a:t>Job Seeking Trends of Millennials</a:t>
            </a:r>
          </a:p>
          <a:p>
            <a:r>
              <a:rPr lang="en-US" sz="1100" kern="1200" dirty="0" smtClean="0">
                <a:solidFill>
                  <a:schemeClr val="tx1"/>
                </a:solidFill>
                <a:effectLst/>
                <a:latin typeface="+mn-lt"/>
                <a:ea typeface="+mn-ea"/>
                <a:cs typeface="+mn-cs"/>
              </a:rPr>
              <a:t>		    a. Millennials frequently look at new opportunities. They search in great numbers on mobile applications and job boards. </a:t>
            </a:r>
          </a:p>
          <a:p>
            <a:r>
              <a:rPr lang="en-US" sz="1100" kern="1200" dirty="0" smtClean="0">
                <a:solidFill>
                  <a:schemeClr val="tx1"/>
                </a:solidFill>
                <a:effectLst/>
                <a:latin typeface="+mn-lt"/>
                <a:ea typeface="+mn-ea"/>
                <a:cs typeface="+mn-cs"/>
              </a:rPr>
              <a:t>		    b. Professional polishing and resume building are habitual activities for most Millennials even those satisfied in their current roles. </a:t>
            </a:r>
          </a:p>
          <a:p>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i</a:t>
            </a:r>
            <a:r>
              <a:rPr lang="en-US" sz="1100" kern="1200" dirty="0" smtClean="0">
                <a:solidFill>
                  <a:schemeClr val="tx1"/>
                </a:solidFill>
                <a:effectLst/>
                <a:latin typeface="+mn-lt"/>
                <a:ea typeface="+mn-ea"/>
                <a:cs typeface="+mn-cs"/>
              </a:rPr>
              <a:t>. Write job post descriptions to be attractive to professional polishers and life-long job seekers alike.</a:t>
            </a:r>
          </a:p>
          <a:p>
            <a:r>
              <a:rPr lang="en-US" sz="1100" kern="1200" dirty="0" smtClean="0">
                <a:solidFill>
                  <a:schemeClr val="tx1"/>
                </a:solidFill>
                <a:effectLst/>
                <a:latin typeface="+mn-lt"/>
                <a:ea typeface="+mn-ea"/>
                <a:cs typeface="+mn-cs"/>
              </a:rPr>
              <a:t>		        ii. Frame positions which will continually build the resume and skill set of Millennial staff. (LLAMA Management Theory)</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a:t>
            </a:r>
            <a:r>
              <a:rPr lang="en-US" sz="1100" kern="1200" baseline="0" dirty="0" smtClean="0">
                <a:solidFill>
                  <a:schemeClr val="tx1"/>
                </a:solidFill>
                <a:effectLst/>
                <a:latin typeface="+mn-lt"/>
                <a:ea typeface="+mn-ea"/>
                <a:cs typeface="+mn-cs"/>
              </a:rPr>
              <a:t> will discuss these trends more as we discuss motivational style management. </a:t>
            </a:r>
            <a:endParaRPr lang="en-US" sz="1100" kern="1200" dirty="0" smtClean="0">
              <a:solidFill>
                <a:schemeClr val="tx1"/>
              </a:solidFill>
              <a:effectLst/>
              <a:latin typeface="+mn-lt"/>
              <a:ea typeface="+mn-ea"/>
              <a:cs typeface="+mn-cs"/>
            </a:endParaRPr>
          </a:p>
          <a:p>
            <a:pPr lvl="0">
              <a:spcBef>
                <a:spcPts val="0"/>
              </a:spcBef>
              <a:buNone/>
            </a:pPr>
            <a:endParaRPr dirty="0"/>
          </a:p>
        </p:txBody>
      </p:sp>
    </p:spTree>
    <p:extLst>
      <p:ext uri="{BB962C8B-B14F-4D97-AF65-F5344CB8AC3E}">
        <p14:creationId xmlns:p14="http://schemas.microsoft.com/office/powerpoint/2010/main" val="1873180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100" kern="1200" dirty="0" smtClean="0">
                <a:solidFill>
                  <a:schemeClr val="tx1"/>
                </a:solidFill>
                <a:effectLst/>
                <a:latin typeface="+mn-lt"/>
                <a:ea typeface="+mn-ea"/>
                <a:cs typeface="+mn-cs"/>
              </a:rPr>
              <a:t>JOB</a:t>
            </a:r>
            <a:r>
              <a:rPr lang="en-US" sz="1100" kern="1200" baseline="0" dirty="0" smtClean="0">
                <a:solidFill>
                  <a:schemeClr val="tx1"/>
                </a:solidFill>
                <a:effectLst/>
                <a:latin typeface="+mn-lt"/>
                <a:ea typeface="+mn-ea"/>
                <a:cs typeface="+mn-cs"/>
              </a:rPr>
              <a:t> SEEKING SLIDE 2:</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2. Social Media </a:t>
            </a:r>
          </a:p>
          <a:p>
            <a:r>
              <a:rPr lang="en-US" sz="1100" kern="1200" dirty="0" smtClean="0">
                <a:solidFill>
                  <a:schemeClr val="tx1"/>
                </a:solidFill>
                <a:effectLst/>
                <a:latin typeface="+mn-lt"/>
                <a:ea typeface="+mn-ea"/>
                <a:cs typeface="+mn-cs"/>
              </a:rPr>
              <a:t>		    a. Boost library recruitment signal through a network of organic headhunters. </a:t>
            </a:r>
          </a:p>
          <a:p>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i</a:t>
            </a:r>
            <a:r>
              <a:rPr lang="en-US" sz="1100" kern="1200" dirty="0" smtClean="0">
                <a:solidFill>
                  <a:schemeClr val="tx1"/>
                </a:solidFill>
                <a:effectLst/>
                <a:latin typeface="+mn-lt"/>
                <a:ea typeface="+mn-ea"/>
                <a:cs typeface="+mn-cs"/>
              </a:rPr>
              <a:t>. LinkedIn vs. Facebook</a:t>
            </a:r>
          </a:p>
          <a:p>
            <a:r>
              <a:rPr lang="en-US" sz="1100" kern="1200" dirty="0" smtClean="0">
                <a:solidFill>
                  <a:schemeClr val="tx1"/>
                </a:solidFill>
                <a:effectLst/>
                <a:latin typeface="+mn-lt"/>
                <a:ea typeface="+mn-ea"/>
                <a:cs typeface="+mn-cs"/>
              </a:rPr>
              <a:t>		        ii. ALATT (A small case study on word-of-mouth promotion of library positions in the 21st century market.)</a:t>
            </a:r>
          </a:p>
          <a:p>
            <a:r>
              <a:rPr lang="en-US" sz="1100" kern="1200" dirty="0" smtClean="0">
                <a:solidFill>
                  <a:schemeClr val="tx1"/>
                </a:solidFill>
                <a:effectLst/>
                <a:latin typeface="+mn-lt"/>
                <a:ea typeface="+mn-ea"/>
                <a:cs typeface="+mn-cs"/>
              </a:rPr>
              <a:t>*TAGGING</a:t>
            </a:r>
          </a:p>
          <a:p>
            <a:r>
              <a:rPr lang="en-US" sz="1100" kern="1200" dirty="0" smtClean="0">
                <a:solidFill>
                  <a:schemeClr val="tx1"/>
                </a:solidFill>
                <a:effectLst/>
                <a:latin typeface="+mn-lt"/>
                <a:ea typeface="+mn-ea"/>
                <a:cs typeface="+mn-cs"/>
              </a:rPr>
              <a:t>*SEARCHING</a:t>
            </a:r>
          </a:p>
          <a:p>
            <a:r>
              <a:rPr lang="en-US" sz="1100" kern="1200" dirty="0" smtClean="0">
                <a:solidFill>
                  <a:schemeClr val="tx1"/>
                </a:solidFill>
                <a:effectLst/>
                <a:latin typeface="+mn-lt"/>
                <a:ea typeface="+mn-ea"/>
                <a:cs typeface="+mn-cs"/>
              </a:rPr>
              <a:t>*BLENDING</a:t>
            </a:r>
            <a:r>
              <a:rPr lang="en-US" sz="1100" kern="1200" baseline="0" dirty="0" smtClean="0">
                <a:solidFill>
                  <a:schemeClr val="tx1"/>
                </a:solidFill>
                <a:effectLst/>
                <a:latin typeface="+mn-lt"/>
                <a:ea typeface="+mn-ea"/>
                <a:cs typeface="+mn-cs"/>
              </a:rPr>
              <a:t> PROFESSIONAL &amp; SOCIAL </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8668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a:spcBef>
                <a:spcPts val="0"/>
              </a:spcBef>
              <a:buNone/>
            </a:pPr>
            <a:r>
              <a:rPr lang="en-US" dirty="0" smtClean="0"/>
              <a:t>CURRENT BARRIERS TO RECRUITMENT:</a:t>
            </a:r>
          </a:p>
          <a:p>
            <a:pPr marL="228600" lvl="0" indent="-228600">
              <a:spcBef>
                <a:spcPts val="0"/>
              </a:spcBef>
              <a:buAutoNum type="arabicPeriod"/>
            </a:pPr>
            <a:r>
              <a:rPr lang="en-US" dirty="0" smtClean="0"/>
              <a:t>8RS REDUX CARL LIBRARIES HUMAN RESOURCES STUDY</a:t>
            </a:r>
            <a:r>
              <a:rPr lang="en-US" baseline="0" dirty="0" smtClean="0"/>
              <a:t> matches much of the data available through the American Library Association’s LIBRARY LEADERSHIP AND MANAGEMENT ASSOCIATION resources on barriers to recruitment. </a:t>
            </a:r>
          </a:p>
          <a:p>
            <a:pPr marL="228600" lvl="0" indent="-228600">
              <a:spcBef>
                <a:spcPts val="0"/>
              </a:spcBef>
              <a:buAutoNum type="arabicPeriod"/>
            </a:pPr>
            <a:r>
              <a:rPr lang="en-US" baseline="0" dirty="0" smtClean="0"/>
              <a:t>According to survey responses, ongoing library budget restrains, wage freezers and traditional recruitment principles hinder recruitment. </a:t>
            </a:r>
          </a:p>
          <a:p>
            <a:pPr marL="228600" lvl="0" indent="-228600">
              <a:spcBef>
                <a:spcPts val="0"/>
              </a:spcBef>
              <a:buAutoNum type="arabicPeriod"/>
            </a:pPr>
            <a:r>
              <a:rPr lang="en-US" dirty="0" smtClean="0"/>
              <a:t>Unknown variables such as</a:t>
            </a:r>
            <a:r>
              <a:rPr lang="en-US" baseline="0" dirty="0" smtClean="0"/>
              <a:t> diverse graduate and quality candidate limits conjecture regarding much of the Millennial supply potential.</a:t>
            </a:r>
          </a:p>
          <a:p>
            <a:pPr marL="0" lvl="0" indent="0">
              <a:spcBef>
                <a:spcPts val="0"/>
              </a:spcBef>
              <a:buNone/>
            </a:pPr>
            <a:r>
              <a:rPr lang="en-US" baseline="0" dirty="0" smtClean="0"/>
              <a:t>* DISCUSS HIRING POLICY</a:t>
            </a:r>
            <a:endParaRPr dirty="0"/>
          </a:p>
        </p:txBody>
      </p:sp>
    </p:spTree>
    <p:extLst>
      <p:ext uri="{BB962C8B-B14F-4D97-AF65-F5344CB8AC3E}">
        <p14:creationId xmlns:p14="http://schemas.microsoft.com/office/powerpoint/2010/main" val="2907027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BIG CONCEPT SLIDE:</a:t>
            </a:r>
          </a:p>
          <a:p>
            <a:pPr lvl="0">
              <a:spcBef>
                <a:spcPts val="0"/>
              </a:spcBef>
              <a:buNone/>
            </a:pPr>
            <a:r>
              <a:rPr lang="en-US" dirty="0" smtClean="0"/>
              <a:t>As an Iowa girl, I</a:t>
            </a:r>
            <a:r>
              <a:rPr lang="en-US" baseline="0" dirty="0" smtClean="0"/>
              <a:t> can tell you that one of my state’s humble claims to fame is the Academy Award winning film, Field of Dreams. The famous quote, “if you build it, they will come,” has grown to be our unofficial state motto. </a:t>
            </a:r>
          </a:p>
          <a:p>
            <a:pPr lvl="0">
              <a:spcBef>
                <a:spcPts val="0"/>
              </a:spcBef>
              <a:buNone/>
            </a:pPr>
            <a:endParaRPr lang="en-US" baseline="0" dirty="0" smtClean="0"/>
          </a:p>
          <a:p>
            <a:pPr lvl="0">
              <a:spcBef>
                <a:spcPts val="0"/>
              </a:spcBef>
              <a:buNone/>
            </a:pPr>
            <a:r>
              <a:rPr lang="en-US" baseline="0" dirty="0" smtClean="0"/>
              <a:t>&gt;Describe film premise. </a:t>
            </a:r>
          </a:p>
          <a:p>
            <a:pPr lvl="0">
              <a:spcBef>
                <a:spcPts val="0"/>
              </a:spcBef>
              <a:buNone/>
            </a:pPr>
            <a:r>
              <a:rPr lang="en-US" baseline="0" dirty="0" smtClean="0"/>
              <a:t>&gt;Library managers are the Ray </a:t>
            </a:r>
            <a:r>
              <a:rPr lang="en-US" baseline="0" dirty="0" err="1" smtClean="0"/>
              <a:t>Kinsellas</a:t>
            </a:r>
            <a:r>
              <a:rPr lang="en-US" baseline="0" dirty="0" smtClean="0"/>
              <a:t> of modern library recruitment. </a:t>
            </a:r>
          </a:p>
          <a:p>
            <a:pPr lvl="0">
              <a:spcBef>
                <a:spcPts val="0"/>
              </a:spcBef>
              <a:buNone/>
            </a:pPr>
            <a:r>
              <a:rPr lang="en-US" baseline="0" dirty="0" smtClean="0"/>
              <a:t>&gt;In order to entice diverse, qualified candidates, managers must build working environments which work with Millennial job seeking trends, values, and worldview.</a:t>
            </a:r>
          </a:p>
          <a:p>
            <a:pPr lvl="0">
              <a:spcBef>
                <a:spcPts val="0"/>
              </a:spcBef>
              <a:buNone/>
            </a:pPr>
            <a:endParaRPr lang="en-US" baseline="0" dirty="0" smtClean="0"/>
          </a:p>
          <a:p>
            <a:pPr lvl="0">
              <a:spcBef>
                <a:spcPts val="0"/>
              </a:spcBef>
              <a:buNone/>
            </a:pPr>
            <a:r>
              <a:rPr lang="en-US" baseline="0" dirty="0" smtClean="0"/>
              <a:t>As Ray mortgages the family farm and finds himself outside his comfort zone (even questioning his sanity), small but important decisions move him out of the black and white of navigating his circumstances into the small understandings, concessions, and practices which move him where he needs to go. </a:t>
            </a:r>
          </a:p>
          <a:p>
            <a:pPr lvl="0">
              <a:spcBef>
                <a:spcPts val="0"/>
              </a:spcBef>
              <a:buNone/>
            </a:pPr>
            <a:r>
              <a:rPr lang="en-US" baseline="0" dirty="0" smtClean="0"/>
              <a:t>Library managers, too, can make small gestures to fit the Millennial need. </a:t>
            </a:r>
          </a:p>
          <a:p>
            <a:pPr lvl="0">
              <a:spcBef>
                <a:spcPts val="0"/>
              </a:spcBef>
              <a:buNone/>
            </a:pPr>
            <a:endParaRPr lang="en-US" baseline="0" dirty="0" smtClean="0"/>
          </a:p>
          <a:p>
            <a:pPr lvl="0">
              <a:spcBef>
                <a:spcPts val="0"/>
              </a:spcBef>
              <a:buNone/>
            </a:pPr>
            <a:r>
              <a:rPr lang="en-US" baseline="0" dirty="0" smtClean="0"/>
              <a:t>PROVIDE SURBEY QUOTE FROM MILLENNIAL ON “PROMOTION FEELING LIKE MOVEMENT.”</a:t>
            </a:r>
          </a:p>
        </p:txBody>
      </p:sp>
    </p:spTree>
    <p:extLst>
      <p:ext uri="{BB962C8B-B14F-4D97-AF65-F5344CB8AC3E}">
        <p14:creationId xmlns:p14="http://schemas.microsoft.com/office/powerpoint/2010/main" val="354846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WHAT IS MOTIVATIONAL STYLE</a:t>
            </a:r>
            <a:r>
              <a:rPr lang="en-US" baseline="0" dirty="0" smtClean="0"/>
              <a:t> MANAGEMENT</a:t>
            </a:r>
            <a:r>
              <a:rPr lang="en-US" dirty="0" smtClean="0"/>
              <a:t>:</a:t>
            </a:r>
          </a:p>
          <a:p>
            <a:pPr lvl="0">
              <a:spcBef>
                <a:spcPts val="0"/>
              </a:spcBef>
              <a:buNone/>
            </a:pPr>
            <a:r>
              <a:rPr lang="en-US" dirty="0" smtClean="0"/>
              <a:t>Discuss pertinent information regarding Motivational Style Managements.</a:t>
            </a:r>
          </a:p>
          <a:p>
            <a:pPr lvl="0">
              <a:spcBef>
                <a:spcPts val="0"/>
              </a:spcBef>
              <a:buNone/>
            </a:pPr>
            <a:endParaRPr lang="en-US" dirty="0" smtClean="0"/>
          </a:p>
          <a:p>
            <a:r>
              <a:rPr lang="en-US" sz="1100" kern="1200" dirty="0" smtClean="0">
                <a:solidFill>
                  <a:schemeClr val="tx1"/>
                </a:solidFill>
                <a:effectLst/>
                <a:latin typeface="+mn-lt"/>
                <a:ea typeface="+mn-ea"/>
                <a:cs typeface="+mn-cs"/>
              </a:rPr>
              <a:t>1. Knowing the currency of Millennial staff bodes well for management. Appealing to this generation’s technical skillset, collaborative tendencies and entrepreneurial avidity can drive the library mission forward.</a:t>
            </a:r>
          </a:p>
          <a:p>
            <a:r>
              <a:rPr lang="en-US" sz="1100" kern="1200" dirty="0" smtClean="0">
                <a:solidFill>
                  <a:schemeClr val="tx1"/>
                </a:solidFill>
                <a:effectLst/>
                <a:latin typeface="+mn-lt"/>
                <a:ea typeface="+mn-ea"/>
                <a:cs typeface="+mn-cs"/>
              </a:rPr>
              <a:t>		    a. Crowdsourcing. Working in groups is fundamental to the Millennial learning experience. Providing opportunities for Millennials to learn and collaborate with multigenerational coworkers and partners is essential to their workplace emersion and investment.</a:t>
            </a:r>
          </a:p>
          <a:p>
            <a:r>
              <a:rPr lang="en-US" sz="1100" kern="1200" dirty="0" smtClean="0">
                <a:solidFill>
                  <a:schemeClr val="tx1"/>
                </a:solidFill>
                <a:effectLst/>
                <a:latin typeface="+mn-lt"/>
                <a:ea typeface="+mn-ea"/>
                <a:cs typeface="+mn-cs"/>
              </a:rPr>
              <a:t>		    b. Autonomy. Managers can support Millennial entrepreneurial tendencies by making them decision makers, program pilots and service coordinators when possible. </a:t>
            </a:r>
          </a:p>
          <a:p>
            <a:r>
              <a:rPr lang="en-US" sz="1100" kern="1200" dirty="0" smtClean="0">
                <a:solidFill>
                  <a:schemeClr val="tx1"/>
                </a:solidFill>
                <a:effectLst/>
                <a:latin typeface="+mn-lt"/>
                <a:ea typeface="+mn-ea"/>
                <a:cs typeface="+mn-cs"/>
              </a:rPr>
              <a:t>		        </a:t>
            </a:r>
            <a:r>
              <a:rPr lang="en-US" sz="1100" kern="1200" dirty="0" err="1" smtClean="0">
                <a:solidFill>
                  <a:schemeClr val="tx1"/>
                </a:solidFill>
                <a:effectLst/>
                <a:latin typeface="+mn-lt"/>
                <a:ea typeface="+mn-ea"/>
                <a:cs typeface="+mn-cs"/>
              </a:rPr>
              <a:t>i</a:t>
            </a:r>
            <a:r>
              <a:rPr lang="en-US" sz="1100" kern="1200" dirty="0" smtClean="0">
                <a:solidFill>
                  <a:schemeClr val="tx1"/>
                </a:solidFill>
                <a:effectLst/>
                <a:latin typeface="+mn-lt"/>
                <a:ea typeface="+mn-ea"/>
                <a:cs typeface="+mn-cs"/>
              </a:rPr>
              <a:t>. Giving Millennials a net to work over. </a:t>
            </a:r>
          </a:p>
          <a:p>
            <a:r>
              <a:rPr lang="en-US" sz="1100" kern="1200" dirty="0" smtClean="0">
                <a:solidFill>
                  <a:schemeClr val="tx1"/>
                </a:solidFill>
                <a:effectLst/>
                <a:latin typeface="+mn-lt"/>
                <a:ea typeface="+mn-ea"/>
                <a:cs typeface="+mn-cs"/>
              </a:rPr>
              <a:t>		</a:t>
            </a:r>
            <a:endParaRPr dirty="0"/>
          </a:p>
        </p:txBody>
      </p:sp>
    </p:spTree>
    <p:extLst>
      <p:ext uri="{BB962C8B-B14F-4D97-AF65-F5344CB8AC3E}">
        <p14:creationId xmlns:p14="http://schemas.microsoft.com/office/powerpoint/2010/main" val="1175255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Steps 1 &amp; 2:</a:t>
            </a:r>
            <a:r>
              <a:rPr lang="en-US" baseline="0" dirty="0" smtClean="0"/>
              <a:t> repeated and repeated often to the same Millennial staff member throughout career</a:t>
            </a:r>
          </a:p>
          <a:p>
            <a:pPr lvl="0">
              <a:spcBef>
                <a:spcPts val="0"/>
              </a:spcBef>
              <a:buNone/>
            </a:pPr>
            <a:r>
              <a:rPr lang="en-US" baseline="0" dirty="0" smtClean="0"/>
              <a:t>*Millennial Courtship never ends*</a:t>
            </a:r>
          </a:p>
          <a:p>
            <a:pPr lvl="0">
              <a:spcBef>
                <a:spcPts val="0"/>
              </a:spcBef>
              <a:buNone/>
            </a:pPr>
            <a:r>
              <a:rPr lang="en-US" baseline="0" dirty="0" smtClean="0"/>
              <a:t>*Openly training Millennials for “their next role” (inside and outside the library)</a:t>
            </a:r>
          </a:p>
          <a:p>
            <a:pPr lvl="0">
              <a:spcBef>
                <a:spcPts val="0"/>
              </a:spcBef>
              <a:buNone/>
            </a:pPr>
            <a:r>
              <a:rPr lang="en-US" baseline="0" dirty="0" smtClean="0"/>
              <a:t>LLAMA retention strategy</a:t>
            </a:r>
          </a:p>
          <a:p>
            <a:pPr lvl="0">
              <a:spcBef>
                <a:spcPts val="0"/>
              </a:spcBef>
              <a:buNone/>
            </a:pPr>
            <a:endParaRPr dirty="0"/>
          </a:p>
        </p:txBody>
      </p:sp>
    </p:spTree>
    <p:extLst>
      <p:ext uri="{BB962C8B-B14F-4D97-AF65-F5344CB8AC3E}">
        <p14:creationId xmlns:p14="http://schemas.microsoft.com/office/powerpoint/2010/main" val="408526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 purp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4190775"/>
            <a:ext cx="5656799" cy="1546500"/>
          </a:xfrm>
          <a:prstGeom prst="rect">
            <a:avLst/>
          </a:prstGeom>
        </p:spPr>
        <p:txBody>
          <a:bodyPr lIns="91425" tIns="91425" rIns="91425" bIns="91425" anchor="t" anchorCtr="0"/>
          <a:lstStyle>
            <a:lvl1pPr lvl="0">
              <a:spcBef>
                <a:spcPts val="0"/>
              </a:spcBef>
              <a:buSzPct val="100000"/>
              <a:defRPr sz="4800"/>
            </a:lvl1pPr>
            <a:lvl2pPr lvl="1" algn="l">
              <a:spcBef>
                <a:spcPts val="0"/>
              </a:spcBef>
              <a:buSzPct val="100000"/>
              <a:defRPr sz="6000"/>
            </a:lvl2pPr>
            <a:lvl3pPr lvl="2" algn="l">
              <a:spcBef>
                <a:spcPts val="0"/>
              </a:spcBef>
              <a:buSzPct val="100000"/>
              <a:defRPr sz="6000"/>
            </a:lvl3pPr>
            <a:lvl4pPr lvl="3" algn="l">
              <a:spcBef>
                <a:spcPts val="0"/>
              </a:spcBef>
              <a:buSzPct val="100000"/>
              <a:defRPr sz="6000"/>
            </a:lvl4pPr>
            <a:lvl5pPr lvl="4" algn="l">
              <a:spcBef>
                <a:spcPts val="0"/>
              </a:spcBef>
              <a:buSzPct val="100000"/>
              <a:defRPr sz="6000"/>
            </a:lvl5pPr>
            <a:lvl6pPr lvl="5" algn="l">
              <a:spcBef>
                <a:spcPts val="0"/>
              </a:spcBef>
              <a:buSzPct val="100000"/>
              <a:defRPr sz="6000"/>
            </a:lvl6pPr>
            <a:lvl7pPr lvl="6" algn="l">
              <a:spcBef>
                <a:spcPts val="0"/>
              </a:spcBef>
              <a:buSzPct val="100000"/>
              <a:defRPr sz="6000"/>
            </a:lvl7pPr>
            <a:lvl8pPr lvl="7" algn="l">
              <a:spcBef>
                <a:spcPts val="0"/>
              </a:spcBef>
              <a:buSzPct val="100000"/>
              <a:defRPr sz="6000"/>
            </a:lvl8pPr>
            <a:lvl9pPr lvl="8" algn="l">
              <a:spcBef>
                <a:spcPts val="0"/>
              </a:spcBef>
              <a:buSzPct val="100000"/>
              <a:defRPr sz="6000"/>
            </a:lvl9pPr>
          </a:lstStyle>
          <a:p>
            <a:endParaRPr/>
          </a:p>
        </p:txBody>
      </p:sp>
      <p:sp>
        <p:nvSpPr>
          <p:cNvPr id="10" name="Shape 10"/>
          <p:cNvSpPr/>
          <p:nvPr/>
        </p:nvSpPr>
        <p:spPr>
          <a:xfrm>
            <a:off x="0" y="0"/>
            <a:ext cx="9144000" cy="3990000"/>
          </a:xfrm>
          <a:prstGeom prst="rect">
            <a:avLst/>
          </a:prstGeom>
          <a:solidFill>
            <a:srgbClr val="20124D">
              <a:alpha val="21540"/>
            </a:srgbClr>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 1 column - ho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Shape 47"/>
          <p:cNvSpPr/>
          <p:nvPr/>
        </p:nvSpPr>
        <p:spPr>
          <a:xfrm>
            <a:off x="0" y="0"/>
            <a:ext cx="9144000" cy="1070399"/>
          </a:xfrm>
          <a:prstGeom prst="rect">
            <a:avLst/>
          </a:prstGeom>
          <a:solidFill>
            <a:srgbClr val="4C1130">
              <a:alpha val="17690"/>
            </a:srgbClr>
          </a:soli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1115250" y="428125"/>
            <a:ext cx="7571700" cy="506099"/>
          </a:xfrm>
          <a:prstGeom prst="rect">
            <a:avLst/>
          </a:prstGeom>
        </p:spPr>
        <p:txBody>
          <a:bodyPr lIns="91425" tIns="91425" rIns="91425" bIns="91425" anchor="b" anchorCtr="0"/>
          <a:lstStyle>
            <a:lvl1pPr lvl="0" algn="l" rtl="0">
              <a:spcBef>
                <a:spcPts val="0"/>
              </a:spcBef>
              <a:defRPr/>
            </a:lvl1pPr>
            <a:lvl2pPr lvl="1" algn="l" rtl="0">
              <a:spcBef>
                <a:spcPts val="0"/>
              </a:spcBef>
              <a:defRPr/>
            </a:lvl2pPr>
            <a:lvl3pPr lvl="2" algn="l" rtl="0">
              <a:spcBef>
                <a:spcPts val="0"/>
              </a:spcBef>
              <a:defRPr/>
            </a:lvl3pPr>
            <a:lvl4pPr lvl="3" algn="l" rtl="0">
              <a:spcBef>
                <a:spcPts val="0"/>
              </a:spcBef>
              <a:defRPr/>
            </a:lvl4pPr>
            <a:lvl5pPr lvl="4" algn="l" rtl="0">
              <a:spcBef>
                <a:spcPts val="0"/>
              </a:spcBef>
              <a:defRPr/>
            </a:lvl5pPr>
            <a:lvl6pPr lvl="5" algn="l" rtl="0">
              <a:spcBef>
                <a:spcPts val="0"/>
              </a:spcBef>
              <a:defRPr/>
            </a:lvl6pPr>
            <a:lvl7pPr lvl="6" algn="l" rtl="0">
              <a:spcBef>
                <a:spcPts val="0"/>
              </a:spcBef>
              <a:defRPr/>
            </a:lvl7pPr>
            <a:lvl8pPr lvl="7" algn="l" rtl="0">
              <a:spcBef>
                <a:spcPts val="0"/>
              </a:spcBef>
              <a:defRPr/>
            </a:lvl8pPr>
            <a:lvl9pPr lvl="8" algn="l" rtl="0">
              <a:spcBef>
                <a:spcPts val="0"/>
              </a:spcBef>
              <a:defRPr/>
            </a:lvl9pPr>
          </a:lstStyle>
          <a:p>
            <a:endParaRPr/>
          </a:p>
        </p:txBody>
      </p:sp>
      <p:sp>
        <p:nvSpPr>
          <p:cNvPr id="49" name="Shape 49"/>
          <p:cNvSpPr txBox="1">
            <a:spLocks noGrp="1"/>
          </p:cNvSpPr>
          <p:nvPr>
            <p:ph type="body" idx="1"/>
          </p:nvPr>
        </p:nvSpPr>
        <p:spPr>
          <a:xfrm>
            <a:off x="1115250" y="1649100"/>
            <a:ext cx="7494900" cy="4712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0" name="Shape 50"/>
          <p:cNvSpPr/>
          <p:nvPr/>
        </p:nvSpPr>
        <p:spPr>
          <a:xfrm>
            <a:off x="694184" y="556680"/>
            <a:ext cx="365350" cy="336632"/>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 1 column - cold">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Shape 52"/>
          <p:cNvSpPr/>
          <p:nvPr/>
        </p:nvSpPr>
        <p:spPr>
          <a:xfrm>
            <a:off x="0" y="0"/>
            <a:ext cx="9144000" cy="1070399"/>
          </a:xfrm>
          <a:prstGeom prst="rect">
            <a:avLst/>
          </a:prstGeom>
          <a:solidFill>
            <a:srgbClr val="1C4587">
              <a:alpha val="35380"/>
            </a:srgbClr>
          </a:solidFill>
          <a:ln>
            <a:noFill/>
          </a:ln>
        </p:spPr>
        <p:txBody>
          <a:bodyPr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1115250" y="428125"/>
            <a:ext cx="7571700" cy="506099"/>
          </a:xfrm>
          <a:prstGeom prst="rect">
            <a:avLst/>
          </a:prstGeom>
        </p:spPr>
        <p:txBody>
          <a:bodyPr lIns="91425" tIns="91425" rIns="91425" bIns="91425" anchor="b" anchorCtr="0"/>
          <a:lstStyle>
            <a:lvl1pPr lvl="0" algn="l" rtl="0">
              <a:spcBef>
                <a:spcPts val="0"/>
              </a:spcBef>
              <a:defRPr/>
            </a:lvl1pPr>
            <a:lvl2pPr lvl="1" algn="l" rtl="0">
              <a:spcBef>
                <a:spcPts val="0"/>
              </a:spcBef>
              <a:defRPr/>
            </a:lvl2pPr>
            <a:lvl3pPr lvl="2" algn="l" rtl="0">
              <a:spcBef>
                <a:spcPts val="0"/>
              </a:spcBef>
              <a:defRPr/>
            </a:lvl3pPr>
            <a:lvl4pPr lvl="3" algn="l" rtl="0">
              <a:spcBef>
                <a:spcPts val="0"/>
              </a:spcBef>
              <a:defRPr/>
            </a:lvl4pPr>
            <a:lvl5pPr lvl="4" algn="l" rtl="0">
              <a:spcBef>
                <a:spcPts val="0"/>
              </a:spcBef>
              <a:defRPr/>
            </a:lvl5pPr>
            <a:lvl6pPr lvl="5" algn="l" rtl="0">
              <a:spcBef>
                <a:spcPts val="0"/>
              </a:spcBef>
              <a:defRPr/>
            </a:lvl6pPr>
            <a:lvl7pPr lvl="6" algn="l" rtl="0">
              <a:spcBef>
                <a:spcPts val="0"/>
              </a:spcBef>
              <a:defRPr/>
            </a:lvl7pPr>
            <a:lvl8pPr lvl="7" algn="l" rtl="0">
              <a:spcBef>
                <a:spcPts val="0"/>
              </a:spcBef>
              <a:defRPr/>
            </a:lvl8pPr>
            <a:lvl9pPr lvl="8" algn="l" rtl="0">
              <a:spcBef>
                <a:spcPts val="0"/>
              </a:spcBef>
              <a:defRPr/>
            </a:lvl9pPr>
          </a:lstStyle>
          <a:p>
            <a:endParaRPr/>
          </a:p>
        </p:txBody>
      </p:sp>
      <p:sp>
        <p:nvSpPr>
          <p:cNvPr id="54" name="Shape 54"/>
          <p:cNvSpPr txBox="1">
            <a:spLocks noGrp="1"/>
          </p:cNvSpPr>
          <p:nvPr>
            <p:ph type="body" idx="1"/>
          </p:nvPr>
        </p:nvSpPr>
        <p:spPr>
          <a:xfrm>
            <a:off x="1115250" y="1649100"/>
            <a:ext cx="7494900" cy="4712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5" name="Shape 55"/>
          <p:cNvSpPr/>
          <p:nvPr/>
        </p:nvSpPr>
        <p:spPr>
          <a:xfrm>
            <a:off x="694184" y="556680"/>
            <a:ext cx="365350" cy="336632"/>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 2 columns - purple">
    <p:spTree>
      <p:nvGrpSpPr>
        <p:cNvPr id="1" name="Shape 56"/>
        <p:cNvGrpSpPr/>
        <p:nvPr/>
      </p:nvGrpSpPr>
      <p:grpSpPr>
        <a:xfrm>
          <a:off x="0" y="0"/>
          <a:ext cx="0" cy="0"/>
          <a:chOff x="0" y="0"/>
          <a:chExt cx="0" cy="0"/>
        </a:xfrm>
      </p:grpSpPr>
      <p:sp>
        <p:nvSpPr>
          <p:cNvPr id="57" name="Shape 57"/>
          <p:cNvSpPr/>
          <p:nvPr/>
        </p:nvSpPr>
        <p:spPr>
          <a:xfrm>
            <a:off x="0" y="0"/>
            <a:ext cx="9144000" cy="1070399"/>
          </a:xfrm>
          <a:prstGeom prst="rect">
            <a:avLst/>
          </a:prstGeom>
          <a:solidFill>
            <a:srgbClr val="20124D">
              <a:alpha val="21540"/>
            </a:srgbClr>
          </a:solidFill>
          <a:ln>
            <a:noFill/>
          </a:ln>
        </p:spPr>
        <p:txBody>
          <a:bodyPr lIns="91425" tIns="91425" rIns="91425" bIns="91425" anchor="ctr" anchorCtr="0">
            <a:noAutofit/>
          </a:bodyPr>
          <a:lstStyle/>
          <a:p>
            <a:pPr lvl="0">
              <a:spcBef>
                <a:spcPts val="0"/>
              </a:spcBef>
              <a:buNone/>
            </a:pPr>
            <a:endParaRPr/>
          </a:p>
        </p:txBody>
      </p:sp>
      <p:pic>
        <p:nvPicPr>
          <p:cNvPr id="58" name="Shape 58"/>
          <p:cNvPicPr preferRelativeResize="0"/>
          <p:nvPr/>
        </p:nvPicPr>
        <p:blipFill>
          <a:blip r:embed="rId2">
            <a:alphaModFix/>
          </a:blip>
          <a:stretch>
            <a:fillRect/>
          </a:stretch>
        </p:blipFill>
        <p:spPr>
          <a:xfrm>
            <a:off x="675585" y="523722"/>
            <a:ext cx="402566" cy="402564"/>
          </a:xfrm>
          <a:prstGeom prst="rect">
            <a:avLst/>
          </a:prstGeom>
          <a:noFill/>
          <a:ln>
            <a:noFill/>
          </a:ln>
        </p:spPr>
      </p:pic>
      <p:sp>
        <p:nvSpPr>
          <p:cNvPr id="59" name="Shape 59"/>
          <p:cNvSpPr txBox="1">
            <a:spLocks noGrp="1"/>
          </p:cNvSpPr>
          <p:nvPr>
            <p:ph type="title"/>
          </p:nvPr>
        </p:nvSpPr>
        <p:spPr>
          <a:xfrm>
            <a:off x="1115100" y="428125"/>
            <a:ext cx="7571700" cy="5060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0" name="Shape 60"/>
          <p:cNvSpPr txBox="1">
            <a:spLocks noGrp="1"/>
          </p:cNvSpPr>
          <p:nvPr>
            <p:ph type="body" idx="1"/>
          </p:nvPr>
        </p:nvSpPr>
        <p:spPr>
          <a:xfrm>
            <a:off x="1115099" y="1676400"/>
            <a:ext cx="33558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1" name="Shape 61"/>
          <p:cNvSpPr txBox="1">
            <a:spLocks noGrp="1"/>
          </p:cNvSpPr>
          <p:nvPr>
            <p:ph type="body" idx="2"/>
          </p:nvPr>
        </p:nvSpPr>
        <p:spPr>
          <a:xfrm>
            <a:off x="4673042" y="1676400"/>
            <a:ext cx="33558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2 columns - hot">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Shape 63"/>
          <p:cNvSpPr/>
          <p:nvPr/>
        </p:nvSpPr>
        <p:spPr>
          <a:xfrm>
            <a:off x="0" y="0"/>
            <a:ext cx="9144000" cy="1070399"/>
          </a:xfrm>
          <a:prstGeom prst="rect">
            <a:avLst/>
          </a:prstGeom>
          <a:solidFill>
            <a:srgbClr val="4C1130">
              <a:alpha val="17690"/>
            </a:srgbClr>
          </a:solidFill>
          <a:ln>
            <a:noFill/>
          </a:ln>
        </p:spPr>
        <p:txBody>
          <a:bodyPr lIns="91425" tIns="91425" rIns="91425" bIns="91425" anchor="ctr" anchorCtr="0">
            <a:noAutofit/>
          </a:bodyPr>
          <a:lstStyle/>
          <a:p>
            <a:pPr lvl="0">
              <a:spcBef>
                <a:spcPts val="0"/>
              </a:spcBef>
              <a:buNone/>
            </a:pPr>
            <a:endParaRPr/>
          </a:p>
        </p:txBody>
      </p:sp>
      <p:sp>
        <p:nvSpPr>
          <p:cNvPr id="64" name="Shape 64"/>
          <p:cNvSpPr txBox="1">
            <a:spLocks noGrp="1"/>
          </p:cNvSpPr>
          <p:nvPr>
            <p:ph type="title"/>
          </p:nvPr>
        </p:nvSpPr>
        <p:spPr>
          <a:xfrm>
            <a:off x="1115100" y="428125"/>
            <a:ext cx="7571700" cy="5060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5" name="Shape 65"/>
          <p:cNvSpPr txBox="1">
            <a:spLocks noGrp="1"/>
          </p:cNvSpPr>
          <p:nvPr>
            <p:ph type="body" idx="1"/>
          </p:nvPr>
        </p:nvSpPr>
        <p:spPr>
          <a:xfrm>
            <a:off x="1115099" y="1676400"/>
            <a:ext cx="3355800" cy="4967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2"/>
          </p:nvPr>
        </p:nvSpPr>
        <p:spPr>
          <a:xfrm>
            <a:off x="4673042" y="1676400"/>
            <a:ext cx="3355800" cy="4967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p:nvPr/>
        </p:nvSpPr>
        <p:spPr>
          <a:xfrm>
            <a:off x="694184" y="556680"/>
            <a:ext cx="365350" cy="336632"/>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 2 columns - cold">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Shape 69"/>
          <p:cNvSpPr/>
          <p:nvPr/>
        </p:nvSpPr>
        <p:spPr>
          <a:xfrm>
            <a:off x="0" y="0"/>
            <a:ext cx="9144000" cy="1070399"/>
          </a:xfrm>
          <a:prstGeom prst="rect">
            <a:avLst/>
          </a:prstGeom>
          <a:solidFill>
            <a:srgbClr val="1C4587">
              <a:alpha val="35380"/>
            </a:srgbClr>
          </a:solidFill>
          <a:ln>
            <a:noFill/>
          </a:ln>
        </p:spPr>
        <p:txBody>
          <a:bodyPr lIns="91425" tIns="91425" rIns="91425" bIns="91425" anchor="ctr" anchorCtr="0">
            <a:noAutofit/>
          </a:bodyPr>
          <a:lstStyle/>
          <a:p>
            <a:pPr lvl="0">
              <a:spcBef>
                <a:spcPts val="0"/>
              </a:spcBef>
              <a:buNone/>
            </a:pPr>
            <a:endParaRPr/>
          </a:p>
        </p:txBody>
      </p:sp>
      <p:sp>
        <p:nvSpPr>
          <p:cNvPr id="70" name="Shape 70"/>
          <p:cNvSpPr txBox="1">
            <a:spLocks noGrp="1"/>
          </p:cNvSpPr>
          <p:nvPr>
            <p:ph type="title"/>
          </p:nvPr>
        </p:nvSpPr>
        <p:spPr>
          <a:xfrm>
            <a:off x="1115100" y="428125"/>
            <a:ext cx="7571700" cy="5060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body" idx="1"/>
          </p:nvPr>
        </p:nvSpPr>
        <p:spPr>
          <a:xfrm>
            <a:off x="1115099" y="1676400"/>
            <a:ext cx="3355800" cy="4967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2" name="Shape 72"/>
          <p:cNvSpPr txBox="1">
            <a:spLocks noGrp="1"/>
          </p:cNvSpPr>
          <p:nvPr>
            <p:ph type="body" idx="2"/>
          </p:nvPr>
        </p:nvSpPr>
        <p:spPr>
          <a:xfrm>
            <a:off x="4673042" y="1676400"/>
            <a:ext cx="3355800" cy="4967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 name="Shape 73"/>
          <p:cNvSpPr/>
          <p:nvPr/>
        </p:nvSpPr>
        <p:spPr>
          <a:xfrm>
            <a:off x="694184" y="556680"/>
            <a:ext cx="365350" cy="336632"/>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3 columns - purple">
    <p:spTree>
      <p:nvGrpSpPr>
        <p:cNvPr id="1" name="Shape 74"/>
        <p:cNvGrpSpPr/>
        <p:nvPr/>
      </p:nvGrpSpPr>
      <p:grpSpPr>
        <a:xfrm>
          <a:off x="0" y="0"/>
          <a:ext cx="0" cy="0"/>
          <a:chOff x="0" y="0"/>
          <a:chExt cx="0" cy="0"/>
        </a:xfrm>
      </p:grpSpPr>
      <p:sp>
        <p:nvSpPr>
          <p:cNvPr id="75" name="Shape 75"/>
          <p:cNvSpPr/>
          <p:nvPr/>
        </p:nvSpPr>
        <p:spPr>
          <a:xfrm>
            <a:off x="0" y="0"/>
            <a:ext cx="9144000" cy="1070399"/>
          </a:xfrm>
          <a:prstGeom prst="rect">
            <a:avLst/>
          </a:prstGeom>
          <a:solidFill>
            <a:srgbClr val="20124D">
              <a:alpha val="21540"/>
            </a:srgbClr>
          </a:solidFill>
          <a:ln>
            <a:noFill/>
          </a:ln>
        </p:spPr>
        <p:txBody>
          <a:bodyPr lIns="91425" tIns="91425" rIns="91425" bIns="91425" anchor="ctr" anchorCtr="0">
            <a:noAutofit/>
          </a:bodyPr>
          <a:lstStyle/>
          <a:p>
            <a:pPr lvl="0">
              <a:spcBef>
                <a:spcPts val="0"/>
              </a:spcBef>
              <a:buNone/>
            </a:pPr>
            <a:endParaRPr/>
          </a:p>
        </p:txBody>
      </p:sp>
      <p:sp>
        <p:nvSpPr>
          <p:cNvPr id="76" name="Shape 76"/>
          <p:cNvSpPr txBox="1">
            <a:spLocks noGrp="1"/>
          </p:cNvSpPr>
          <p:nvPr>
            <p:ph type="title"/>
          </p:nvPr>
        </p:nvSpPr>
        <p:spPr>
          <a:xfrm>
            <a:off x="1115100" y="428125"/>
            <a:ext cx="7571700" cy="5060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7" name="Shape 77"/>
          <p:cNvSpPr txBox="1">
            <a:spLocks noGrp="1"/>
          </p:cNvSpPr>
          <p:nvPr>
            <p:ph type="body" idx="1"/>
          </p:nvPr>
        </p:nvSpPr>
        <p:spPr>
          <a:xfrm>
            <a:off x="1115100" y="1676400"/>
            <a:ext cx="2419799"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78" name="Shape 78"/>
          <p:cNvSpPr txBox="1">
            <a:spLocks noGrp="1"/>
          </p:cNvSpPr>
          <p:nvPr>
            <p:ph type="body" idx="2"/>
          </p:nvPr>
        </p:nvSpPr>
        <p:spPr>
          <a:xfrm>
            <a:off x="3658942" y="1676400"/>
            <a:ext cx="2419799"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79" name="Shape 79"/>
          <p:cNvSpPr txBox="1">
            <a:spLocks noGrp="1"/>
          </p:cNvSpPr>
          <p:nvPr>
            <p:ph type="body" idx="3"/>
          </p:nvPr>
        </p:nvSpPr>
        <p:spPr>
          <a:xfrm>
            <a:off x="6202783" y="1676400"/>
            <a:ext cx="2419799"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80" name="Shape 80"/>
          <p:cNvSpPr/>
          <p:nvPr/>
        </p:nvSpPr>
        <p:spPr>
          <a:xfrm>
            <a:off x="694184" y="556680"/>
            <a:ext cx="365350" cy="336632"/>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 3 columns - ho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Shape 82"/>
          <p:cNvSpPr/>
          <p:nvPr/>
        </p:nvSpPr>
        <p:spPr>
          <a:xfrm>
            <a:off x="0" y="0"/>
            <a:ext cx="9144000" cy="1070399"/>
          </a:xfrm>
          <a:prstGeom prst="rect">
            <a:avLst/>
          </a:prstGeom>
          <a:solidFill>
            <a:srgbClr val="4C1130">
              <a:alpha val="17690"/>
            </a:srgbClr>
          </a:solidFill>
          <a:ln>
            <a:noFill/>
          </a:ln>
        </p:spPr>
        <p:txBody>
          <a:bodyPr lIns="91425" tIns="91425" rIns="91425" bIns="91425" anchor="ctr" anchorCtr="0">
            <a:noAutofit/>
          </a:bodyPr>
          <a:lstStyle/>
          <a:p>
            <a:pPr lvl="0">
              <a:spcBef>
                <a:spcPts val="0"/>
              </a:spcBef>
              <a:buNone/>
            </a:pPr>
            <a:endParaRPr/>
          </a:p>
        </p:txBody>
      </p:sp>
      <p:sp>
        <p:nvSpPr>
          <p:cNvPr id="83" name="Shape 83"/>
          <p:cNvSpPr txBox="1">
            <a:spLocks noGrp="1"/>
          </p:cNvSpPr>
          <p:nvPr>
            <p:ph type="title"/>
          </p:nvPr>
        </p:nvSpPr>
        <p:spPr>
          <a:xfrm>
            <a:off x="1115100" y="428125"/>
            <a:ext cx="7571700" cy="5060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4" name="Shape 84"/>
          <p:cNvSpPr txBox="1">
            <a:spLocks noGrp="1"/>
          </p:cNvSpPr>
          <p:nvPr>
            <p:ph type="body" idx="1"/>
          </p:nvPr>
        </p:nvSpPr>
        <p:spPr>
          <a:xfrm>
            <a:off x="1115100" y="1676400"/>
            <a:ext cx="2419799"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85" name="Shape 85"/>
          <p:cNvSpPr txBox="1">
            <a:spLocks noGrp="1"/>
          </p:cNvSpPr>
          <p:nvPr>
            <p:ph type="body" idx="2"/>
          </p:nvPr>
        </p:nvSpPr>
        <p:spPr>
          <a:xfrm>
            <a:off x="3658942" y="1676400"/>
            <a:ext cx="2419799"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86" name="Shape 86"/>
          <p:cNvSpPr txBox="1">
            <a:spLocks noGrp="1"/>
          </p:cNvSpPr>
          <p:nvPr>
            <p:ph type="body" idx="3"/>
          </p:nvPr>
        </p:nvSpPr>
        <p:spPr>
          <a:xfrm>
            <a:off x="6202783" y="1676400"/>
            <a:ext cx="2419799"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87" name="Shape 87"/>
          <p:cNvSpPr/>
          <p:nvPr/>
        </p:nvSpPr>
        <p:spPr>
          <a:xfrm>
            <a:off x="694184" y="556680"/>
            <a:ext cx="365350" cy="336632"/>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 3 columns - col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Shape 89"/>
          <p:cNvSpPr/>
          <p:nvPr/>
        </p:nvSpPr>
        <p:spPr>
          <a:xfrm>
            <a:off x="0" y="0"/>
            <a:ext cx="9144000" cy="1070399"/>
          </a:xfrm>
          <a:prstGeom prst="rect">
            <a:avLst/>
          </a:prstGeom>
          <a:solidFill>
            <a:srgbClr val="1C4587">
              <a:alpha val="35380"/>
            </a:srgbClr>
          </a:solidFill>
          <a:ln>
            <a:noFill/>
          </a:ln>
        </p:spPr>
        <p:txBody>
          <a:bodyPr lIns="91425" tIns="91425" rIns="91425" bIns="91425" anchor="ctr" anchorCtr="0">
            <a:noAutofit/>
          </a:bodyPr>
          <a:lstStyle/>
          <a:p>
            <a:pPr lvl="0">
              <a:spcBef>
                <a:spcPts val="0"/>
              </a:spcBef>
              <a:buNone/>
            </a:pPr>
            <a:endParaRPr/>
          </a:p>
        </p:txBody>
      </p:sp>
      <p:sp>
        <p:nvSpPr>
          <p:cNvPr id="90" name="Shape 90"/>
          <p:cNvSpPr txBox="1">
            <a:spLocks noGrp="1"/>
          </p:cNvSpPr>
          <p:nvPr>
            <p:ph type="title"/>
          </p:nvPr>
        </p:nvSpPr>
        <p:spPr>
          <a:xfrm>
            <a:off x="1115100" y="428125"/>
            <a:ext cx="7571700" cy="5060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1" name="Shape 91"/>
          <p:cNvSpPr txBox="1">
            <a:spLocks noGrp="1"/>
          </p:cNvSpPr>
          <p:nvPr>
            <p:ph type="body" idx="1"/>
          </p:nvPr>
        </p:nvSpPr>
        <p:spPr>
          <a:xfrm>
            <a:off x="1115100" y="1676400"/>
            <a:ext cx="2419799"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92" name="Shape 92"/>
          <p:cNvSpPr txBox="1">
            <a:spLocks noGrp="1"/>
          </p:cNvSpPr>
          <p:nvPr>
            <p:ph type="body" idx="2"/>
          </p:nvPr>
        </p:nvSpPr>
        <p:spPr>
          <a:xfrm>
            <a:off x="3658942" y="1676400"/>
            <a:ext cx="2419799"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93" name="Shape 93"/>
          <p:cNvSpPr txBox="1">
            <a:spLocks noGrp="1"/>
          </p:cNvSpPr>
          <p:nvPr>
            <p:ph type="body" idx="3"/>
          </p:nvPr>
        </p:nvSpPr>
        <p:spPr>
          <a:xfrm>
            <a:off x="6202783" y="1676400"/>
            <a:ext cx="2419799" cy="49677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94" name="Shape 94"/>
          <p:cNvSpPr/>
          <p:nvPr/>
        </p:nvSpPr>
        <p:spPr>
          <a:xfrm>
            <a:off x="694184" y="556680"/>
            <a:ext cx="365350" cy="336632"/>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 purple">
    <p:spTree>
      <p:nvGrpSpPr>
        <p:cNvPr id="1" name="Shape 95"/>
        <p:cNvGrpSpPr/>
        <p:nvPr/>
      </p:nvGrpSpPr>
      <p:grpSpPr>
        <a:xfrm>
          <a:off x="0" y="0"/>
          <a:ext cx="0" cy="0"/>
          <a:chOff x="0" y="0"/>
          <a:chExt cx="0" cy="0"/>
        </a:xfrm>
      </p:grpSpPr>
      <p:sp>
        <p:nvSpPr>
          <p:cNvPr id="96" name="Shape 96"/>
          <p:cNvSpPr/>
          <p:nvPr/>
        </p:nvSpPr>
        <p:spPr>
          <a:xfrm>
            <a:off x="0" y="0"/>
            <a:ext cx="9144000" cy="1070399"/>
          </a:xfrm>
          <a:prstGeom prst="rect">
            <a:avLst/>
          </a:prstGeom>
          <a:solidFill>
            <a:srgbClr val="20124D">
              <a:alpha val="21540"/>
            </a:srgbClr>
          </a:solidFill>
          <a:ln>
            <a:noFill/>
          </a:ln>
        </p:spPr>
        <p:txBody>
          <a:bodyPr lIns="91425" tIns="91425" rIns="91425" bIns="91425" anchor="ctr" anchorCtr="0">
            <a:noAutofit/>
          </a:bodyPr>
          <a:lstStyle/>
          <a:p>
            <a:pPr lvl="0">
              <a:spcBef>
                <a:spcPts val="0"/>
              </a:spcBef>
              <a:buNone/>
            </a:pPr>
            <a:endParaRPr/>
          </a:p>
        </p:txBody>
      </p:sp>
      <p:sp>
        <p:nvSpPr>
          <p:cNvPr id="97" name="Shape 97"/>
          <p:cNvSpPr txBox="1">
            <a:spLocks noGrp="1"/>
          </p:cNvSpPr>
          <p:nvPr>
            <p:ph type="title"/>
          </p:nvPr>
        </p:nvSpPr>
        <p:spPr>
          <a:xfrm>
            <a:off x="1115100" y="428125"/>
            <a:ext cx="7571700" cy="5060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8" name="Shape 98"/>
          <p:cNvSpPr/>
          <p:nvPr/>
        </p:nvSpPr>
        <p:spPr>
          <a:xfrm>
            <a:off x="694184" y="556680"/>
            <a:ext cx="365350" cy="336632"/>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only - hot">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Shape 100"/>
          <p:cNvSpPr/>
          <p:nvPr/>
        </p:nvSpPr>
        <p:spPr>
          <a:xfrm>
            <a:off x="0" y="0"/>
            <a:ext cx="9144000" cy="1070399"/>
          </a:xfrm>
          <a:prstGeom prst="rect">
            <a:avLst/>
          </a:prstGeom>
          <a:solidFill>
            <a:srgbClr val="4C1130">
              <a:alpha val="17690"/>
            </a:srgbClr>
          </a:solidFill>
          <a:ln>
            <a:noFill/>
          </a:ln>
        </p:spPr>
        <p:txBody>
          <a:bodyPr lIns="91425" tIns="91425" rIns="91425" bIns="91425" anchor="ctr" anchorCtr="0">
            <a:noAutofit/>
          </a:bodyPr>
          <a:lstStyle/>
          <a:p>
            <a:pPr lvl="0">
              <a:spcBef>
                <a:spcPts val="0"/>
              </a:spcBef>
              <a:buNone/>
            </a:pPr>
            <a:endParaRPr/>
          </a:p>
        </p:txBody>
      </p:sp>
      <p:sp>
        <p:nvSpPr>
          <p:cNvPr id="101" name="Shape 101"/>
          <p:cNvSpPr txBox="1">
            <a:spLocks noGrp="1"/>
          </p:cNvSpPr>
          <p:nvPr>
            <p:ph type="title"/>
          </p:nvPr>
        </p:nvSpPr>
        <p:spPr>
          <a:xfrm>
            <a:off x="1115100" y="428125"/>
            <a:ext cx="7571700" cy="5060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2" name="Shape 102"/>
          <p:cNvSpPr/>
          <p:nvPr/>
        </p:nvSpPr>
        <p:spPr>
          <a:xfrm>
            <a:off x="694184" y="556680"/>
            <a:ext cx="365350" cy="336632"/>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 hot">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4190775"/>
            <a:ext cx="5656799" cy="1546500"/>
          </a:xfrm>
          <a:prstGeom prst="rect">
            <a:avLst/>
          </a:prstGeom>
        </p:spPr>
        <p:txBody>
          <a:bodyPr lIns="91425" tIns="91425" rIns="91425" bIns="91425" anchor="t" anchorCtr="0"/>
          <a:lstStyle>
            <a:lvl1pPr lvl="0" rtl="0">
              <a:spcBef>
                <a:spcPts val="0"/>
              </a:spcBef>
              <a:buSzPct val="100000"/>
              <a:defRPr sz="4800"/>
            </a:lvl1pPr>
            <a:lvl2pPr lvl="1" algn="l" rtl="0">
              <a:spcBef>
                <a:spcPts val="0"/>
              </a:spcBef>
              <a:buSzPct val="100000"/>
              <a:defRPr sz="6000"/>
            </a:lvl2pPr>
            <a:lvl3pPr lvl="2" algn="l" rtl="0">
              <a:spcBef>
                <a:spcPts val="0"/>
              </a:spcBef>
              <a:buSzPct val="100000"/>
              <a:defRPr sz="6000"/>
            </a:lvl3pPr>
            <a:lvl4pPr lvl="3" algn="l" rtl="0">
              <a:spcBef>
                <a:spcPts val="0"/>
              </a:spcBef>
              <a:buSzPct val="100000"/>
              <a:defRPr sz="6000"/>
            </a:lvl4pPr>
            <a:lvl5pPr lvl="4" algn="l" rtl="0">
              <a:spcBef>
                <a:spcPts val="0"/>
              </a:spcBef>
              <a:buSzPct val="100000"/>
              <a:defRPr sz="6000"/>
            </a:lvl5pPr>
            <a:lvl6pPr lvl="5" algn="l" rtl="0">
              <a:spcBef>
                <a:spcPts val="0"/>
              </a:spcBef>
              <a:buSzPct val="100000"/>
              <a:defRPr sz="6000"/>
            </a:lvl6pPr>
            <a:lvl7pPr lvl="6" algn="l" rtl="0">
              <a:spcBef>
                <a:spcPts val="0"/>
              </a:spcBef>
              <a:buSzPct val="100000"/>
              <a:defRPr sz="6000"/>
            </a:lvl7pPr>
            <a:lvl8pPr lvl="7" algn="l" rtl="0">
              <a:spcBef>
                <a:spcPts val="0"/>
              </a:spcBef>
              <a:buSzPct val="100000"/>
              <a:defRPr sz="6000"/>
            </a:lvl8pPr>
            <a:lvl9pPr lvl="8" algn="l" rtl="0">
              <a:spcBef>
                <a:spcPts val="0"/>
              </a:spcBef>
              <a:buSzPct val="100000"/>
              <a:defRPr sz="6000"/>
            </a:lvl9pPr>
          </a:lstStyle>
          <a:p>
            <a:endParaRPr/>
          </a:p>
        </p:txBody>
      </p:sp>
      <p:sp>
        <p:nvSpPr>
          <p:cNvPr id="13" name="Shape 13"/>
          <p:cNvSpPr/>
          <p:nvPr/>
        </p:nvSpPr>
        <p:spPr>
          <a:xfrm>
            <a:off x="0" y="0"/>
            <a:ext cx="9144000" cy="3990000"/>
          </a:xfrm>
          <a:prstGeom prst="rect">
            <a:avLst/>
          </a:prstGeom>
          <a:solidFill>
            <a:srgbClr val="4C1130">
              <a:alpha val="17690"/>
            </a:srgbClr>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 purple">
    <p:spTree>
      <p:nvGrpSpPr>
        <p:cNvPr id="1" name="Shape 107"/>
        <p:cNvGrpSpPr/>
        <p:nvPr/>
      </p:nvGrpSpPr>
      <p:grpSpPr>
        <a:xfrm>
          <a:off x="0" y="0"/>
          <a:ext cx="0" cy="0"/>
          <a:chOff x="0" y="0"/>
          <a:chExt cx="0" cy="0"/>
        </a:xfrm>
      </p:grpSpPr>
      <p:sp>
        <p:nvSpPr>
          <p:cNvPr id="108" name="Shape 108"/>
          <p:cNvSpPr/>
          <p:nvPr/>
        </p:nvSpPr>
        <p:spPr>
          <a:xfrm>
            <a:off x="0" y="6295100"/>
            <a:ext cx="9144000" cy="562800"/>
          </a:xfrm>
          <a:prstGeom prst="rect">
            <a:avLst/>
          </a:prstGeom>
          <a:solidFill>
            <a:srgbClr val="20124D">
              <a:alpha val="21540"/>
            </a:srgbClr>
          </a:solidFill>
          <a:ln>
            <a:noFill/>
          </a:ln>
        </p:spPr>
        <p:txBody>
          <a:bodyPr lIns="91425" tIns="91425" rIns="91425" bIns="91425" anchor="ctr" anchorCtr="0">
            <a:noAutofit/>
          </a:bodyPr>
          <a:lstStyle/>
          <a:p>
            <a:pPr lvl="0">
              <a:spcBef>
                <a:spcPts val="0"/>
              </a:spcBef>
              <a:buNone/>
            </a:pPr>
            <a:endParaRPr/>
          </a:p>
        </p:txBody>
      </p:sp>
      <p:sp>
        <p:nvSpPr>
          <p:cNvPr id="109" name="Shape 109"/>
          <p:cNvSpPr txBox="1">
            <a:spLocks noGrp="1"/>
          </p:cNvSpPr>
          <p:nvPr>
            <p:ph type="title"/>
          </p:nvPr>
        </p:nvSpPr>
        <p:spPr>
          <a:xfrm>
            <a:off x="0" y="6247250"/>
            <a:ext cx="9144000" cy="506099"/>
          </a:xfrm>
          <a:prstGeom prst="rect">
            <a:avLst/>
          </a:prstGeom>
        </p:spPr>
        <p:txBody>
          <a:bodyPr lIns="91425" tIns="91425" rIns="91425" bIns="91425" anchor="b" anchorCtr="0"/>
          <a:lstStyle>
            <a:lvl1pPr lvl="0" algn="ctr"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aption - cold">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Shape 114"/>
          <p:cNvSpPr/>
          <p:nvPr/>
        </p:nvSpPr>
        <p:spPr>
          <a:xfrm>
            <a:off x="0" y="6295100"/>
            <a:ext cx="9144000" cy="562800"/>
          </a:xfrm>
          <a:prstGeom prst="rect">
            <a:avLst/>
          </a:prstGeom>
          <a:solidFill>
            <a:srgbClr val="1C4587">
              <a:alpha val="35380"/>
            </a:srgbClr>
          </a:solidFill>
          <a:ln>
            <a:noFill/>
          </a:ln>
        </p:spPr>
        <p:txBody>
          <a:bodyPr lIns="91425" tIns="91425" rIns="91425" bIns="91425" anchor="ctr" anchorCtr="0">
            <a:noAutofit/>
          </a:bodyPr>
          <a:lstStyle/>
          <a:p>
            <a:pPr lvl="0">
              <a:spcBef>
                <a:spcPts val="0"/>
              </a:spcBef>
              <a:buNone/>
            </a:pPr>
            <a:endParaRPr/>
          </a:p>
        </p:txBody>
      </p:sp>
      <p:sp>
        <p:nvSpPr>
          <p:cNvPr id="115" name="Shape 115"/>
          <p:cNvSpPr txBox="1">
            <a:spLocks noGrp="1"/>
          </p:cNvSpPr>
          <p:nvPr>
            <p:ph type="title"/>
          </p:nvPr>
        </p:nvSpPr>
        <p:spPr>
          <a:xfrm>
            <a:off x="0" y="6247250"/>
            <a:ext cx="9144000" cy="506099"/>
          </a:xfrm>
          <a:prstGeom prst="rect">
            <a:avLst/>
          </a:prstGeom>
        </p:spPr>
        <p:txBody>
          <a:bodyPr lIns="91425" tIns="91425" rIns="91425" bIns="91425" anchor="b" anchorCtr="0"/>
          <a:lstStyle>
            <a:lvl1pPr lvl="0" algn="ctr"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 purple">
    <p:spTree>
      <p:nvGrpSpPr>
        <p:cNvPr id="1" name="Shape 11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 hot">
    <p:bg>
      <p:bgPr>
        <a:blipFill>
          <a:blip r:embed="rId2">
            <a:alphaModFix/>
          </a:blip>
          <a:stretch>
            <a:fillRect/>
          </a:stretch>
        </a:blipFill>
        <a:effectLst/>
      </p:bgPr>
    </p:bg>
    <p:spTree>
      <p:nvGrpSpPr>
        <p:cNvPr id="1" name="Shape 117"/>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ank - cold">
    <p:bg>
      <p:bgPr>
        <a:blipFill>
          <a:blip r:embed="rId2">
            <a:alphaModFix/>
          </a:blip>
          <a:stretch>
            <a:fillRect/>
          </a:stretch>
        </a:blipFill>
        <a:effectLst/>
      </p:bgPr>
    </p:bg>
    <p:spTree>
      <p:nvGrpSpPr>
        <p:cNvPr id="1" name="Shape 1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 cold">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4190775"/>
            <a:ext cx="5656799" cy="1546500"/>
          </a:xfrm>
          <a:prstGeom prst="rect">
            <a:avLst/>
          </a:prstGeom>
        </p:spPr>
        <p:txBody>
          <a:bodyPr lIns="91425" tIns="91425" rIns="91425" bIns="91425" anchor="t" anchorCtr="0"/>
          <a:lstStyle>
            <a:lvl1pPr lvl="0" rtl="0">
              <a:spcBef>
                <a:spcPts val="0"/>
              </a:spcBef>
              <a:buSzPct val="100000"/>
              <a:defRPr sz="4800"/>
            </a:lvl1pPr>
            <a:lvl2pPr lvl="1" algn="l" rtl="0">
              <a:spcBef>
                <a:spcPts val="0"/>
              </a:spcBef>
              <a:buSzPct val="100000"/>
              <a:defRPr sz="6000"/>
            </a:lvl2pPr>
            <a:lvl3pPr lvl="2" algn="l" rtl="0">
              <a:spcBef>
                <a:spcPts val="0"/>
              </a:spcBef>
              <a:buSzPct val="100000"/>
              <a:defRPr sz="6000"/>
            </a:lvl3pPr>
            <a:lvl4pPr lvl="3" algn="l" rtl="0">
              <a:spcBef>
                <a:spcPts val="0"/>
              </a:spcBef>
              <a:buSzPct val="100000"/>
              <a:defRPr sz="6000"/>
            </a:lvl4pPr>
            <a:lvl5pPr lvl="4" algn="l" rtl="0">
              <a:spcBef>
                <a:spcPts val="0"/>
              </a:spcBef>
              <a:buSzPct val="100000"/>
              <a:defRPr sz="6000"/>
            </a:lvl5pPr>
            <a:lvl6pPr lvl="5" algn="l" rtl="0">
              <a:spcBef>
                <a:spcPts val="0"/>
              </a:spcBef>
              <a:buSzPct val="100000"/>
              <a:defRPr sz="6000"/>
            </a:lvl6pPr>
            <a:lvl7pPr lvl="6" algn="l" rtl="0">
              <a:spcBef>
                <a:spcPts val="0"/>
              </a:spcBef>
              <a:buSzPct val="100000"/>
              <a:defRPr sz="6000"/>
            </a:lvl7pPr>
            <a:lvl8pPr lvl="7" algn="l" rtl="0">
              <a:spcBef>
                <a:spcPts val="0"/>
              </a:spcBef>
              <a:buSzPct val="100000"/>
              <a:defRPr sz="6000"/>
            </a:lvl8pPr>
            <a:lvl9pPr lvl="8" algn="l" rtl="0">
              <a:spcBef>
                <a:spcPts val="0"/>
              </a:spcBef>
              <a:buSzPct val="100000"/>
              <a:defRPr sz="6000"/>
            </a:lvl9pPr>
          </a:lstStyle>
          <a:p>
            <a:endParaRPr/>
          </a:p>
        </p:txBody>
      </p:sp>
      <p:sp>
        <p:nvSpPr>
          <p:cNvPr id="16" name="Shape 16"/>
          <p:cNvSpPr/>
          <p:nvPr/>
        </p:nvSpPr>
        <p:spPr>
          <a:xfrm>
            <a:off x="0" y="0"/>
            <a:ext cx="9144000" cy="3990000"/>
          </a:xfrm>
          <a:prstGeom prst="rect">
            <a:avLst/>
          </a:prstGeom>
          <a:solidFill>
            <a:srgbClr val="1C4587">
              <a:alpha val="35380"/>
            </a:srgbClr>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ubtitle - purpl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p:nvPr/>
        </p:nvSpPr>
        <p:spPr>
          <a:xfrm>
            <a:off x="0" y="0"/>
            <a:ext cx="9144000" cy="1728299"/>
          </a:xfrm>
          <a:prstGeom prst="rect">
            <a:avLst/>
          </a:prstGeom>
          <a:solidFill>
            <a:srgbClr val="20124D">
              <a:alpha val="21540"/>
            </a:srgbClr>
          </a:solidFill>
          <a:ln>
            <a:noFill/>
          </a:ln>
        </p:spPr>
        <p:txBody>
          <a:bodyPr lIns="91425" tIns="91425" rIns="91425" bIns="91425" anchor="ctr" anchorCtr="0">
            <a:noAutofit/>
          </a:bodyPr>
          <a:lstStyle/>
          <a:p>
            <a:pPr lvl="0">
              <a:spcBef>
                <a:spcPts val="0"/>
              </a:spcBef>
              <a:buNone/>
            </a:pPr>
            <a:endParaRPr/>
          </a:p>
        </p:txBody>
      </p:sp>
      <p:sp>
        <p:nvSpPr>
          <p:cNvPr id="19" name="Shape 19"/>
          <p:cNvSpPr txBox="1">
            <a:spLocks noGrp="1"/>
          </p:cNvSpPr>
          <p:nvPr>
            <p:ph type="ctrTitle"/>
          </p:nvPr>
        </p:nvSpPr>
        <p:spPr>
          <a:xfrm>
            <a:off x="685800" y="1196725"/>
            <a:ext cx="5878799" cy="1546500"/>
          </a:xfrm>
          <a:prstGeom prst="rect">
            <a:avLst/>
          </a:prstGeom>
        </p:spPr>
        <p:txBody>
          <a:bodyPr lIns="91425" tIns="91425" rIns="91425" bIns="91425" anchor="b" anchorCtr="0"/>
          <a:lstStyle>
            <a:lvl1pPr lvl="0"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20" name="Shape 20"/>
          <p:cNvSpPr txBox="1">
            <a:spLocks noGrp="1"/>
          </p:cNvSpPr>
          <p:nvPr>
            <p:ph type="subTitle" idx="1"/>
          </p:nvPr>
        </p:nvSpPr>
        <p:spPr>
          <a:xfrm>
            <a:off x="685800" y="2719946"/>
            <a:ext cx="5878799" cy="1046400"/>
          </a:xfrm>
          <a:prstGeom prst="rect">
            <a:avLst/>
          </a:prstGeom>
        </p:spPr>
        <p:txBody>
          <a:bodyPr lIns="91425" tIns="91425" rIns="91425" bIns="91425" anchor="t" anchorCtr="0"/>
          <a:lstStyle>
            <a:lvl1pPr lvl="0" rtl="0">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1pPr>
            <a:lvl2pPr lvl="1"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2pPr>
            <a:lvl3pPr lvl="2"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3pPr>
            <a:lvl4pPr lvl="3"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4pPr>
            <a:lvl5pPr lvl="4"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5pPr>
            <a:lvl6pPr lvl="5"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6pPr>
            <a:lvl7pPr lvl="6"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7pPr>
            <a:lvl8pPr lvl="7"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8pPr>
            <a:lvl9pPr lvl="8"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ubtitle - ho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p:nvPr/>
        </p:nvSpPr>
        <p:spPr>
          <a:xfrm>
            <a:off x="0" y="0"/>
            <a:ext cx="9144000" cy="1728299"/>
          </a:xfrm>
          <a:prstGeom prst="rect">
            <a:avLst/>
          </a:prstGeom>
          <a:solidFill>
            <a:srgbClr val="4C1130">
              <a:alpha val="17690"/>
            </a:srgbClr>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ctrTitle"/>
          </p:nvPr>
        </p:nvSpPr>
        <p:spPr>
          <a:xfrm>
            <a:off x="685800" y="1196725"/>
            <a:ext cx="5878799" cy="1546500"/>
          </a:xfrm>
          <a:prstGeom prst="rect">
            <a:avLst/>
          </a:prstGeom>
        </p:spPr>
        <p:txBody>
          <a:bodyPr lIns="91425" tIns="91425" rIns="91425" bIns="91425" anchor="b" anchorCtr="0"/>
          <a:lstStyle>
            <a:lvl1pPr lvl="0"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24" name="Shape 24"/>
          <p:cNvSpPr txBox="1">
            <a:spLocks noGrp="1"/>
          </p:cNvSpPr>
          <p:nvPr>
            <p:ph type="subTitle" idx="1"/>
          </p:nvPr>
        </p:nvSpPr>
        <p:spPr>
          <a:xfrm>
            <a:off x="685800" y="2719946"/>
            <a:ext cx="5878799" cy="1046400"/>
          </a:xfrm>
          <a:prstGeom prst="rect">
            <a:avLst/>
          </a:prstGeom>
        </p:spPr>
        <p:txBody>
          <a:bodyPr lIns="91425" tIns="91425" rIns="91425" bIns="91425" anchor="t" anchorCtr="0"/>
          <a:lstStyle>
            <a:lvl1pPr lvl="0" rtl="0">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1pPr>
            <a:lvl2pPr lvl="1"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2pPr>
            <a:lvl3pPr lvl="2"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3pPr>
            <a:lvl4pPr lvl="3"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4pPr>
            <a:lvl5pPr lvl="4"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5pPr>
            <a:lvl6pPr lvl="5"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6pPr>
            <a:lvl7pPr lvl="6"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7pPr>
            <a:lvl8pPr lvl="7"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8pPr>
            <a:lvl9pPr lvl="8"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ubtitle - cold">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Shape 26"/>
          <p:cNvSpPr/>
          <p:nvPr/>
        </p:nvSpPr>
        <p:spPr>
          <a:xfrm>
            <a:off x="0" y="0"/>
            <a:ext cx="9144000" cy="1728299"/>
          </a:xfrm>
          <a:prstGeom prst="rect">
            <a:avLst/>
          </a:prstGeom>
          <a:solidFill>
            <a:srgbClr val="1C4587">
              <a:alpha val="35380"/>
            </a:srgbClr>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ctrTitle"/>
          </p:nvPr>
        </p:nvSpPr>
        <p:spPr>
          <a:xfrm>
            <a:off x="685800" y="1196725"/>
            <a:ext cx="5878799" cy="1546500"/>
          </a:xfrm>
          <a:prstGeom prst="rect">
            <a:avLst/>
          </a:prstGeom>
        </p:spPr>
        <p:txBody>
          <a:bodyPr lIns="91425" tIns="91425" rIns="91425" bIns="91425" anchor="b" anchorCtr="0"/>
          <a:lstStyle>
            <a:lvl1pPr lvl="0"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28" name="Shape 28"/>
          <p:cNvSpPr txBox="1">
            <a:spLocks noGrp="1"/>
          </p:cNvSpPr>
          <p:nvPr>
            <p:ph type="subTitle" idx="1"/>
          </p:nvPr>
        </p:nvSpPr>
        <p:spPr>
          <a:xfrm>
            <a:off x="685800" y="2719946"/>
            <a:ext cx="5878799" cy="1046400"/>
          </a:xfrm>
          <a:prstGeom prst="rect">
            <a:avLst/>
          </a:prstGeom>
        </p:spPr>
        <p:txBody>
          <a:bodyPr lIns="91425" tIns="91425" rIns="91425" bIns="91425" anchor="t" anchorCtr="0"/>
          <a:lstStyle>
            <a:lvl1pPr lvl="0" rtl="0">
              <a:spcBef>
                <a:spcPts val="0"/>
              </a:spcBef>
              <a:buClr>
                <a:srgbClr val="FFFFFF"/>
              </a:buClr>
              <a:buSzPct val="100000"/>
              <a:buFont typeface="Homemade Apple"/>
              <a:buNone/>
              <a:defRPr sz="1800">
                <a:solidFill>
                  <a:srgbClr val="FFFFFF"/>
                </a:solidFill>
                <a:latin typeface="Homemade Apple"/>
                <a:ea typeface="Homemade Apple"/>
                <a:cs typeface="Homemade Apple"/>
                <a:sym typeface="Homemade Apple"/>
              </a:defRPr>
            </a:lvl1pPr>
            <a:lvl2pPr lvl="1"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2pPr>
            <a:lvl3pPr lvl="2"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3pPr>
            <a:lvl4pPr lvl="3"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4pPr>
            <a:lvl5pPr lvl="4"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5pPr>
            <a:lvl6pPr lvl="5"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6pPr>
            <a:lvl7pPr lvl="6"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7pPr>
            <a:lvl8pPr lvl="7"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8pPr>
            <a:lvl9pPr lvl="8" algn="ctr" rtl="0">
              <a:spcBef>
                <a:spcPts val="0"/>
              </a:spcBef>
              <a:buClr>
                <a:schemeClr val="dk2"/>
              </a:buClr>
              <a:buFont typeface="Homemade Apple"/>
              <a:buNone/>
              <a:defRPr>
                <a:solidFill>
                  <a:schemeClr val="dk2"/>
                </a:solidFill>
                <a:latin typeface="Homemade Apple"/>
                <a:ea typeface="Homemade Apple"/>
                <a:cs typeface="Homemade Apple"/>
                <a:sym typeface="Homemade Appl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Quote - purple">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Shape 30"/>
          <p:cNvSpPr/>
          <p:nvPr/>
        </p:nvSpPr>
        <p:spPr>
          <a:xfrm>
            <a:off x="3890100" y="0"/>
            <a:ext cx="1363800" cy="2655899"/>
          </a:xfrm>
          <a:prstGeom prst="rect">
            <a:avLst/>
          </a:prstGeom>
          <a:solidFill>
            <a:srgbClr val="20124D">
              <a:alpha val="21540"/>
            </a:srgbClr>
          </a:solidFill>
          <a:ln>
            <a:noFill/>
          </a:ln>
        </p:spPr>
        <p:txBody>
          <a:bodyPr lIns="91425" tIns="91425" rIns="91425" bIns="91425" anchor="ctr" anchorCtr="0">
            <a:noAutofit/>
          </a:bodyPr>
          <a:lstStyle/>
          <a:p>
            <a:pPr lvl="0">
              <a:spcBef>
                <a:spcPts val="0"/>
              </a:spcBef>
              <a:buNone/>
            </a:pPr>
            <a:endParaRPr/>
          </a:p>
        </p:txBody>
      </p:sp>
      <p:sp>
        <p:nvSpPr>
          <p:cNvPr id="31" name="Shape 31"/>
          <p:cNvSpPr txBox="1">
            <a:spLocks noGrp="1"/>
          </p:cNvSpPr>
          <p:nvPr>
            <p:ph type="body" idx="1"/>
          </p:nvPr>
        </p:nvSpPr>
        <p:spPr>
          <a:xfrm>
            <a:off x="1524450" y="2882400"/>
            <a:ext cx="6095099" cy="1093199"/>
          </a:xfrm>
          <a:prstGeom prst="rect">
            <a:avLst/>
          </a:prstGeom>
        </p:spPr>
        <p:txBody>
          <a:bodyPr lIns="91425" tIns="91425" rIns="91425" bIns="91425" anchor="t" anchorCtr="0"/>
          <a:lstStyle>
            <a:lvl1pPr lvl="0" algn="ctr" rtl="0">
              <a:spcBef>
                <a:spcPts val="0"/>
              </a:spcBef>
              <a:buFont typeface="Homemade Apple"/>
              <a:defRPr>
                <a:latin typeface="Homemade Apple"/>
                <a:ea typeface="Homemade Apple"/>
                <a:cs typeface="Homemade Apple"/>
                <a:sym typeface="Homemade Apple"/>
              </a:defRPr>
            </a:lvl1pPr>
            <a:lvl2pPr lvl="1" algn="ctr" rtl="0">
              <a:spcBef>
                <a:spcPts val="0"/>
              </a:spcBef>
              <a:buFont typeface="Homemade Apple"/>
              <a:defRPr>
                <a:latin typeface="Homemade Apple"/>
                <a:ea typeface="Homemade Apple"/>
                <a:cs typeface="Homemade Apple"/>
                <a:sym typeface="Homemade Apple"/>
              </a:defRPr>
            </a:lvl2pPr>
            <a:lvl3pPr lvl="2" algn="ctr" rtl="0">
              <a:spcBef>
                <a:spcPts val="0"/>
              </a:spcBef>
              <a:buFont typeface="Homemade Apple"/>
              <a:defRPr>
                <a:latin typeface="Homemade Apple"/>
                <a:ea typeface="Homemade Apple"/>
                <a:cs typeface="Homemade Apple"/>
                <a:sym typeface="Homemade Apple"/>
              </a:defRPr>
            </a:lvl3pPr>
            <a:lvl4pPr lvl="3" algn="ctr" rtl="0">
              <a:spcBef>
                <a:spcPts val="0"/>
              </a:spcBef>
              <a:buFont typeface="Homemade Apple"/>
              <a:defRPr>
                <a:latin typeface="Homemade Apple"/>
                <a:ea typeface="Homemade Apple"/>
                <a:cs typeface="Homemade Apple"/>
                <a:sym typeface="Homemade Apple"/>
              </a:defRPr>
            </a:lvl4pPr>
            <a:lvl5pPr lvl="4" algn="ctr" rtl="0">
              <a:spcBef>
                <a:spcPts val="0"/>
              </a:spcBef>
              <a:buFont typeface="Homemade Apple"/>
              <a:defRPr>
                <a:latin typeface="Homemade Apple"/>
                <a:ea typeface="Homemade Apple"/>
                <a:cs typeface="Homemade Apple"/>
                <a:sym typeface="Homemade Apple"/>
              </a:defRPr>
            </a:lvl5pPr>
            <a:lvl6pPr lvl="5" algn="ctr" rtl="0">
              <a:spcBef>
                <a:spcPts val="0"/>
              </a:spcBef>
              <a:buFont typeface="Homemade Apple"/>
              <a:defRPr>
                <a:latin typeface="Homemade Apple"/>
                <a:ea typeface="Homemade Apple"/>
                <a:cs typeface="Homemade Apple"/>
                <a:sym typeface="Homemade Apple"/>
              </a:defRPr>
            </a:lvl6pPr>
            <a:lvl7pPr lvl="6" algn="ctr" rtl="0">
              <a:spcBef>
                <a:spcPts val="0"/>
              </a:spcBef>
              <a:buFont typeface="Homemade Apple"/>
              <a:defRPr>
                <a:latin typeface="Homemade Apple"/>
                <a:ea typeface="Homemade Apple"/>
                <a:cs typeface="Homemade Apple"/>
                <a:sym typeface="Homemade Apple"/>
              </a:defRPr>
            </a:lvl7pPr>
            <a:lvl8pPr lvl="7" algn="ctr" rtl="0">
              <a:spcBef>
                <a:spcPts val="0"/>
              </a:spcBef>
              <a:buFont typeface="Homemade Apple"/>
              <a:defRPr>
                <a:latin typeface="Homemade Apple"/>
                <a:ea typeface="Homemade Apple"/>
                <a:cs typeface="Homemade Apple"/>
                <a:sym typeface="Homemade Apple"/>
              </a:defRPr>
            </a:lvl8pPr>
            <a:lvl9pPr lvl="8" algn="ctr">
              <a:spcBef>
                <a:spcPts val="0"/>
              </a:spcBef>
              <a:buFont typeface="Homemade Apple"/>
              <a:defRPr>
                <a:latin typeface="Homemade Apple"/>
                <a:ea typeface="Homemade Apple"/>
                <a:cs typeface="Homemade Apple"/>
                <a:sym typeface="Homemade Apple"/>
              </a:defRPr>
            </a:lvl9pPr>
          </a:lstStyle>
          <a:p>
            <a:endParaRPr/>
          </a:p>
        </p:txBody>
      </p:sp>
      <p:sp>
        <p:nvSpPr>
          <p:cNvPr id="32" name="Shape 32"/>
          <p:cNvSpPr/>
          <p:nvPr/>
        </p:nvSpPr>
        <p:spPr>
          <a:xfrm>
            <a:off x="4335077" y="1756128"/>
            <a:ext cx="473837" cy="568623"/>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Quote - hot">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Shape 34"/>
          <p:cNvSpPr/>
          <p:nvPr/>
        </p:nvSpPr>
        <p:spPr>
          <a:xfrm>
            <a:off x="3890100" y="0"/>
            <a:ext cx="1363800" cy="2655899"/>
          </a:xfrm>
          <a:prstGeom prst="rect">
            <a:avLst/>
          </a:prstGeom>
          <a:solidFill>
            <a:srgbClr val="4C1130">
              <a:alpha val="17690"/>
            </a:srgbClr>
          </a:solidFill>
          <a:ln>
            <a:noFill/>
          </a:ln>
        </p:spPr>
        <p:txBody>
          <a:bodyPr lIns="91425" tIns="91425" rIns="91425" bIns="91425" anchor="ctr" anchorCtr="0">
            <a:noAutofit/>
          </a:bodyPr>
          <a:lstStyle/>
          <a:p>
            <a:pPr lvl="0">
              <a:spcBef>
                <a:spcPts val="0"/>
              </a:spcBef>
              <a:buNone/>
            </a:pPr>
            <a:endParaRPr/>
          </a:p>
        </p:txBody>
      </p:sp>
      <p:sp>
        <p:nvSpPr>
          <p:cNvPr id="35" name="Shape 35"/>
          <p:cNvSpPr txBox="1">
            <a:spLocks noGrp="1"/>
          </p:cNvSpPr>
          <p:nvPr>
            <p:ph type="body" idx="1"/>
          </p:nvPr>
        </p:nvSpPr>
        <p:spPr>
          <a:xfrm>
            <a:off x="1524450" y="2882400"/>
            <a:ext cx="6095099" cy="1093199"/>
          </a:xfrm>
          <a:prstGeom prst="rect">
            <a:avLst/>
          </a:prstGeom>
        </p:spPr>
        <p:txBody>
          <a:bodyPr lIns="91425" tIns="91425" rIns="91425" bIns="91425" anchor="t" anchorCtr="0"/>
          <a:lstStyle>
            <a:lvl1pPr lvl="0" algn="ctr" rtl="0">
              <a:spcBef>
                <a:spcPts val="0"/>
              </a:spcBef>
              <a:buFont typeface="Homemade Apple"/>
              <a:defRPr>
                <a:latin typeface="Homemade Apple"/>
                <a:ea typeface="Homemade Apple"/>
                <a:cs typeface="Homemade Apple"/>
                <a:sym typeface="Homemade Apple"/>
              </a:defRPr>
            </a:lvl1pPr>
            <a:lvl2pPr lvl="1" algn="ctr" rtl="0">
              <a:spcBef>
                <a:spcPts val="0"/>
              </a:spcBef>
              <a:buFont typeface="Homemade Apple"/>
              <a:defRPr>
                <a:latin typeface="Homemade Apple"/>
                <a:ea typeface="Homemade Apple"/>
                <a:cs typeface="Homemade Apple"/>
                <a:sym typeface="Homemade Apple"/>
              </a:defRPr>
            </a:lvl2pPr>
            <a:lvl3pPr lvl="2" algn="ctr" rtl="0">
              <a:spcBef>
                <a:spcPts val="0"/>
              </a:spcBef>
              <a:buFont typeface="Homemade Apple"/>
              <a:defRPr>
                <a:latin typeface="Homemade Apple"/>
                <a:ea typeface="Homemade Apple"/>
                <a:cs typeface="Homemade Apple"/>
                <a:sym typeface="Homemade Apple"/>
              </a:defRPr>
            </a:lvl3pPr>
            <a:lvl4pPr lvl="3" algn="ctr" rtl="0">
              <a:spcBef>
                <a:spcPts val="0"/>
              </a:spcBef>
              <a:buFont typeface="Homemade Apple"/>
              <a:defRPr>
                <a:latin typeface="Homemade Apple"/>
                <a:ea typeface="Homemade Apple"/>
                <a:cs typeface="Homemade Apple"/>
                <a:sym typeface="Homemade Apple"/>
              </a:defRPr>
            </a:lvl4pPr>
            <a:lvl5pPr lvl="4" algn="ctr" rtl="0">
              <a:spcBef>
                <a:spcPts val="0"/>
              </a:spcBef>
              <a:buFont typeface="Homemade Apple"/>
              <a:defRPr>
                <a:latin typeface="Homemade Apple"/>
                <a:ea typeface="Homemade Apple"/>
                <a:cs typeface="Homemade Apple"/>
                <a:sym typeface="Homemade Apple"/>
              </a:defRPr>
            </a:lvl5pPr>
            <a:lvl6pPr lvl="5" algn="ctr" rtl="0">
              <a:spcBef>
                <a:spcPts val="0"/>
              </a:spcBef>
              <a:buFont typeface="Homemade Apple"/>
              <a:defRPr>
                <a:latin typeface="Homemade Apple"/>
                <a:ea typeface="Homemade Apple"/>
                <a:cs typeface="Homemade Apple"/>
                <a:sym typeface="Homemade Apple"/>
              </a:defRPr>
            </a:lvl6pPr>
            <a:lvl7pPr lvl="6" algn="ctr" rtl="0">
              <a:spcBef>
                <a:spcPts val="0"/>
              </a:spcBef>
              <a:buFont typeface="Homemade Apple"/>
              <a:defRPr>
                <a:latin typeface="Homemade Apple"/>
                <a:ea typeface="Homemade Apple"/>
                <a:cs typeface="Homemade Apple"/>
                <a:sym typeface="Homemade Apple"/>
              </a:defRPr>
            </a:lvl7pPr>
            <a:lvl8pPr lvl="7" algn="ctr" rtl="0">
              <a:spcBef>
                <a:spcPts val="0"/>
              </a:spcBef>
              <a:buFont typeface="Homemade Apple"/>
              <a:defRPr>
                <a:latin typeface="Homemade Apple"/>
                <a:ea typeface="Homemade Apple"/>
                <a:cs typeface="Homemade Apple"/>
                <a:sym typeface="Homemade Apple"/>
              </a:defRPr>
            </a:lvl8pPr>
            <a:lvl9pPr lvl="8" algn="ctr" rtl="0">
              <a:spcBef>
                <a:spcPts val="0"/>
              </a:spcBef>
              <a:buFont typeface="Homemade Apple"/>
              <a:defRPr>
                <a:latin typeface="Homemade Apple"/>
                <a:ea typeface="Homemade Apple"/>
                <a:cs typeface="Homemade Apple"/>
                <a:sym typeface="Homemade Apple"/>
              </a:defRPr>
            </a:lvl9pPr>
          </a:lstStyle>
          <a:p>
            <a:endParaRPr/>
          </a:p>
        </p:txBody>
      </p:sp>
      <p:sp>
        <p:nvSpPr>
          <p:cNvPr id="36" name="Shape 36"/>
          <p:cNvSpPr/>
          <p:nvPr/>
        </p:nvSpPr>
        <p:spPr>
          <a:xfrm>
            <a:off x="4335077" y="1756128"/>
            <a:ext cx="473837" cy="568623"/>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Quote - cold">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Shape 38"/>
          <p:cNvSpPr/>
          <p:nvPr/>
        </p:nvSpPr>
        <p:spPr>
          <a:xfrm>
            <a:off x="3890100" y="0"/>
            <a:ext cx="1363800" cy="2655899"/>
          </a:xfrm>
          <a:prstGeom prst="rect">
            <a:avLst/>
          </a:prstGeom>
          <a:solidFill>
            <a:srgbClr val="1C4587">
              <a:alpha val="35380"/>
            </a:srgbClr>
          </a:soli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body" idx="1"/>
          </p:nvPr>
        </p:nvSpPr>
        <p:spPr>
          <a:xfrm>
            <a:off x="1524450" y="2882400"/>
            <a:ext cx="6095099" cy="1093199"/>
          </a:xfrm>
          <a:prstGeom prst="rect">
            <a:avLst/>
          </a:prstGeom>
        </p:spPr>
        <p:txBody>
          <a:bodyPr lIns="91425" tIns="91425" rIns="91425" bIns="91425" anchor="t" anchorCtr="0"/>
          <a:lstStyle>
            <a:lvl1pPr lvl="0" algn="ctr" rtl="0">
              <a:spcBef>
                <a:spcPts val="0"/>
              </a:spcBef>
              <a:buFont typeface="Homemade Apple"/>
              <a:defRPr>
                <a:latin typeface="Homemade Apple"/>
                <a:ea typeface="Homemade Apple"/>
                <a:cs typeface="Homemade Apple"/>
                <a:sym typeface="Homemade Apple"/>
              </a:defRPr>
            </a:lvl1pPr>
            <a:lvl2pPr lvl="1" algn="ctr" rtl="0">
              <a:spcBef>
                <a:spcPts val="0"/>
              </a:spcBef>
              <a:buFont typeface="Homemade Apple"/>
              <a:defRPr>
                <a:latin typeface="Homemade Apple"/>
                <a:ea typeface="Homemade Apple"/>
                <a:cs typeface="Homemade Apple"/>
                <a:sym typeface="Homemade Apple"/>
              </a:defRPr>
            </a:lvl2pPr>
            <a:lvl3pPr lvl="2" algn="ctr" rtl="0">
              <a:spcBef>
                <a:spcPts val="0"/>
              </a:spcBef>
              <a:buFont typeface="Homemade Apple"/>
              <a:defRPr>
                <a:latin typeface="Homemade Apple"/>
                <a:ea typeface="Homemade Apple"/>
                <a:cs typeface="Homemade Apple"/>
                <a:sym typeface="Homemade Apple"/>
              </a:defRPr>
            </a:lvl3pPr>
            <a:lvl4pPr lvl="3" algn="ctr" rtl="0">
              <a:spcBef>
                <a:spcPts val="0"/>
              </a:spcBef>
              <a:buFont typeface="Homemade Apple"/>
              <a:defRPr>
                <a:latin typeface="Homemade Apple"/>
                <a:ea typeface="Homemade Apple"/>
                <a:cs typeface="Homemade Apple"/>
                <a:sym typeface="Homemade Apple"/>
              </a:defRPr>
            </a:lvl4pPr>
            <a:lvl5pPr lvl="4" algn="ctr" rtl="0">
              <a:spcBef>
                <a:spcPts val="0"/>
              </a:spcBef>
              <a:buFont typeface="Homemade Apple"/>
              <a:defRPr>
                <a:latin typeface="Homemade Apple"/>
                <a:ea typeface="Homemade Apple"/>
                <a:cs typeface="Homemade Apple"/>
                <a:sym typeface="Homemade Apple"/>
              </a:defRPr>
            </a:lvl5pPr>
            <a:lvl6pPr lvl="5" algn="ctr" rtl="0">
              <a:spcBef>
                <a:spcPts val="0"/>
              </a:spcBef>
              <a:buFont typeface="Homemade Apple"/>
              <a:defRPr>
                <a:latin typeface="Homemade Apple"/>
                <a:ea typeface="Homemade Apple"/>
                <a:cs typeface="Homemade Apple"/>
                <a:sym typeface="Homemade Apple"/>
              </a:defRPr>
            </a:lvl6pPr>
            <a:lvl7pPr lvl="6" algn="ctr" rtl="0">
              <a:spcBef>
                <a:spcPts val="0"/>
              </a:spcBef>
              <a:buFont typeface="Homemade Apple"/>
              <a:defRPr>
                <a:latin typeface="Homemade Apple"/>
                <a:ea typeface="Homemade Apple"/>
                <a:cs typeface="Homemade Apple"/>
                <a:sym typeface="Homemade Apple"/>
              </a:defRPr>
            </a:lvl7pPr>
            <a:lvl8pPr lvl="7" algn="ctr" rtl="0">
              <a:spcBef>
                <a:spcPts val="0"/>
              </a:spcBef>
              <a:buFont typeface="Homemade Apple"/>
              <a:defRPr>
                <a:latin typeface="Homemade Apple"/>
                <a:ea typeface="Homemade Apple"/>
                <a:cs typeface="Homemade Apple"/>
                <a:sym typeface="Homemade Apple"/>
              </a:defRPr>
            </a:lvl8pPr>
            <a:lvl9pPr lvl="8" algn="ctr" rtl="0">
              <a:spcBef>
                <a:spcPts val="0"/>
              </a:spcBef>
              <a:buFont typeface="Homemade Apple"/>
              <a:defRPr>
                <a:latin typeface="Homemade Apple"/>
                <a:ea typeface="Homemade Apple"/>
                <a:cs typeface="Homemade Apple"/>
                <a:sym typeface="Homemade Apple"/>
              </a:defRPr>
            </a:lvl9pPr>
          </a:lstStyle>
          <a:p>
            <a:endParaRPr/>
          </a:p>
        </p:txBody>
      </p:sp>
      <p:sp>
        <p:nvSpPr>
          <p:cNvPr id="40" name="Shape 40"/>
          <p:cNvSpPr/>
          <p:nvPr/>
        </p:nvSpPr>
        <p:spPr>
          <a:xfrm>
            <a:off x="4335077" y="1756128"/>
            <a:ext cx="473837" cy="568623"/>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6">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15100" y="428125"/>
            <a:ext cx="7571700" cy="506099"/>
          </a:xfrm>
          <a:prstGeom prst="rect">
            <a:avLst/>
          </a:prstGeom>
          <a:noFill/>
          <a:ln>
            <a:noFill/>
          </a:ln>
        </p:spPr>
        <p:txBody>
          <a:bodyPr lIns="91425" tIns="91425" rIns="91425" bIns="91425" anchor="b" anchorCtr="0"/>
          <a:lstStyle>
            <a:lvl1pPr lvl="0">
              <a:spcBef>
                <a:spcPts val="0"/>
              </a:spcBef>
              <a:buClr>
                <a:schemeClr val="lt1"/>
              </a:buClr>
              <a:buSzPct val="100000"/>
              <a:buFont typeface="Raleway"/>
              <a:buNone/>
              <a:defRPr sz="1600">
                <a:solidFill>
                  <a:schemeClr val="lt1"/>
                </a:solidFill>
                <a:latin typeface="Raleway"/>
                <a:ea typeface="Raleway"/>
                <a:cs typeface="Raleway"/>
                <a:sym typeface="Raleway"/>
              </a:defRPr>
            </a:lvl1pPr>
            <a:lvl2pPr lvl="1" algn="ctr">
              <a:spcBef>
                <a:spcPts val="0"/>
              </a:spcBef>
              <a:buClr>
                <a:schemeClr val="lt1"/>
              </a:buClr>
              <a:buSzPct val="100000"/>
              <a:buFont typeface="Raleway"/>
              <a:buNone/>
              <a:defRPr sz="1600">
                <a:solidFill>
                  <a:schemeClr val="lt1"/>
                </a:solidFill>
                <a:latin typeface="Raleway"/>
                <a:ea typeface="Raleway"/>
                <a:cs typeface="Raleway"/>
                <a:sym typeface="Raleway"/>
              </a:defRPr>
            </a:lvl2pPr>
            <a:lvl3pPr lvl="2" algn="ctr">
              <a:spcBef>
                <a:spcPts val="0"/>
              </a:spcBef>
              <a:buClr>
                <a:schemeClr val="lt1"/>
              </a:buClr>
              <a:buSzPct val="100000"/>
              <a:buFont typeface="Raleway"/>
              <a:buNone/>
              <a:defRPr sz="1600">
                <a:solidFill>
                  <a:schemeClr val="lt1"/>
                </a:solidFill>
                <a:latin typeface="Raleway"/>
                <a:ea typeface="Raleway"/>
                <a:cs typeface="Raleway"/>
                <a:sym typeface="Raleway"/>
              </a:defRPr>
            </a:lvl3pPr>
            <a:lvl4pPr lvl="3" algn="ctr">
              <a:spcBef>
                <a:spcPts val="0"/>
              </a:spcBef>
              <a:buClr>
                <a:schemeClr val="lt1"/>
              </a:buClr>
              <a:buSzPct val="100000"/>
              <a:buFont typeface="Raleway"/>
              <a:buNone/>
              <a:defRPr sz="1600">
                <a:solidFill>
                  <a:schemeClr val="lt1"/>
                </a:solidFill>
                <a:latin typeface="Raleway"/>
                <a:ea typeface="Raleway"/>
                <a:cs typeface="Raleway"/>
                <a:sym typeface="Raleway"/>
              </a:defRPr>
            </a:lvl4pPr>
            <a:lvl5pPr lvl="4" algn="ctr">
              <a:spcBef>
                <a:spcPts val="0"/>
              </a:spcBef>
              <a:buClr>
                <a:schemeClr val="lt1"/>
              </a:buClr>
              <a:buSzPct val="100000"/>
              <a:buFont typeface="Raleway"/>
              <a:buNone/>
              <a:defRPr sz="1600">
                <a:solidFill>
                  <a:schemeClr val="lt1"/>
                </a:solidFill>
                <a:latin typeface="Raleway"/>
                <a:ea typeface="Raleway"/>
                <a:cs typeface="Raleway"/>
                <a:sym typeface="Raleway"/>
              </a:defRPr>
            </a:lvl5pPr>
            <a:lvl6pPr lvl="5" algn="ctr">
              <a:spcBef>
                <a:spcPts val="0"/>
              </a:spcBef>
              <a:buClr>
                <a:schemeClr val="lt1"/>
              </a:buClr>
              <a:buSzPct val="100000"/>
              <a:buFont typeface="Raleway"/>
              <a:buNone/>
              <a:defRPr sz="1600">
                <a:solidFill>
                  <a:schemeClr val="lt1"/>
                </a:solidFill>
                <a:latin typeface="Raleway"/>
                <a:ea typeface="Raleway"/>
                <a:cs typeface="Raleway"/>
                <a:sym typeface="Raleway"/>
              </a:defRPr>
            </a:lvl6pPr>
            <a:lvl7pPr lvl="6" algn="ctr">
              <a:spcBef>
                <a:spcPts val="0"/>
              </a:spcBef>
              <a:buClr>
                <a:schemeClr val="lt1"/>
              </a:buClr>
              <a:buSzPct val="100000"/>
              <a:buFont typeface="Raleway"/>
              <a:buNone/>
              <a:defRPr sz="1600">
                <a:solidFill>
                  <a:schemeClr val="lt1"/>
                </a:solidFill>
                <a:latin typeface="Raleway"/>
                <a:ea typeface="Raleway"/>
                <a:cs typeface="Raleway"/>
                <a:sym typeface="Raleway"/>
              </a:defRPr>
            </a:lvl7pPr>
            <a:lvl8pPr lvl="7" algn="ctr">
              <a:spcBef>
                <a:spcPts val="0"/>
              </a:spcBef>
              <a:buClr>
                <a:schemeClr val="lt1"/>
              </a:buClr>
              <a:buSzPct val="100000"/>
              <a:buFont typeface="Raleway"/>
              <a:buNone/>
              <a:defRPr sz="1600">
                <a:solidFill>
                  <a:schemeClr val="lt1"/>
                </a:solidFill>
                <a:latin typeface="Raleway"/>
                <a:ea typeface="Raleway"/>
                <a:cs typeface="Raleway"/>
                <a:sym typeface="Raleway"/>
              </a:defRPr>
            </a:lvl8pPr>
            <a:lvl9pPr lvl="8" algn="ctr">
              <a:spcBef>
                <a:spcPts val="0"/>
              </a:spcBef>
              <a:buClr>
                <a:schemeClr val="lt1"/>
              </a:buClr>
              <a:buSzPct val="100000"/>
              <a:buFont typeface="Raleway"/>
              <a:buNone/>
              <a:defRPr sz="1600">
                <a:solidFill>
                  <a:schemeClr val="lt1"/>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1115100" y="1600200"/>
            <a:ext cx="7571700" cy="4750500"/>
          </a:xfrm>
          <a:prstGeom prst="rect">
            <a:avLst/>
          </a:prstGeom>
          <a:noFill/>
          <a:ln>
            <a:noFill/>
          </a:ln>
        </p:spPr>
        <p:txBody>
          <a:bodyPr lIns="91425" tIns="91425" rIns="91425" bIns="91425" anchor="t" anchorCtr="0"/>
          <a:lstStyle>
            <a:lvl1pPr lvl="0">
              <a:spcBef>
                <a:spcPts val="600"/>
              </a:spcBef>
              <a:buClr>
                <a:schemeClr val="lt1"/>
              </a:buClr>
              <a:buSzPct val="100000"/>
              <a:buFont typeface="Raleway"/>
              <a:buChar char="▹"/>
              <a:defRPr sz="2400">
                <a:solidFill>
                  <a:schemeClr val="lt1"/>
                </a:solidFill>
                <a:latin typeface="Raleway"/>
                <a:ea typeface="Raleway"/>
                <a:cs typeface="Raleway"/>
                <a:sym typeface="Raleway"/>
              </a:defRPr>
            </a:lvl1pPr>
            <a:lvl2pPr lvl="1">
              <a:spcBef>
                <a:spcPts val="480"/>
              </a:spcBef>
              <a:buClr>
                <a:schemeClr val="lt1"/>
              </a:buClr>
              <a:buSzPct val="100000"/>
              <a:buFont typeface="Raleway"/>
              <a:buChar char="▸"/>
              <a:defRPr sz="1800">
                <a:solidFill>
                  <a:schemeClr val="lt1"/>
                </a:solidFill>
                <a:latin typeface="Raleway"/>
                <a:ea typeface="Raleway"/>
                <a:cs typeface="Raleway"/>
                <a:sym typeface="Raleway"/>
              </a:defRPr>
            </a:lvl2pPr>
            <a:lvl3pPr lvl="2">
              <a:spcBef>
                <a:spcPts val="480"/>
              </a:spcBef>
              <a:buClr>
                <a:schemeClr val="lt1"/>
              </a:buClr>
              <a:buSzPct val="100000"/>
              <a:buFont typeface="Raleway"/>
              <a:defRPr sz="1800">
                <a:solidFill>
                  <a:schemeClr val="lt1"/>
                </a:solidFill>
                <a:latin typeface="Raleway"/>
                <a:ea typeface="Raleway"/>
                <a:cs typeface="Raleway"/>
                <a:sym typeface="Raleway"/>
              </a:defRPr>
            </a:lvl3pPr>
            <a:lvl4pPr lvl="3">
              <a:spcBef>
                <a:spcPts val="360"/>
              </a:spcBef>
              <a:buClr>
                <a:schemeClr val="lt1"/>
              </a:buClr>
              <a:buSzPct val="100000"/>
              <a:buFont typeface="Raleway"/>
              <a:defRPr sz="1800">
                <a:solidFill>
                  <a:schemeClr val="lt1"/>
                </a:solidFill>
                <a:latin typeface="Raleway"/>
                <a:ea typeface="Raleway"/>
                <a:cs typeface="Raleway"/>
                <a:sym typeface="Raleway"/>
              </a:defRPr>
            </a:lvl4pPr>
            <a:lvl5pPr lvl="4">
              <a:spcBef>
                <a:spcPts val="360"/>
              </a:spcBef>
              <a:buClr>
                <a:schemeClr val="lt1"/>
              </a:buClr>
              <a:buSzPct val="100000"/>
              <a:buFont typeface="Raleway"/>
              <a:defRPr sz="1800">
                <a:solidFill>
                  <a:schemeClr val="lt1"/>
                </a:solidFill>
                <a:latin typeface="Raleway"/>
                <a:ea typeface="Raleway"/>
                <a:cs typeface="Raleway"/>
                <a:sym typeface="Raleway"/>
              </a:defRPr>
            </a:lvl5pPr>
            <a:lvl6pPr lvl="5">
              <a:spcBef>
                <a:spcPts val="360"/>
              </a:spcBef>
              <a:buClr>
                <a:schemeClr val="lt1"/>
              </a:buClr>
              <a:buSzPct val="100000"/>
              <a:buFont typeface="Raleway"/>
              <a:defRPr sz="1800">
                <a:solidFill>
                  <a:schemeClr val="lt1"/>
                </a:solidFill>
                <a:latin typeface="Raleway"/>
                <a:ea typeface="Raleway"/>
                <a:cs typeface="Raleway"/>
                <a:sym typeface="Raleway"/>
              </a:defRPr>
            </a:lvl6pPr>
            <a:lvl7pPr lvl="6">
              <a:spcBef>
                <a:spcPts val="360"/>
              </a:spcBef>
              <a:buClr>
                <a:schemeClr val="lt1"/>
              </a:buClr>
              <a:buSzPct val="100000"/>
              <a:buFont typeface="Raleway"/>
              <a:defRPr sz="1800">
                <a:solidFill>
                  <a:schemeClr val="lt1"/>
                </a:solidFill>
                <a:latin typeface="Raleway"/>
                <a:ea typeface="Raleway"/>
                <a:cs typeface="Raleway"/>
                <a:sym typeface="Raleway"/>
              </a:defRPr>
            </a:lvl7pPr>
            <a:lvl8pPr lvl="7">
              <a:spcBef>
                <a:spcPts val="360"/>
              </a:spcBef>
              <a:buClr>
                <a:schemeClr val="lt1"/>
              </a:buClr>
              <a:buSzPct val="100000"/>
              <a:buFont typeface="Raleway"/>
              <a:defRPr sz="1800">
                <a:solidFill>
                  <a:schemeClr val="lt1"/>
                </a:solidFill>
                <a:latin typeface="Raleway"/>
                <a:ea typeface="Raleway"/>
                <a:cs typeface="Raleway"/>
                <a:sym typeface="Raleway"/>
              </a:defRPr>
            </a:lvl8pPr>
            <a:lvl9pPr lvl="8">
              <a:spcBef>
                <a:spcPts val="360"/>
              </a:spcBef>
              <a:buClr>
                <a:schemeClr val="lt1"/>
              </a:buClr>
              <a:buSzPct val="100000"/>
              <a:buFont typeface="Raleway"/>
              <a:defRPr sz="1800">
                <a:solidFill>
                  <a:schemeClr val="lt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1" r:id="rId21"/>
    <p:sldLayoutId id="2147483672" r:id="rId22"/>
    <p:sldLayoutId id="2147483673" r:id="rId23"/>
    <p:sldLayoutId id="214748367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descr="_0011_DeathtoStock_Wired3.jpg"/>
          <p:cNvPicPr preferRelativeResize="0"/>
          <p:nvPr/>
        </p:nvPicPr>
        <p:blipFill>
          <a:blip r:embed="rId3">
            <a:alphaModFix amt="20000"/>
          </a:blip>
          <a:stretch>
            <a:fillRect/>
          </a:stretch>
        </p:blipFill>
        <p:spPr>
          <a:xfrm>
            <a:off x="0" y="0"/>
            <a:ext cx="9144000" cy="6858000"/>
          </a:xfrm>
          <a:prstGeom prst="rect">
            <a:avLst/>
          </a:prstGeom>
          <a:noFill/>
          <a:ln>
            <a:noFill/>
          </a:ln>
        </p:spPr>
      </p:pic>
      <p:pic>
        <p:nvPicPr>
          <p:cNvPr id="2" name="Picture 1"/>
          <p:cNvPicPr>
            <a:picLocks noChangeAspect="1"/>
          </p:cNvPicPr>
          <p:nvPr/>
        </p:nvPicPr>
        <p:blipFill>
          <a:blip r:embed="rId4"/>
          <a:stretch>
            <a:fillRect/>
          </a:stretch>
        </p:blipFill>
        <p:spPr>
          <a:xfrm>
            <a:off x="182499" y="4269619"/>
            <a:ext cx="8779001" cy="1585097"/>
          </a:xfrm>
          <a:prstGeom prst="rect">
            <a:avLst/>
          </a:prstGeom>
        </p:spPr>
      </p:pic>
      <p:sp>
        <p:nvSpPr>
          <p:cNvPr id="3" name="TextBox 2"/>
          <p:cNvSpPr txBox="1"/>
          <p:nvPr/>
        </p:nvSpPr>
        <p:spPr>
          <a:xfrm>
            <a:off x="182499" y="380483"/>
            <a:ext cx="3882189" cy="1169551"/>
          </a:xfrm>
          <a:prstGeom prst="rect">
            <a:avLst/>
          </a:prstGeom>
          <a:noFill/>
        </p:spPr>
        <p:txBody>
          <a:bodyPr wrap="square" rtlCol="0">
            <a:spAutoFit/>
          </a:bodyPr>
          <a:lstStyle/>
          <a:p>
            <a:r>
              <a:rPr lang="en-US" dirty="0" smtClean="0">
                <a:solidFill>
                  <a:schemeClr val="bg1"/>
                </a:solidFill>
                <a:latin typeface="Raleway" panose="020B0604020202020204" charset="0"/>
              </a:rPr>
              <a:t>Prepared for:</a:t>
            </a:r>
          </a:p>
          <a:p>
            <a:r>
              <a:rPr lang="en-US" dirty="0" smtClean="0">
                <a:solidFill>
                  <a:schemeClr val="bg1"/>
                </a:solidFill>
                <a:latin typeface="Raleway" panose="020B0604020202020204" charset="0"/>
              </a:rPr>
              <a:t>IFLA Satellite Meeting</a:t>
            </a:r>
          </a:p>
          <a:p>
            <a:r>
              <a:rPr lang="en-US" dirty="0" smtClean="0">
                <a:solidFill>
                  <a:schemeClr val="bg1"/>
                </a:solidFill>
                <a:latin typeface="Raleway" panose="020B0604020202020204" charset="0"/>
              </a:rPr>
              <a:t>Management and Marketing </a:t>
            </a:r>
          </a:p>
          <a:p>
            <a:r>
              <a:rPr lang="en-US" dirty="0" smtClean="0">
                <a:solidFill>
                  <a:schemeClr val="bg1"/>
                </a:solidFill>
                <a:latin typeface="Raleway" panose="020B0604020202020204" charset="0"/>
              </a:rPr>
              <a:t>Toronto, Canada</a:t>
            </a:r>
          </a:p>
          <a:p>
            <a:r>
              <a:rPr lang="en-US" dirty="0" smtClean="0">
                <a:solidFill>
                  <a:schemeClr val="bg1"/>
                </a:solidFill>
                <a:latin typeface="Raleway" panose="020B0604020202020204" charset="0"/>
              </a:rPr>
              <a:t>August 11, 2016</a:t>
            </a:r>
            <a:endParaRPr lang="en-US" dirty="0">
              <a:solidFill>
                <a:schemeClr val="bg1"/>
              </a:solidFill>
              <a:latin typeface="Raleway" panose="020B06040202020202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115100" y="428125"/>
            <a:ext cx="7571700" cy="506099"/>
          </a:xfrm>
          <a:prstGeom prst="rect">
            <a:avLst/>
          </a:prstGeom>
        </p:spPr>
        <p:txBody>
          <a:bodyPr lIns="91425" tIns="91425" rIns="91425" bIns="91425" anchor="b" anchorCtr="0">
            <a:noAutofit/>
          </a:bodyPr>
          <a:lstStyle/>
          <a:p>
            <a:pPr lvl="0" rtl="0">
              <a:spcBef>
                <a:spcPts val="0"/>
              </a:spcBef>
              <a:buNone/>
            </a:pPr>
            <a:r>
              <a:rPr lang="en" dirty="0" smtClean="0">
                <a:latin typeface="Homemade Apple"/>
                <a:ea typeface="Homemade Apple"/>
                <a:cs typeface="Homemade Apple"/>
                <a:sym typeface="Homemade Apple"/>
              </a:rPr>
              <a:t>Examples </a:t>
            </a:r>
            <a:r>
              <a:rPr lang="en" dirty="0" smtClean="0"/>
              <a:t>OF MOTIVATIONAL STYLE MANAGEMENT</a:t>
            </a:r>
            <a:endParaRPr lang="en" dirty="0"/>
          </a:p>
        </p:txBody>
      </p:sp>
      <p:sp>
        <p:nvSpPr>
          <p:cNvPr id="180" name="Shape 180"/>
          <p:cNvSpPr txBox="1">
            <a:spLocks noGrp="1"/>
          </p:cNvSpPr>
          <p:nvPr>
            <p:ph type="body" idx="1"/>
          </p:nvPr>
        </p:nvSpPr>
        <p:spPr>
          <a:xfrm>
            <a:off x="1115100" y="1676400"/>
            <a:ext cx="2419799" cy="4967700"/>
          </a:xfrm>
          <a:prstGeom prst="rect">
            <a:avLst/>
          </a:prstGeom>
        </p:spPr>
        <p:txBody>
          <a:bodyPr lIns="91425" tIns="91425" rIns="91425" bIns="91425" anchor="t" anchorCtr="0">
            <a:noAutofit/>
          </a:bodyPr>
          <a:lstStyle/>
          <a:p>
            <a:pPr lvl="0" rtl="0">
              <a:spcBef>
                <a:spcPts val="0"/>
              </a:spcBef>
              <a:buNone/>
            </a:pPr>
            <a:r>
              <a:rPr lang="en" b="1" dirty="0" smtClean="0"/>
              <a:t>CURRENCY</a:t>
            </a:r>
            <a:endParaRPr lang="en" b="1" dirty="0"/>
          </a:p>
          <a:p>
            <a:pPr lvl="0" rtl="0">
              <a:spcBef>
                <a:spcPts val="0"/>
              </a:spcBef>
              <a:buNone/>
            </a:pPr>
            <a:r>
              <a:rPr lang="en" sz="1500" dirty="0" smtClean="0"/>
              <a:t>Millennials seek both linear and vertical options for  advancement.</a:t>
            </a:r>
          </a:p>
          <a:p>
            <a:pPr lvl="0" rtl="0">
              <a:spcBef>
                <a:spcPts val="0"/>
              </a:spcBef>
              <a:buNone/>
            </a:pPr>
            <a:endParaRPr lang="en" sz="1500" dirty="0" smtClean="0"/>
          </a:p>
          <a:p>
            <a:pPr lvl="0" rtl="0">
              <a:spcBef>
                <a:spcPts val="0"/>
              </a:spcBef>
              <a:buNone/>
            </a:pPr>
            <a:r>
              <a:rPr lang="en" sz="1500" dirty="0" smtClean="0"/>
              <a:t>Motiviaitonal managers can meet this value by providing creative roles, educational goals, and when possible monetary inducementents. </a:t>
            </a:r>
            <a:endParaRPr lang="en" sz="1500" dirty="0"/>
          </a:p>
        </p:txBody>
      </p:sp>
      <p:sp>
        <p:nvSpPr>
          <p:cNvPr id="181" name="Shape 181"/>
          <p:cNvSpPr txBox="1">
            <a:spLocks noGrp="1"/>
          </p:cNvSpPr>
          <p:nvPr>
            <p:ph type="body" idx="2"/>
          </p:nvPr>
        </p:nvSpPr>
        <p:spPr>
          <a:xfrm>
            <a:off x="3658942" y="1676400"/>
            <a:ext cx="2419799" cy="4967700"/>
          </a:xfrm>
          <a:prstGeom prst="rect">
            <a:avLst/>
          </a:prstGeom>
        </p:spPr>
        <p:txBody>
          <a:bodyPr lIns="91425" tIns="91425" rIns="91425" bIns="91425" anchor="t" anchorCtr="0">
            <a:noAutofit/>
          </a:bodyPr>
          <a:lstStyle/>
          <a:p>
            <a:pPr lvl="0" rtl="0">
              <a:spcBef>
                <a:spcPts val="0"/>
              </a:spcBef>
              <a:buNone/>
            </a:pPr>
            <a:r>
              <a:rPr lang="en" b="1" dirty="0" smtClean="0"/>
              <a:t>TEAM ETHIC</a:t>
            </a:r>
          </a:p>
          <a:p>
            <a:pPr lvl="0" rtl="0">
              <a:spcBef>
                <a:spcPts val="0"/>
              </a:spcBef>
              <a:buNone/>
            </a:pPr>
            <a:r>
              <a:rPr lang="en" sz="1500" dirty="0" smtClean="0"/>
              <a:t>Involving Millennial labor into project dialogue is crucial to their buy-in.</a:t>
            </a:r>
          </a:p>
          <a:p>
            <a:pPr lvl="0" rtl="0">
              <a:spcBef>
                <a:spcPts val="0"/>
              </a:spcBef>
              <a:buNone/>
            </a:pPr>
            <a:endParaRPr lang="en" sz="1500" dirty="0"/>
          </a:p>
          <a:p>
            <a:pPr lvl="0" rtl="0">
              <a:spcBef>
                <a:spcPts val="0"/>
              </a:spcBef>
              <a:buNone/>
            </a:pPr>
            <a:r>
              <a:rPr lang="en" sz="1500" dirty="0" smtClean="0"/>
              <a:t>Motivational managers report, touch base, scrum and express a desire for their staff to manage up toward them as their supervisor. </a:t>
            </a:r>
            <a:endParaRPr lang="en" sz="1500" dirty="0"/>
          </a:p>
        </p:txBody>
      </p:sp>
      <p:sp>
        <p:nvSpPr>
          <p:cNvPr id="182" name="Shape 182"/>
          <p:cNvSpPr txBox="1">
            <a:spLocks noGrp="1"/>
          </p:cNvSpPr>
          <p:nvPr>
            <p:ph type="body" idx="3"/>
          </p:nvPr>
        </p:nvSpPr>
        <p:spPr>
          <a:xfrm>
            <a:off x="6202783" y="1676400"/>
            <a:ext cx="2419799" cy="4967700"/>
          </a:xfrm>
          <a:prstGeom prst="rect">
            <a:avLst/>
          </a:prstGeom>
        </p:spPr>
        <p:txBody>
          <a:bodyPr lIns="91425" tIns="91425" rIns="91425" bIns="91425" anchor="t" anchorCtr="0">
            <a:noAutofit/>
          </a:bodyPr>
          <a:lstStyle/>
          <a:p>
            <a:pPr lvl="0" rtl="0">
              <a:spcBef>
                <a:spcPts val="0"/>
              </a:spcBef>
              <a:buNone/>
            </a:pPr>
            <a:r>
              <a:rPr lang="en" b="1" dirty="0" smtClean="0"/>
              <a:t>CHANGE</a:t>
            </a:r>
            <a:endParaRPr lang="en" b="1" dirty="0"/>
          </a:p>
          <a:p>
            <a:pPr lvl="0" rtl="0">
              <a:spcBef>
                <a:spcPts val="0"/>
              </a:spcBef>
              <a:buNone/>
            </a:pPr>
            <a:r>
              <a:rPr lang="en" sz="1500" dirty="0" smtClean="0"/>
              <a:t>Prepare, equip and support staff. </a:t>
            </a:r>
          </a:p>
          <a:p>
            <a:pPr lvl="0" rtl="0">
              <a:spcBef>
                <a:spcPts val="0"/>
              </a:spcBef>
              <a:buNone/>
            </a:pPr>
            <a:endParaRPr lang="en" sz="1500" dirty="0" smtClean="0"/>
          </a:p>
          <a:p>
            <a:pPr lvl="0" rtl="0">
              <a:spcBef>
                <a:spcPts val="0"/>
              </a:spcBef>
              <a:buNone/>
            </a:pPr>
            <a:r>
              <a:rPr lang="en" sz="1500" dirty="0" smtClean="0"/>
              <a:t>Motivational library managers forecast trends, threats, and opportunites in relation to staff ethusiasm and ambition. </a:t>
            </a:r>
            <a:endParaRPr lang="en" sz="1500" dirty="0"/>
          </a:p>
          <a:p>
            <a:pPr lvl="0" rtl="0">
              <a:spcBef>
                <a:spcPts val="0"/>
              </a:spcBef>
              <a:buNone/>
            </a:pP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Shape 159"/>
          <p:cNvSpPr txBox="1">
            <a:spLocks noGrp="1"/>
          </p:cNvSpPr>
          <p:nvPr>
            <p:ph type="body" idx="1"/>
          </p:nvPr>
        </p:nvSpPr>
        <p:spPr>
          <a:xfrm>
            <a:off x="172320" y="1195137"/>
            <a:ext cx="3355800" cy="4967700"/>
          </a:xfrm>
          <a:prstGeom prst="rect">
            <a:avLst/>
          </a:prstGeom>
        </p:spPr>
        <p:txBody>
          <a:bodyPr lIns="91425" tIns="91425" rIns="91425" bIns="91425" anchor="t" anchorCtr="0">
            <a:noAutofit/>
          </a:bodyPr>
          <a:lstStyle/>
          <a:p>
            <a:pPr marL="571500" lvl="0" indent="-342900" rtl="0">
              <a:spcBef>
                <a:spcPts val="0"/>
              </a:spcBef>
              <a:buFont typeface="Wingdings" panose="05000000000000000000" pitchFamily="2" charset="2"/>
              <a:buChar char="Ø"/>
            </a:pPr>
            <a:r>
              <a:rPr lang="en-US" sz="2100" dirty="0" smtClean="0"/>
              <a:t>Decreased roles for leadership. </a:t>
            </a:r>
            <a:endParaRPr lang="en" sz="2100" dirty="0" smtClean="0"/>
          </a:p>
          <a:p>
            <a:pPr marL="571500" lvl="0" indent="-342900" rtl="0">
              <a:spcBef>
                <a:spcPts val="0"/>
              </a:spcBef>
              <a:buFont typeface="Wingdings" panose="05000000000000000000" pitchFamily="2" charset="2"/>
              <a:buChar char="Ø"/>
            </a:pPr>
            <a:endParaRPr lang="en" sz="2100" dirty="0"/>
          </a:p>
          <a:p>
            <a:pPr marL="571500" lvl="0" indent="-342900" rtl="0">
              <a:spcBef>
                <a:spcPts val="0"/>
              </a:spcBef>
              <a:buFont typeface="Wingdings" panose="05000000000000000000" pitchFamily="2" charset="2"/>
              <a:buChar char="Ø"/>
            </a:pPr>
            <a:r>
              <a:rPr lang="en-US" sz="2100" dirty="0" smtClean="0"/>
              <a:t>Decrease in “leadership” training participation</a:t>
            </a:r>
            <a:r>
              <a:rPr lang="en" sz="2100" dirty="0" smtClean="0"/>
              <a:t>.</a:t>
            </a:r>
          </a:p>
          <a:p>
            <a:pPr marL="571500" lvl="0" indent="-342900" rtl="0">
              <a:spcBef>
                <a:spcPts val="0"/>
              </a:spcBef>
              <a:buFont typeface="Wingdings" panose="05000000000000000000" pitchFamily="2" charset="2"/>
              <a:buChar char="Ø"/>
            </a:pPr>
            <a:endParaRPr lang="en" sz="2100" dirty="0"/>
          </a:p>
          <a:p>
            <a:pPr marL="571500" indent="-342900">
              <a:buFont typeface="Wingdings" panose="05000000000000000000" pitchFamily="2" charset="2"/>
              <a:buChar char="Ø"/>
            </a:pPr>
            <a:r>
              <a:rPr lang="en" sz="2100" dirty="0" smtClean="0"/>
              <a:t>Increased number of recent graduates seeking new projects.</a:t>
            </a:r>
          </a:p>
          <a:p>
            <a:pPr marL="571500" lvl="0" indent="-342900" rtl="0">
              <a:spcBef>
                <a:spcPts val="0"/>
              </a:spcBef>
              <a:buFont typeface="Wingdings" panose="05000000000000000000" pitchFamily="2" charset="2"/>
              <a:buChar char="Ø"/>
            </a:pPr>
            <a:endParaRPr lang="en" sz="2100" dirty="0" smtClean="0"/>
          </a:p>
          <a:p>
            <a:pPr marL="571500" lvl="0" indent="-342900" rtl="0">
              <a:spcBef>
                <a:spcPts val="0"/>
              </a:spcBef>
              <a:buFont typeface="Wingdings" panose="05000000000000000000" pitchFamily="2" charset="2"/>
              <a:buChar char="Ø"/>
            </a:pPr>
            <a:r>
              <a:rPr lang="en" sz="2100" dirty="0" smtClean="0"/>
              <a:t>Increase in access to new job opportunies.</a:t>
            </a:r>
            <a:endParaRPr lang="en" sz="2100" dirty="0"/>
          </a:p>
        </p:txBody>
      </p:sp>
      <p:sp>
        <p:nvSpPr>
          <p:cNvPr id="5" name="TextBox 4"/>
          <p:cNvSpPr txBox="1"/>
          <p:nvPr/>
        </p:nvSpPr>
        <p:spPr>
          <a:xfrm>
            <a:off x="2000250" y="238125"/>
            <a:ext cx="6438900" cy="646331"/>
          </a:xfrm>
          <a:prstGeom prst="rect">
            <a:avLst/>
          </a:prstGeom>
          <a:noFill/>
        </p:spPr>
        <p:txBody>
          <a:bodyPr wrap="square" rtlCol="0">
            <a:spAutoFit/>
          </a:bodyPr>
          <a:lstStyle/>
          <a:p>
            <a:r>
              <a:rPr lang="en-US" sz="3600" dirty="0" smtClean="0">
                <a:solidFill>
                  <a:schemeClr val="bg1"/>
                </a:solidFill>
                <a:latin typeface="Raleway" panose="020B0604020202020204" charset="0"/>
              </a:rPr>
              <a:t>Agency to Motivate</a:t>
            </a:r>
            <a:endParaRPr lang="en-US" sz="3600" dirty="0">
              <a:solidFill>
                <a:schemeClr val="bg1"/>
              </a:solidFill>
              <a:latin typeface="Raleway" panose="020B0604020202020204" charset="0"/>
            </a:endParaRPr>
          </a:p>
        </p:txBody>
      </p:sp>
      <p:pic>
        <p:nvPicPr>
          <p:cNvPr id="6" name="Picture 5"/>
          <p:cNvPicPr>
            <a:picLocks noChangeAspect="1"/>
          </p:cNvPicPr>
          <p:nvPr/>
        </p:nvPicPr>
        <p:blipFill rotWithShape="1">
          <a:blip r:embed="rId3"/>
          <a:srcRect l="25015" t="18749" r="25109" b="39064"/>
          <a:stretch/>
        </p:blipFill>
        <p:spPr>
          <a:xfrm>
            <a:off x="3693694" y="1521261"/>
            <a:ext cx="5077326" cy="2425097"/>
          </a:xfrm>
          <a:prstGeom prst="rect">
            <a:avLst/>
          </a:prstGeom>
        </p:spPr>
      </p:pic>
      <p:pic>
        <p:nvPicPr>
          <p:cNvPr id="7" name="Picture 6"/>
          <p:cNvPicPr>
            <a:picLocks noChangeAspect="1"/>
          </p:cNvPicPr>
          <p:nvPr/>
        </p:nvPicPr>
        <p:blipFill rotWithShape="1">
          <a:blip r:embed="rId4"/>
          <a:srcRect l="25016" t="66941" r="25015" b="22039"/>
          <a:stretch/>
        </p:blipFill>
        <p:spPr>
          <a:xfrm>
            <a:off x="3693693" y="4061734"/>
            <a:ext cx="5063473" cy="630581"/>
          </a:xfrm>
          <a:prstGeom prst="rect">
            <a:avLst/>
          </a:prstGeom>
        </p:spPr>
      </p:pic>
    </p:spTree>
    <p:extLst>
      <p:ext uri="{BB962C8B-B14F-4D97-AF65-F5344CB8AC3E}">
        <p14:creationId xmlns:p14="http://schemas.microsoft.com/office/powerpoint/2010/main" val="986505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685800" y="582565"/>
            <a:ext cx="5878799" cy="738391"/>
          </a:xfrm>
          <a:prstGeom prst="rect">
            <a:avLst/>
          </a:prstGeom>
        </p:spPr>
        <p:txBody>
          <a:bodyPr lIns="91425" tIns="91425" rIns="91425" bIns="91425" anchor="b" anchorCtr="0">
            <a:noAutofit/>
          </a:bodyPr>
          <a:lstStyle/>
          <a:p>
            <a:pPr lvl="0" rtl="0">
              <a:spcBef>
                <a:spcPts val="0"/>
              </a:spcBef>
              <a:buNone/>
            </a:pPr>
            <a:r>
              <a:rPr lang="en" dirty="0" smtClean="0"/>
              <a:t>Investment as Retention </a:t>
            </a:r>
            <a:endParaRPr lang="en" dirty="0"/>
          </a:p>
        </p:txBody>
      </p:sp>
      <p:sp>
        <p:nvSpPr>
          <p:cNvPr id="147" name="Shape 147"/>
          <p:cNvSpPr txBox="1">
            <a:spLocks noGrp="1"/>
          </p:cNvSpPr>
          <p:nvPr>
            <p:ph type="subTitle" idx="1"/>
          </p:nvPr>
        </p:nvSpPr>
        <p:spPr>
          <a:xfrm>
            <a:off x="685800" y="1246059"/>
            <a:ext cx="6561161" cy="1046400"/>
          </a:xfrm>
          <a:prstGeom prst="rect">
            <a:avLst/>
          </a:prstGeom>
        </p:spPr>
        <p:txBody>
          <a:bodyPr lIns="91425" tIns="91425" rIns="91425" bIns="91425" anchor="t" anchorCtr="0">
            <a:noAutofit/>
          </a:bodyPr>
          <a:lstStyle/>
          <a:p>
            <a:pPr lvl="0" rtl="0">
              <a:spcBef>
                <a:spcPts val="0"/>
              </a:spcBef>
              <a:buNone/>
            </a:pPr>
            <a:r>
              <a:rPr lang="en" sz="2200" dirty="0" smtClean="0"/>
              <a:t>Keeping Millennial Library Professionals</a:t>
            </a:r>
            <a:endParaRPr lang="en" sz="2200" dirty="0"/>
          </a:p>
        </p:txBody>
      </p:sp>
      <p:sp>
        <p:nvSpPr>
          <p:cNvPr id="148" name="Shape 148"/>
          <p:cNvSpPr/>
          <p:nvPr/>
        </p:nvSpPr>
        <p:spPr>
          <a:xfrm>
            <a:off x="7495425" y="997445"/>
            <a:ext cx="691489" cy="605956"/>
          </a:xfrm>
          <a:custGeom>
            <a:avLst/>
            <a:gdLst/>
            <a:ahLst/>
            <a:cxnLst/>
            <a:rect l="0" t="0" r="0" b="0"/>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 name="TextBox 1"/>
          <p:cNvSpPr txBox="1"/>
          <p:nvPr/>
        </p:nvSpPr>
        <p:spPr>
          <a:xfrm>
            <a:off x="533683" y="2981516"/>
            <a:ext cx="8044113" cy="156966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chemeClr val="bg1"/>
                </a:solidFill>
                <a:latin typeface="Raleway" panose="020B0604020202020204" charset="0"/>
              </a:rPr>
              <a:t>Organizational loyalty is related to perceived neglect</a:t>
            </a:r>
          </a:p>
          <a:p>
            <a:pPr marL="342900" indent="-342900">
              <a:buFont typeface="Wingdings" panose="05000000000000000000" pitchFamily="2" charset="2"/>
              <a:buChar char="Ø"/>
            </a:pPr>
            <a:r>
              <a:rPr lang="en-US" sz="2400" dirty="0" smtClean="0">
                <a:solidFill>
                  <a:schemeClr val="bg1"/>
                </a:solidFill>
                <a:latin typeface="Raleway" panose="020B0604020202020204" charset="0"/>
              </a:rPr>
              <a:t>Millennial values do not change through promotion</a:t>
            </a:r>
          </a:p>
          <a:p>
            <a:pPr marL="342900" indent="-342900">
              <a:buFont typeface="Wingdings" panose="05000000000000000000" pitchFamily="2" charset="2"/>
              <a:buChar char="Ø"/>
            </a:pPr>
            <a:r>
              <a:rPr lang="en-US" sz="2400" dirty="0" smtClean="0">
                <a:solidFill>
                  <a:schemeClr val="bg1"/>
                </a:solidFill>
                <a:latin typeface="Raleway" panose="020B0604020202020204" charset="0"/>
              </a:rPr>
              <a:t>High regard for mentorship</a:t>
            </a:r>
          </a:p>
          <a:p>
            <a:pPr marL="342900" indent="-342900">
              <a:buFont typeface="Wingdings" panose="05000000000000000000" pitchFamily="2" charset="2"/>
              <a:buChar char="Ø"/>
            </a:pPr>
            <a:r>
              <a:rPr lang="en-US" sz="2400" dirty="0" smtClean="0">
                <a:solidFill>
                  <a:schemeClr val="bg1"/>
                </a:solidFill>
                <a:latin typeface="Raleway" panose="020B0604020202020204" charset="0"/>
              </a:rPr>
              <a:t>Seek purpose outside of profit</a:t>
            </a:r>
            <a:endParaRPr lang="en-US" dirty="0">
              <a:solidFill>
                <a:schemeClr val="bg1"/>
              </a:solidFill>
            </a:endParaRPr>
          </a:p>
        </p:txBody>
      </p:sp>
    </p:spTree>
    <p:extLst>
      <p:ext uri="{BB962C8B-B14F-4D97-AF65-F5344CB8AC3E}">
        <p14:creationId xmlns:p14="http://schemas.microsoft.com/office/powerpoint/2010/main" val="2417644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438149" y="92415"/>
            <a:ext cx="5878799" cy="905030"/>
          </a:xfrm>
          <a:prstGeom prst="rect">
            <a:avLst/>
          </a:prstGeom>
        </p:spPr>
        <p:txBody>
          <a:bodyPr lIns="91425" tIns="91425" rIns="91425" bIns="91425" anchor="b" anchorCtr="0">
            <a:noAutofit/>
          </a:bodyPr>
          <a:lstStyle/>
          <a:p>
            <a:pPr lvl="0" rtl="0">
              <a:spcBef>
                <a:spcPts val="0"/>
              </a:spcBef>
              <a:buNone/>
            </a:pPr>
            <a:r>
              <a:rPr lang="en" dirty="0" smtClean="0"/>
              <a:t>Investment as Retention </a:t>
            </a:r>
            <a:endParaRPr lang="en" dirty="0"/>
          </a:p>
        </p:txBody>
      </p:sp>
      <p:sp>
        <p:nvSpPr>
          <p:cNvPr id="147" name="Shape 147"/>
          <p:cNvSpPr txBox="1">
            <a:spLocks noGrp="1"/>
          </p:cNvSpPr>
          <p:nvPr>
            <p:ph type="subTitle" idx="1"/>
          </p:nvPr>
        </p:nvSpPr>
        <p:spPr>
          <a:xfrm>
            <a:off x="481083" y="853239"/>
            <a:ext cx="6724934" cy="1046400"/>
          </a:xfrm>
          <a:prstGeom prst="rect">
            <a:avLst/>
          </a:prstGeom>
        </p:spPr>
        <p:txBody>
          <a:bodyPr lIns="91425" tIns="91425" rIns="91425" bIns="91425" anchor="t" anchorCtr="0">
            <a:noAutofit/>
          </a:bodyPr>
          <a:lstStyle/>
          <a:p>
            <a:pPr lvl="0" rtl="0">
              <a:spcBef>
                <a:spcPts val="0"/>
              </a:spcBef>
              <a:buNone/>
            </a:pPr>
            <a:r>
              <a:rPr lang="en" sz="2200" dirty="0" smtClean="0"/>
              <a:t>Keeping Millennial Library Professionals</a:t>
            </a:r>
            <a:endParaRPr lang="en" sz="2200" dirty="0"/>
          </a:p>
        </p:txBody>
      </p:sp>
      <p:sp>
        <p:nvSpPr>
          <p:cNvPr id="148" name="Shape 148"/>
          <p:cNvSpPr/>
          <p:nvPr/>
        </p:nvSpPr>
        <p:spPr>
          <a:xfrm>
            <a:off x="7495425" y="997445"/>
            <a:ext cx="691489" cy="605956"/>
          </a:xfrm>
          <a:custGeom>
            <a:avLst/>
            <a:gdLst/>
            <a:ahLst/>
            <a:cxnLst/>
            <a:rect l="0" t="0" r="0" b="0"/>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 name="TextBox 1"/>
          <p:cNvSpPr txBox="1"/>
          <p:nvPr/>
        </p:nvSpPr>
        <p:spPr>
          <a:xfrm>
            <a:off x="438149" y="2251444"/>
            <a:ext cx="8044113" cy="193899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chemeClr val="bg1"/>
                </a:solidFill>
                <a:latin typeface="Raleway" panose="020B0604020202020204" charset="0"/>
              </a:rPr>
              <a:t>Work/Life Balance</a:t>
            </a:r>
          </a:p>
          <a:p>
            <a:pPr marL="342900" indent="-342900">
              <a:buFont typeface="Wingdings" panose="05000000000000000000" pitchFamily="2" charset="2"/>
              <a:buChar char="Ø"/>
            </a:pPr>
            <a:r>
              <a:rPr lang="en-US" sz="2400" dirty="0" smtClean="0">
                <a:solidFill>
                  <a:schemeClr val="bg1"/>
                </a:solidFill>
                <a:latin typeface="Raleway" panose="020B0604020202020204" charset="0"/>
              </a:rPr>
              <a:t>Question traditional work schedules/spaces</a:t>
            </a:r>
          </a:p>
          <a:p>
            <a:pPr marL="342900" indent="-342900">
              <a:buFont typeface="Wingdings" panose="05000000000000000000" pitchFamily="2" charset="2"/>
              <a:buChar char="Ø"/>
            </a:pPr>
            <a:r>
              <a:rPr lang="en-US" sz="2400" dirty="0" smtClean="0">
                <a:solidFill>
                  <a:schemeClr val="bg1"/>
                </a:solidFill>
                <a:latin typeface="Raleway" panose="020B0604020202020204" charset="0"/>
              </a:rPr>
              <a:t>Highly motivated by community outreach</a:t>
            </a:r>
          </a:p>
          <a:p>
            <a:pPr marL="342900" indent="-342900">
              <a:buFont typeface="Wingdings" panose="05000000000000000000" pitchFamily="2" charset="2"/>
              <a:buChar char="Ø"/>
            </a:pPr>
            <a:r>
              <a:rPr lang="en-US" sz="2400" dirty="0" smtClean="0">
                <a:solidFill>
                  <a:schemeClr val="bg1"/>
                </a:solidFill>
                <a:latin typeface="Raleway" panose="020B0604020202020204" charset="0"/>
              </a:rPr>
              <a:t>Continued education viewed as a personal and professional goal</a:t>
            </a:r>
            <a:endParaRPr lang="en-US" dirty="0">
              <a:solidFill>
                <a:schemeClr val="bg1"/>
              </a:solidFill>
            </a:endParaRPr>
          </a:p>
        </p:txBody>
      </p:sp>
    </p:spTree>
    <p:extLst>
      <p:ext uri="{BB962C8B-B14F-4D97-AF65-F5344CB8AC3E}">
        <p14:creationId xmlns:p14="http://schemas.microsoft.com/office/powerpoint/2010/main" val="2563627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p:nvPr/>
        </p:nvSpPr>
        <p:spPr>
          <a:xfrm>
            <a:off x="0" y="4096275"/>
            <a:ext cx="9110399" cy="2761799"/>
          </a:xfrm>
          <a:prstGeom prst="rect">
            <a:avLst/>
          </a:prstGeom>
          <a:solidFill>
            <a:srgbClr val="20124D">
              <a:alpha val="21540"/>
            </a:srgbClr>
          </a:solidFill>
          <a:ln>
            <a:noFill/>
          </a:ln>
        </p:spPr>
        <p:txBody>
          <a:bodyPr lIns="91425" tIns="91425" rIns="91425" bIns="91425" anchor="ctr" anchorCtr="0">
            <a:noAutofit/>
          </a:bodyPr>
          <a:lstStyle/>
          <a:p>
            <a:pPr lvl="0">
              <a:spcBef>
                <a:spcPts val="0"/>
              </a:spcBef>
              <a:buNone/>
            </a:pPr>
            <a:endParaRPr/>
          </a:p>
        </p:txBody>
      </p:sp>
      <p:sp>
        <p:nvSpPr>
          <p:cNvPr id="290" name="Shape 290"/>
          <p:cNvSpPr txBox="1">
            <a:spLocks noGrp="1"/>
          </p:cNvSpPr>
          <p:nvPr>
            <p:ph type="body" idx="4294967295"/>
          </p:nvPr>
        </p:nvSpPr>
        <p:spPr>
          <a:xfrm>
            <a:off x="1107236" y="497229"/>
            <a:ext cx="4102100" cy="2054225"/>
          </a:xfrm>
          <a:prstGeom prst="rect">
            <a:avLst/>
          </a:prstGeom>
        </p:spPr>
        <p:txBody>
          <a:bodyPr lIns="91425" tIns="91425" rIns="91425" bIns="91425" anchor="t" anchorCtr="0">
            <a:noAutofit/>
          </a:bodyPr>
          <a:lstStyle/>
          <a:p>
            <a:pPr lvl="0" rtl="0">
              <a:spcBef>
                <a:spcPts val="0"/>
              </a:spcBef>
              <a:buNone/>
            </a:pPr>
            <a:r>
              <a:rPr lang="en" dirty="0" smtClean="0">
                <a:ea typeface="Homemade Apple"/>
                <a:cs typeface="Homemade Apple"/>
              </a:rPr>
              <a:t>WORK/LIFE</a:t>
            </a:r>
            <a:r>
              <a:rPr lang="en" dirty="0" smtClean="0">
                <a:latin typeface="Homemade Apple"/>
                <a:ea typeface="Homemade Apple"/>
                <a:cs typeface="Homemade Apple"/>
                <a:sym typeface="Homemade Apple"/>
              </a:rPr>
              <a:t> Balance</a:t>
            </a:r>
            <a:endParaRPr lang="en" dirty="0">
              <a:latin typeface="Homemade Apple"/>
              <a:ea typeface="Homemade Apple"/>
              <a:cs typeface="Homemade Apple"/>
              <a:sym typeface="Homemade Apple"/>
            </a:endParaRPr>
          </a:p>
        </p:txBody>
      </p:sp>
      <p:sp>
        <p:nvSpPr>
          <p:cNvPr id="291" name="Shape 291"/>
          <p:cNvSpPr/>
          <p:nvPr/>
        </p:nvSpPr>
        <p:spPr>
          <a:xfrm>
            <a:off x="5715000" y="1572650"/>
            <a:ext cx="2131800" cy="3761400"/>
          </a:xfrm>
          <a:prstGeom prst="rect">
            <a:avLst/>
          </a:prstGeom>
          <a:solidFill>
            <a:srgbClr val="20124D">
              <a:alpha val="21540"/>
            </a:srgbClr>
          </a:solidFill>
          <a:ln>
            <a:noFill/>
          </a:ln>
        </p:spPr>
        <p:txBody>
          <a:bodyPr lIns="91425" tIns="91425" rIns="91425" bIns="91425" anchor="ctr" anchorCtr="0">
            <a:noAutofit/>
          </a:bodyPr>
          <a:lstStyle/>
          <a:p>
            <a:pPr lvl="0" algn="ctr" rtl="0">
              <a:spcBef>
                <a:spcPts val="0"/>
              </a:spcBef>
              <a:buNone/>
            </a:pPr>
            <a:r>
              <a:rPr lang="en" sz="1000">
                <a:solidFill>
                  <a:srgbClr val="FFFFFF"/>
                </a:solidFill>
                <a:latin typeface="Raleway"/>
                <a:ea typeface="Raleway"/>
                <a:cs typeface="Raleway"/>
                <a:sym typeface="Raleway"/>
              </a:rPr>
              <a:t>Place your screenshot here</a:t>
            </a:r>
          </a:p>
        </p:txBody>
      </p:sp>
      <p:sp>
        <p:nvSpPr>
          <p:cNvPr id="292" name="Shape 292"/>
          <p:cNvSpPr/>
          <p:nvPr/>
        </p:nvSpPr>
        <p:spPr>
          <a:xfrm>
            <a:off x="5523467" y="815562"/>
            <a:ext cx="2483749" cy="5226869"/>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pic>
        <p:nvPicPr>
          <p:cNvPr id="4" name="Picture 3"/>
          <p:cNvPicPr>
            <a:picLocks noChangeAspect="1"/>
          </p:cNvPicPr>
          <p:nvPr/>
        </p:nvPicPr>
        <p:blipFill rotWithShape="1">
          <a:blip r:embed="rId3"/>
          <a:srcRect l="3952" r="56181"/>
          <a:stretch/>
        </p:blipFill>
        <p:spPr>
          <a:xfrm>
            <a:off x="5704763" y="1483765"/>
            <a:ext cx="2088105" cy="3493143"/>
          </a:xfrm>
          <a:prstGeom prst="rect">
            <a:avLst/>
          </a:prstGeom>
        </p:spPr>
      </p:pic>
      <p:pic>
        <p:nvPicPr>
          <p:cNvPr id="3" name="Picture 2"/>
          <p:cNvPicPr>
            <a:picLocks noChangeAspect="1"/>
          </p:cNvPicPr>
          <p:nvPr/>
        </p:nvPicPr>
        <p:blipFill>
          <a:blip r:embed="rId4"/>
          <a:stretch>
            <a:fillRect/>
          </a:stretch>
        </p:blipFill>
        <p:spPr>
          <a:xfrm>
            <a:off x="5703247" y="4660710"/>
            <a:ext cx="2107984" cy="632396"/>
          </a:xfrm>
          <a:prstGeom prst="rect">
            <a:avLst/>
          </a:prstGeom>
        </p:spPr>
      </p:pic>
      <p:pic>
        <p:nvPicPr>
          <p:cNvPr id="5" name="Picture 4"/>
          <p:cNvPicPr>
            <a:picLocks noChangeAspect="1"/>
          </p:cNvPicPr>
          <p:nvPr/>
        </p:nvPicPr>
        <p:blipFill rotWithShape="1">
          <a:blip r:embed="rId5">
            <a:clrChange>
              <a:clrFrom>
                <a:srgbClr val="1E3E45"/>
              </a:clrFrom>
              <a:clrTo>
                <a:srgbClr val="1E3E45">
                  <a:alpha val="0"/>
                </a:srgbClr>
              </a:clrTo>
            </a:clrChange>
          </a:blip>
          <a:srcRect t="3609" b="50196"/>
          <a:stretch/>
        </p:blipFill>
        <p:spPr>
          <a:xfrm>
            <a:off x="5682226" y="1469413"/>
            <a:ext cx="2142452" cy="656222"/>
          </a:xfrm>
          <a:prstGeom prst="rect">
            <a:avLst/>
          </a:prstGeom>
        </p:spPr>
      </p:pic>
      <p:sp>
        <p:nvSpPr>
          <p:cNvPr id="6" name="TextBox 5"/>
          <p:cNvSpPr txBox="1"/>
          <p:nvPr/>
        </p:nvSpPr>
        <p:spPr>
          <a:xfrm>
            <a:off x="573206" y="1428806"/>
            <a:ext cx="4258101" cy="4832092"/>
          </a:xfrm>
          <a:prstGeom prst="rect">
            <a:avLst/>
          </a:prstGeom>
          <a:noFill/>
        </p:spPr>
        <p:txBody>
          <a:bodyPr wrap="square" rtlCol="0">
            <a:spAutoFit/>
          </a:bodyPr>
          <a:lstStyle/>
          <a:p>
            <a:pPr marL="285750" indent="-285750">
              <a:buFont typeface="Wingdings" panose="05000000000000000000" pitchFamily="2" charset="2"/>
              <a:buChar char="Ø"/>
            </a:pPr>
            <a:r>
              <a:rPr lang="en-US" sz="2200" dirty="0" smtClean="0">
                <a:solidFill>
                  <a:schemeClr val="bg1"/>
                </a:solidFill>
                <a:latin typeface="Raleway" panose="020B0604020202020204" charset="0"/>
              </a:rPr>
              <a:t>Flexible scheduling</a:t>
            </a:r>
          </a:p>
          <a:p>
            <a:pPr marL="285750" indent="-285750">
              <a:buFont typeface="Wingdings" panose="05000000000000000000" pitchFamily="2" charset="2"/>
              <a:buChar char="Ø"/>
            </a:pPr>
            <a:endParaRPr lang="en-US" sz="2200" dirty="0">
              <a:solidFill>
                <a:schemeClr val="bg1"/>
              </a:solidFill>
              <a:latin typeface="Raleway" panose="020B0604020202020204" charset="0"/>
            </a:endParaRPr>
          </a:p>
          <a:p>
            <a:pPr marL="285750" indent="-285750">
              <a:buFont typeface="Wingdings" panose="05000000000000000000" pitchFamily="2" charset="2"/>
              <a:buChar char="Ø"/>
            </a:pPr>
            <a:r>
              <a:rPr lang="en-US" sz="2200" dirty="0" smtClean="0">
                <a:solidFill>
                  <a:schemeClr val="bg1"/>
                </a:solidFill>
                <a:latin typeface="Raleway" panose="020B0604020202020204" charset="0"/>
              </a:rPr>
              <a:t>Wellness/Health programs</a:t>
            </a:r>
          </a:p>
          <a:p>
            <a:pPr marL="285750" indent="-285750">
              <a:buFont typeface="Wingdings" panose="05000000000000000000" pitchFamily="2" charset="2"/>
              <a:buChar char="Ø"/>
            </a:pPr>
            <a:endParaRPr lang="en-US" sz="2200" dirty="0">
              <a:solidFill>
                <a:schemeClr val="bg1"/>
              </a:solidFill>
              <a:latin typeface="Raleway" panose="020B0604020202020204" charset="0"/>
            </a:endParaRPr>
          </a:p>
          <a:p>
            <a:pPr marL="285750" indent="-285750">
              <a:buFont typeface="Wingdings" panose="05000000000000000000" pitchFamily="2" charset="2"/>
              <a:buChar char="Ø"/>
            </a:pPr>
            <a:r>
              <a:rPr lang="en-US" sz="2200" dirty="0" smtClean="0">
                <a:solidFill>
                  <a:schemeClr val="bg1"/>
                </a:solidFill>
                <a:latin typeface="Raleway" panose="020B0604020202020204" charset="0"/>
              </a:rPr>
              <a:t>Sick leave</a:t>
            </a:r>
          </a:p>
          <a:p>
            <a:pPr marL="285750" indent="-285750">
              <a:buFont typeface="Wingdings" panose="05000000000000000000" pitchFamily="2" charset="2"/>
              <a:buChar char="Ø"/>
            </a:pPr>
            <a:endParaRPr lang="en-US" sz="2200" dirty="0">
              <a:solidFill>
                <a:schemeClr val="bg1"/>
              </a:solidFill>
              <a:latin typeface="Raleway" panose="020B0604020202020204" charset="0"/>
            </a:endParaRPr>
          </a:p>
          <a:p>
            <a:pPr marL="285750" indent="-285750">
              <a:buFont typeface="Wingdings" panose="05000000000000000000" pitchFamily="2" charset="2"/>
              <a:buChar char="Ø"/>
            </a:pPr>
            <a:r>
              <a:rPr lang="en-US" sz="2200" dirty="0" smtClean="0">
                <a:solidFill>
                  <a:schemeClr val="bg1"/>
                </a:solidFill>
                <a:latin typeface="Raleway" panose="020B0604020202020204" charset="0"/>
              </a:rPr>
              <a:t>Professional development and continued education assistance</a:t>
            </a:r>
          </a:p>
          <a:p>
            <a:pPr marL="285750" indent="-285750">
              <a:buFont typeface="Wingdings" panose="05000000000000000000" pitchFamily="2" charset="2"/>
              <a:buChar char="Ø"/>
            </a:pPr>
            <a:endParaRPr lang="en-US" sz="2200" dirty="0">
              <a:solidFill>
                <a:schemeClr val="bg1"/>
              </a:solidFill>
              <a:latin typeface="Raleway" panose="020B0604020202020204" charset="0"/>
            </a:endParaRPr>
          </a:p>
          <a:p>
            <a:pPr marL="285750" indent="-285750">
              <a:buFont typeface="Wingdings" panose="05000000000000000000" pitchFamily="2" charset="2"/>
              <a:buChar char="Ø"/>
            </a:pPr>
            <a:r>
              <a:rPr lang="en-US" sz="2200" dirty="0" smtClean="0">
                <a:solidFill>
                  <a:schemeClr val="bg1"/>
                </a:solidFill>
                <a:latin typeface="Raleway" panose="020B0604020202020204" charset="0"/>
              </a:rPr>
              <a:t>Elder care, partner care, self care initiatives</a:t>
            </a:r>
          </a:p>
          <a:p>
            <a:pPr marL="285750" indent="-285750">
              <a:buFont typeface="Wingdings" panose="05000000000000000000" pitchFamily="2" charset="2"/>
              <a:buChar char="Ø"/>
            </a:pPr>
            <a:endParaRPr lang="en-US" sz="2200" dirty="0">
              <a:solidFill>
                <a:schemeClr val="bg1"/>
              </a:solidFill>
              <a:latin typeface="Raleway" panose="020B0604020202020204" charset="0"/>
            </a:endParaRPr>
          </a:p>
          <a:p>
            <a:pPr marL="285750" indent="-285750">
              <a:buFont typeface="Wingdings" panose="05000000000000000000" pitchFamily="2" charset="2"/>
              <a:buChar char="Ø"/>
            </a:pPr>
            <a:endParaRPr lang="en-US" sz="2200" dirty="0">
              <a:solidFill>
                <a:schemeClr val="bg1"/>
              </a:solidFill>
              <a:latin typeface="Raleway" panose="020B060402020202020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1115100" y="428125"/>
            <a:ext cx="7571700" cy="506099"/>
          </a:xfrm>
          <a:prstGeom prst="rect">
            <a:avLst/>
          </a:prstGeom>
        </p:spPr>
        <p:txBody>
          <a:bodyPr lIns="91425" tIns="91425" rIns="91425" bIns="91425" anchor="b" anchorCtr="0">
            <a:noAutofit/>
          </a:bodyPr>
          <a:lstStyle/>
          <a:p>
            <a:pPr lvl="0" rtl="0">
              <a:spcBef>
                <a:spcPts val="0"/>
              </a:spcBef>
              <a:buNone/>
            </a:pPr>
            <a:r>
              <a:rPr lang="en" dirty="0" smtClean="0">
                <a:latin typeface="Homemade Apple"/>
                <a:ea typeface="Homemade Apple"/>
                <a:cs typeface="Homemade Apple"/>
                <a:sym typeface="Homemade Apple"/>
              </a:rPr>
              <a:t>Examples </a:t>
            </a:r>
            <a:r>
              <a:rPr lang="en" dirty="0" smtClean="0">
                <a:latin typeface="Raleway" panose="020B0604020202020204" charset="0"/>
                <a:ea typeface="Homemade Apple"/>
                <a:cs typeface="Homemade Apple"/>
                <a:sym typeface="Homemade Apple"/>
              </a:rPr>
              <a:t>OF RENTENTION TACTICS</a:t>
            </a:r>
            <a:endParaRPr lang="en" dirty="0">
              <a:latin typeface="Homemade Apple"/>
              <a:ea typeface="Homemade Apple"/>
              <a:cs typeface="Homemade Apple"/>
              <a:sym typeface="Homemade Apple"/>
            </a:endParaRPr>
          </a:p>
        </p:txBody>
      </p:sp>
      <p:sp>
        <p:nvSpPr>
          <p:cNvPr id="259" name="Shape 259"/>
          <p:cNvSpPr txBox="1">
            <a:spLocks noGrp="1"/>
          </p:cNvSpPr>
          <p:nvPr>
            <p:ph type="body" idx="1"/>
          </p:nvPr>
        </p:nvSpPr>
        <p:spPr>
          <a:xfrm>
            <a:off x="1115100" y="1981200"/>
            <a:ext cx="2419799" cy="1801199"/>
          </a:xfrm>
          <a:prstGeom prst="rect">
            <a:avLst/>
          </a:prstGeom>
        </p:spPr>
        <p:txBody>
          <a:bodyPr lIns="91425" tIns="91425" rIns="91425" bIns="91425" anchor="t" anchorCtr="0">
            <a:noAutofit/>
          </a:bodyPr>
          <a:lstStyle/>
          <a:p>
            <a:pPr lvl="0" rtl="0">
              <a:spcBef>
                <a:spcPts val="0"/>
              </a:spcBef>
              <a:buNone/>
            </a:pPr>
            <a:r>
              <a:rPr lang="en" sz="1900" b="1" dirty="0" smtClean="0"/>
              <a:t>Work/Life Balance</a:t>
            </a:r>
            <a:endParaRPr lang="en" sz="1900" b="1" dirty="0"/>
          </a:p>
          <a:p>
            <a:pPr lvl="0" rtl="0">
              <a:spcBef>
                <a:spcPts val="0"/>
              </a:spcBef>
              <a:buNone/>
            </a:pPr>
            <a:r>
              <a:rPr lang="en" sz="1200" dirty="0" smtClean="0"/>
              <a:t>Strongly consider the Millennial outlook on work/life balance as a tactical means of compensation. </a:t>
            </a:r>
            <a:endParaRPr lang="en" sz="1200" dirty="0"/>
          </a:p>
        </p:txBody>
      </p:sp>
      <p:sp>
        <p:nvSpPr>
          <p:cNvPr id="260" name="Shape 260"/>
          <p:cNvSpPr txBox="1">
            <a:spLocks noGrp="1"/>
          </p:cNvSpPr>
          <p:nvPr>
            <p:ph type="body" idx="2"/>
          </p:nvPr>
        </p:nvSpPr>
        <p:spPr>
          <a:xfrm>
            <a:off x="3658938" y="1981200"/>
            <a:ext cx="2419799" cy="1801199"/>
          </a:xfrm>
          <a:prstGeom prst="rect">
            <a:avLst/>
          </a:prstGeom>
        </p:spPr>
        <p:txBody>
          <a:bodyPr lIns="91425" tIns="91425" rIns="91425" bIns="91425" anchor="t" anchorCtr="0">
            <a:noAutofit/>
          </a:bodyPr>
          <a:lstStyle/>
          <a:p>
            <a:pPr lvl="0" rtl="0">
              <a:spcBef>
                <a:spcPts val="0"/>
              </a:spcBef>
              <a:buNone/>
            </a:pPr>
            <a:r>
              <a:rPr lang="en" b="1" dirty="0" smtClean="0"/>
              <a:t>Community Work</a:t>
            </a:r>
            <a:endParaRPr lang="en" b="1" dirty="0"/>
          </a:p>
          <a:p>
            <a:pPr lvl="0" rtl="0">
              <a:spcBef>
                <a:spcPts val="0"/>
              </a:spcBef>
              <a:buNone/>
            </a:pPr>
            <a:r>
              <a:rPr lang="en" sz="1200" dirty="0" smtClean="0"/>
              <a:t>Answer Millennial need to be socially and conscientiously tied to their environment. Connect community causes and values into work culture and activities. </a:t>
            </a:r>
            <a:endParaRPr lang="en" sz="1200" dirty="0"/>
          </a:p>
        </p:txBody>
      </p:sp>
      <p:sp>
        <p:nvSpPr>
          <p:cNvPr id="261" name="Shape 261"/>
          <p:cNvSpPr txBox="1">
            <a:spLocks noGrp="1"/>
          </p:cNvSpPr>
          <p:nvPr>
            <p:ph type="body" idx="3"/>
          </p:nvPr>
        </p:nvSpPr>
        <p:spPr>
          <a:xfrm>
            <a:off x="6202777" y="1981200"/>
            <a:ext cx="2419799" cy="1801199"/>
          </a:xfrm>
          <a:prstGeom prst="rect">
            <a:avLst/>
          </a:prstGeom>
        </p:spPr>
        <p:txBody>
          <a:bodyPr lIns="91425" tIns="91425" rIns="91425" bIns="91425" anchor="t" anchorCtr="0">
            <a:noAutofit/>
          </a:bodyPr>
          <a:lstStyle/>
          <a:p>
            <a:pPr lvl="0" rtl="0">
              <a:spcBef>
                <a:spcPts val="0"/>
              </a:spcBef>
              <a:buNone/>
            </a:pPr>
            <a:r>
              <a:rPr lang="en" b="1" dirty="0" smtClean="0"/>
              <a:t>Futurism</a:t>
            </a:r>
            <a:endParaRPr lang="en" b="1" dirty="0"/>
          </a:p>
          <a:p>
            <a:pPr lvl="0" rtl="0">
              <a:spcBef>
                <a:spcPts val="0"/>
              </a:spcBef>
              <a:buNone/>
            </a:pPr>
            <a:r>
              <a:rPr lang="en" sz="1200" dirty="0" smtClean="0"/>
              <a:t>Forecast and embrace change. Share an enthusiam for the “next big thing” and how it will influence work culture. </a:t>
            </a:r>
            <a:endParaRPr lang="en" sz="1200" dirty="0"/>
          </a:p>
          <a:p>
            <a:pPr lvl="0" rtl="0">
              <a:spcBef>
                <a:spcPts val="0"/>
              </a:spcBef>
              <a:buNone/>
            </a:pPr>
            <a:endParaRPr sz="1200" dirty="0"/>
          </a:p>
        </p:txBody>
      </p:sp>
      <p:sp>
        <p:nvSpPr>
          <p:cNvPr id="262" name="Shape 262"/>
          <p:cNvSpPr txBox="1">
            <a:spLocks noGrp="1"/>
          </p:cNvSpPr>
          <p:nvPr>
            <p:ph type="body" idx="1"/>
          </p:nvPr>
        </p:nvSpPr>
        <p:spPr>
          <a:xfrm>
            <a:off x="1115100" y="4343400"/>
            <a:ext cx="2419799" cy="1801199"/>
          </a:xfrm>
          <a:prstGeom prst="rect">
            <a:avLst/>
          </a:prstGeom>
        </p:spPr>
        <p:txBody>
          <a:bodyPr lIns="91425" tIns="91425" rIns="91425" bIns="91425" anchor="t" anchorCtr="0">
            <a:noAutofit/>
          </a:bodyPr>
          <a:lstStyle/>
          <a:p>
            <a:pPr lvl="0" rtl="0">
              <a:spcBef>
                <a:spcPts val="0"/>
              </a:spcBef>
              <a:buNone/>
            </a:pPr>
            <a:r>
              <a:rPr lang="en" b="1" dirty="0" smtClean="0"/>
              <a:t>Diversity</a:t>
            </a:r>
            <a:endParaRPr lang="en" b="1" dirty="0"/>
          </a:p>
          <a:p>
            <a:pPr lvl="0" rtl="0">
              <a:spcBef>
                <a:spcPts val="0"/>
              </a:spcBef>
              <a:buNone/>
            </a:pPr>
            <a:r>
              <a:rPr lang="en" sz="1200" dirty="0" smtClean="0"/>
              <a:t>Build, celebrate, and support diversity in the workplace.</a:t>
            </a:r>
            <a:endParaRPr lang="en" sz="1200" dirty="0"/>
          </a:p>
        </p:txBody>
      </p:sp>
      <p:sp>
        <p:nvSpPr>
          <p:cNvPr id="263" name="Shape 263"/>
          <p:cNvSpPr txBox="1">
            <a:spLocks noGrp="1"/>
          </p:cNvSpPr>
          <p:nvPr>
            <p:ph type="body" idx="2"/>
          </p:nvPr>
        </p:nvSpPr>
        <p:spPr>
          <a:xfrm>
            <a:off x="3658938" y="4343400"/>
            <a:ext cx="2419799" cy="1801199"/>
          </a:xfrm>
          <a:prstGeom prst="rect">
            <a:avLst/>
          </a:prstGeom>
        </p:spPr>
        <p:txBody>
          <a:bodyPr lIns="91425" tIns="91425" rIns="91425" bIns="91425" anchor="t" anchorCtr="0">
            <a:noAutofit/>
          </a:bodyPr>
          <a:lstStyle/>
          <a:p>
            <a:pPr lvl="0" rtl="0">
              <a:spcBef>
                <a:spcPts val="0"/>
              </a:spcBef>
              <a:buNone/>
            </a:pPr>
            <a:r>
              <a:rPr lang="en" b="1" dirty="0" smtClean="0"/>
              <a:t>Flexibility</a:t>
            </a:r>
            <a:endParaRPr lang="en" b="1" dirty="0"/>
          </a:p>
          <a:p>
            <a:pPr lvl="0" rtl="0">
              <a:spcBef>
                <a:spcPts val="0"/>
              </a:spcBef>
              <a:buNone/>
            </a:pPr>
            <a:r>
              <a:rPr lang="en" sz="1200" dirty="0" smtClean="0"/>
              <a:t>R</a:t>
            </a:r>
            <a:r>
              <a:rPr lang="en-US" sz="1200" dirty="0" smtClean="0"/>
              <a:t>e</a:t>
            </a:r>
            <a:r>
              <a:rPr lang="en" sz="1200" dirty="0" smtClean="0"/>
              <a:t>view policies, workflows, modes of communication and reporting, and autonomy in projects to provide increased flexibility. </a:t>
            </a:r>
            <a:endParaRPr lang="en" sz="1200" dirty="0"/>
          </a:p>
        </p:txBody>
      </p:sp>
      <p:sp>
        <p:nvSpPr>
          <p:cNvPr id="264" name="Shape 264"/>
          <p:cNvSpPr txBox="1">
            <a:spLocks noGrp="1"/>
          </p:cNvSpPr>
          <p:nvPr>
            <p:ph type="body" idx="3"/>
          </p:nvPr>
        </p:nvSpPr>
        <p:spPr>
          <a:xfrm>
            <a:off x="6202777" y="4343400"/>
            <a:ext cx="2419799" cy="1801199"/>
          </a:xfrm>
          <a:prstGeom prst="rect">
            <a:avLst/>
          </a:prstGeom>
        </p:spPr>
        <p:txBody>
          <a:bodyPr lIns="91425" tIns="91425" rIns="91425" bIns="91425" anchor="t" anchorCtr="0">
            <a:noAutofit/>
          </a:bodyPr>
          <a:lstStyle/>
          <a:p>
            <a:pPr lvl="0" rtl="0">
              <a:spcBef>
                <a:spcPts val="0"/>
              </a:spcBef>
              <a:buNone/>
            </a:pPr>
            <a:r>
              <a:rPr lang="en" b="1" dirty="0" smtClean="0"/>
              <a:t>Networking</a:t>
            </a:r>
            <a:endParaRPr lang="en" b="1" dirty="0"/>
          </a:p>
          <a:p>
            <a:pPr lvl="0" rtl="0">
              <a:spcBef>
                <a:spcPts val="0"/>
              </a:spcBef>
              <a:buNone/>
            </a:pPr>
            <a:r>
              <a:rPr lang="en" sz="1200" dirty="0" smtClean="0"/>
              <a:t>Invest in networking opportunites, client relations, and community projects in order to establish roots for Millennial workers. </a:t>
            </a:r>
            <a:endParaRPr lang="en" sz="1200" dirty="0"/>
          </a:p>
          <a:p>
            <a:pPr lvl="0" rtl="0">
              <a:spcBef>
                <a:spcPts val="0"/>
              </a:spcBef>
              <a:buNone/>
            </a:pPr>
            <a:endParaRPr sz="1200" dirty="0"/>
          </a:p>
        </p:txBody>
      </p:sp>
      <p:sp>
        <p:nvSpPr>
          <p:cNvPr id="265" name="Shape 265"/>
          <p:cNvSpPr/>
          <p:nvPr/>
        </p:nvSpPr>
        <p:spPr>
          <a:xfrm>
            <a:off x="1223602" y="1653041"/>
            <a:ext cx="365350" cy="366945"/>
          </a:xfrm>
          <a:custGeom>
            <a:avLst/>
            <a:gdLst/>
            <a:ahLst/>
            <a:cxnLst/>
            <a:rect l="0" t="0" r="0" b="0"/>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6" name="Shape 266"/>
          <p:cNvSpPr/>
          <p:nvPr/>
        </p:nvSpPr>
        <p:spPr>
          <a:xfrm>
            <a:off x="1234768" y="4028519"/>
            <a:ext cx="343014" cy="363230"/>
          </a:xfrm>
          <a:custGeom>
            <a:avLst/>
            <a:gdLst/>
            <a:ahLst/>
            <a:cxnLst/>
            <a:rect l="0" t="0" r="0" b="0"/>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7" name="Shape 267"/>
          <p:cNvSpPr/>
          <p:nvPr/>
        </p:nvSpPr>
        <p:spPr>
          <a:xfrm>
            <a:off x="3792283" y="4008841"/>
            <a:ext cx="375993" cy="347275"/>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8" name="Shape 268"/>
          <p:cNvSpPr/>
          <p:nvPr/>
        </p:nvSpPr>
        <p:spPr>
          <a:xfrm>
            <a:off x="6352989" y="4002712"/>
            <a:ext cx="345680" cy="414829"/>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9" name="Shape 269"/>
          <p:cNvSpPr/>
          <p:nvPr/>
        </p:nvSpPr>
        <p:spPr>
          <a:xfrm>
            <a:off x="3748669" y="1607292"/>
            <a:ext cx="419615" cy="422784"/>
          </a:xfrm>
          <a:custGeom>
            <a:avLst/>
            <a:gdLst/>
            <a:ahLst/>
            <a:cxnLst/>
            <a:rect l="0" t="0" r="0" b="0"/>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70" name="Shape 270"/>
          <p:cNvSpPr/>
          <p:nvPr/>
        </p:nvSpPr>
        <p:spPr>
          <a:xfrm>
            <a:off x="6309395" y="1637080"/>
            <a:ext cx="409497" cy="398853"/>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descr="_0010_DeathtoStock_Wired4.jpg"/>
          <p:cNvPicPr preferRelativeResize="0"/>
          <p:nvPr/>
        </p:nvPicPr>
        <p:blipFill>
          <a:blip r:embed="rId3">
            <a:alphaModFix amt="20000"/>
          </a:blip>
          <a:stretch>
            <a:fillRect/>
          </a:stretch>
        </p:blipFill>
        <p:spPr>
          <a:xfrm>
            <a:off x="136478" y="204717"/>
            <a:ext cx="9144000" cy="6858000"/>
          </a:xfrm>
          <a:prstGeom prst="rect">
            <a:avLst/>
          </a:prstGeom>
          <a:noFill/>
          <a:ln>
            <a:noFill/>
          </a:ln>
        </p:spPr>
      </p:pic>
      <p:sp>
        <p:nvSpPr>
          <p:cNvPr id="315" name="Shape 315"/>
          <p:cNvSpPr txBox="1">
            <a:spLocks noGrp="1"/>
          </p:cNvSpPr>
          <p:nvPr>
            <p:ph type="subTitle" idx="4294967295"/>
          </p:nvPr>
        </p:nvSpPr>
        <p:spPr>
          <a:xfrm>
            <a:off x="109184" y="1804988"/>
            <a:ext cx="4864100" cy="1047750"/>
          </a:xfrm>
          <a:prstGeom prst="rect">
            <a:avLst/>
          </a:prstGeom>
        </p:spPr>
        <p:txBody>
          <a:bodyPr lIns="91425" tIns="91425" rIns="91425" bIns="91425" anchor="t" anchorCtr="0">
            <a:noAutofit/>
          </a:bodyPr>
          <a:lstStyle/>
          <a:p>
            <a:pPr lvl="0" rtl="0">
              <a:spcBef>
                <a:spcPts val="0"/>
              </a:spcBef>
              <a:buNone/>
            </a:pPr>
            <a:r>
              <a:rPr lang="en" sz="3600" b="1" dirty="0"/>
              <a:t>ANY QUESTIONS?</a:t>
            </a:r>
          </a:p>
        </p:txBody>
      </p:sp>
      <p:sp>
        <p:nvSpPr>
          <p:cNvPr id="314" name="Shape 314"/>
          <p:cNvSpPr txBox="1">
            <a:spLocks noGrp="1"/>
          </p:cNvSpPr>
          <p:nvPr>
            <p:ph type="ctrTitle" idx="4294967295"/>
          </p:nvPr>
        </p:nvSpPr>
        <p:spPr>
          <a:xfrm>
            <a:off x="163776" y="587375"/>
            <a:ext cx="4864100" cy="1546225"/>
          </a:xfrm>
          <a:prstGeom prst="rect">
            <a:avLst/>
          </a:prstGeom>
        </p:spPr>
        <p:txBody>
          <a:bodyPr lIns="91425" tIns="91425" rIns="91425" bIns="91425" anchor="b" anchorCtr="0">
            <a:noAutofit/>
          </a:bodyPr>
          <a:lstStyle/>
          <a:p>
            <a:pPr lvl="0" rtl="0">
              <a:spcBef>
                <a:spcPts val="0"/>
              </a:spcBef>
              <a:buNone/>
            </a:pPr>
            <a:r>
              <a:rPr lang="en" sz="6000" dirty="0">
                <a:latin typeface="Homemade Apple"/>
                <a:ea typeface="Homemade Apple"/>
                <a:cs typeface="Homemade Apple"/>
                <a:sym typeface="Homemade Apple"/>
              </a:rPr>
              <a:t>thanks!</a:t>
            </a:r>
          </a:p>
        </p:txBody>
      </p:sp>
      <p:sp>
        <p:nvSpPr>
          <p:cNvPr id="3" name="TextBox 2"/>
          <p:cNvSpPr txBox="1"/>
          <p:nvPr/>
        </p:nvSpPr>
        <p:spPr>
          <a:xfrm>
            <a:off x="327546" y="4067033"/>
            <a:ext cx="5390866" cy="1415772"/>
          </a:xfrm>
          <a:prstGeom prst="rect">
            <a:avLst/>
          </a:prstGeom>
          <a:noFill/>
        </p:spPr>
        <p:txBody>
          <a:bodyPr wrap="square" rtlCol="0">
            <a:spAutoFit/>
          </a:bodyPr>
          <a:lstStyle/>
          <a:p>
            <a:pPr lvl="0"/>
            <a:r>
              <a:rPr lang="en" sz="2400" dirty="0">
                <a:solidFill>
                  <a:schemeClr val="bg1"/>
                </a:solidFill>
                <a:latin typeface="Raleway" panose="020B0604020202020204" charset="0"/>
              </a:rPr>
              <a:t>You can find me at:</a:t>
            </a:r>
          </a:p>
          <a:p>
            <a:pPr lvl="0"/>
            <a:r>
              <a:rPr lang="en" sz="2400" dirty="0">
                <a:solidFill>
                  <a:schemeClr val="bg1"/>
                </a:solidFill>
                <a:latin typeface="Raleway" panose="020B0604020202020204" charset="0"/>
              </a:rPr>
              <a:t>shelmick@burlington.lib.ia.us</a:t>
            </a:r>
          </a:p>
          <a:p>
            <a:pPr lvl="0"/>
            <a:r>
              <a:rPr lang="en" sz="2400" dirty="0">
                <a:solidFill>
                  <a:schemeClr val="bg1"/>
                </a:solidFill>
                <a:latin typeface="Raleway" panose="020B0604020202020204" charset="0"/>
              </a:rPr>
              <a:t>@SHelmick</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descr="_0010_DeathtoStock_Wired4.jpg"/>
          <p:cNvPicPr preferRelativeResize="0"/>
          <p:nvPr/>
        </p:nvPicPr>
        <p:blipFill>
          <a:blip r:embed="rId3">
            <a:alphaModFix amt="20000"/>
          </a:blip>
          <a:stretch>
            <a:fillRect/>
          </a:stretch>
        </p:blipFill>
        <p:spPr>
          <a:xfrm>
            <a:off x="0" y="0"/>
            <a:ext cx="9144000" cy="6858000"/>
          </a:xfrm>
          <a:prstGeom prst="rect">
            <a:avLst/>
          </a:prstGeom>
          <a:noFill/>
          <a:ln>
            <a:noFill/>
          </a:ln>
        </p:spPr>
      </p:pic>
      <p:sp>
        <p:nvSpPr>
          <p:cNvPr id="139" name="Shape 139"/>
          <p:cNvSpPr txBox="1">
            <a:spLocks noGrp="1"/>
          </p:cNvSpPr>
          <p:nvPr>
            <p:ph type="ctrTitle" idx="4294967295"/>
          </p:nvPr>
        </p:nvSpPr>
        <p:spPr>
          <a:xfrm>
            <a:off x="685800" y="587125"/>
            <a:ext cx="4863899" cy="1546500"/>
          </a:xfrm>
          <a:prstGeom prst="rect">
            <a:avLst/>
          </a:prstGeom>
        </p:spPr>
        <p:txBody>
          <a:bodyPr lIns="91425" tIns="91425" rIns="91425" bIns="91425" anchor="b" anchorCtr="0">
            <a:noAutofit/>
          </a:bodyPr>
          <a:lstStyle/>
          <a:p>
            <a:pPr lvl="0" rtl="0">
              <a:spcBef>
                <a:spcPts val="0"/>
              </a:spcBef>
              <a:buNone/>
            </a:pPr>
            <a:r>
              <a:rPr lang="en" sz="6000">
                <a:latin typeface="Homemade Apple"/>
                <a:ea typeface="Homemade Apple"/>
                <a:cs typeface="Homemade Apple"/>
                <a:sym typeface="Homemade Apple"/>
              </a:rPr>
              <a:t>Hello!</a:t>
            </a:r>
          </a:p>
        </p:txBody>
      </p:sp>
      <p:sp>
        <p:nvSpPr>
          <p:cNvPr id="140" name="Shape 140"/>
          <p:cNvSpPr txBox="1">
            <a:spLocks noGrp="1"/>
          </p:cNvSpPr>
          <p:nvPr>
            <p:ph type="subTitle" idx="4294967295"/>
          </p:nvPr>
        </p:nvSpPr>
        <p:spPr>
          <a:xfrm>
            <a:off x="685800" y="1805550"/>
            <a:ext cx="7420970" cy="1046400"/>
          </a:xfrm>
          <a:prstGeom prst="rect">
            <a:avLst/>
          </a:prstGeom>
        </p:spPr>
        <p:txBody>
          <a:bodyPr lIns="91425" tIns="91425" rIns="91425" bIns="91425" anchor="t" anchorCtr="0">
            <a:noAutofit/>
          </a:bodyPr>
          <a:lstStyle/>
          <a:p>
            <a:pPr lvl="0" rtl="0">
              <a:spcBef>
                <a:spcPts val="0"/>
              </a:spcBef>
              <a:buNone/>
            </a:pPr>
            <a:r>
              <a:rPr lang="en" sz="3600" b="1" dirty="0"/>
              <a:t>I AM </a:t>
            </a:r>
            <a:r>
              <a:rPr lang="en" sz="3600" b="1" dirty="0" smtClean="0"/>
              <a:t>SAMANTHA HELMICK.</a:t>
            </a:r>
            <a:endParaRPr lang="en" sz="3600" b="1" dirty="0"/>
          </a:p>
        </p:txBody>
      </p:sp>
      <p:sp>
        <p:nvSpPr>
          <p:cNvPr id="141" name="Shape 141"/>
          <p:cNvSpPr txBox="1">
            <a:spLocks noGrp="1"/>
          </p:cNvSpPr>
          <p:nvPr>
            <p:ph type="body" idx="4294967295"/>
          </p:nvPr>
        </p:nvSpPr>
        <p:spPr>
          <a:xfrm>
            <a:off x="685800" y="2361063"/>
            <a:ext cx="7420970" cy="3978211"/>
          </a:xfrm>
          <a:prstGeom prst="rect">
            <a:avLst/>
          </a:prstGeom>
        </p:spPr>
        <p:txBody>
          <a:bodyPr lIns="91425" tIns="91425" rIns="91425" bIns="91425" anchor="t" anchorCtr="0">
            <a:noAutofit/>
          </a:bodyPr>
          <a:lstStyle/>
          <a:p>
            <a:pPr lvl="0" rtl="0">
              <a:spcBef>
                <a:spcPts val="0"/>
              </a:spcBef>
              <a:buNone/>
            </a:pPr>
            <a:r>
              <a:rPr lang="en" dirty="0" smtClean="0"/>
              <a:t>Burlington Public L</a:t>
            </a:r>
            <a:r>
              <a:rPr lang="en-US" dirty="0" err="1" smtClean="0"/>
              <a:t>i</a:t>
            </a:r>
            <a:r>
              <a:rPr lang="en" dirty="0" smtClean="0"/>
              <a:t>brary, Public Services Manager</a:t>
            </a:r>
          </a:p>
          <a:p>
            <a:pPr>
              <a:spcBef>
                <a:spcPts val="0"/>
              </a:spcBef>
              <a:buNone/>
            </a:pPr>
            <a:r>
              <a:rPr lang="en" dirty="0"/>
              <a:t>2016 ALA Emerging Leader</a:t>
            </a:r>
          </a:p>
          <a:p>
            <a:pPr lvl="0" rtl="0">
              <a:spcBef>
                <a:spcPts val="0"/>
              </a:spcBef>
              <a:buNone/>
            </a:pPr>
            <a:endParaRPr lang="en" dirty="0"/>
          </a:p>
          <a:p>
            <a:pPr lvl="0" rtl="0">
              <a:spcBef>
                <a:spcPts val="0"/>
              </a:spcBef>
              <a:buNone/>
            </a:pPr>
            <a:endParaRPr dirty="0"/>
          </a:p>
          <a:p>
            <a:pPr lvl="0" rtl="0">
              <a:spcBef>
                <a:spcPts val="0"/>
              </a:spcBef>
              <a:buNone/>
            </a:pPr>
            <a:endParaRPr lang="en" dirty="0" smtClean="0"/>
          </a:p>
          <a:p>
            <a:pPr lvl="0" rtl="0">
              <a:spcBef>
                <a:spcPts val="0"/>
              </a:spcBef>
              <a:buNone/>
            </a:pPr>
            <a:endParaRPr lang="en" dirty="0"/>
          </a:p>
          <a:p>
            <a:pPr lvl="0" rtl="0">
              <a:spcBef>
                <a:spcPts val="0"/>
              </a:spcBef>
              <a:buNone/>
            </a:pPr>
            <a:r>
              <a:rPr lang="en" dirty="0" smtClean="0"/>
              <a:t>You </a:t>
            </a:r>
            <a:r>
              <a:rPr lang="en" dirty="0"/>
              <a:t>can find me at:</a:t>
            </a:r>
          </a:p>
          <a:p>
            <a:pPr lvl="0" rtl="0">
              <a:spcBef>
                <a:spcPts val="0"/>
              </a:spcBef>
              <a:buNone/>
            </a:pPr>
            <a:r>
              <a:rPr lang="en" dirty="0" smtClean="0"/>
              <a:t>shelmick@burlington.lib.ia.us</a:t>
            </a:r>
          </a:p>
          <a:p>
            <a:pPr lvl="0" rtl="0">
              <a:spcBef>
                <a:spcPts val="0"/>
              </a:spcBef>
              <a:buNone/>
            </a:pPr>
            <a:r>
              <a:rPr lang="en" dirty="0" smtClean="0"/>
              <a:t>@SHelmick</a:t>
            </a:r>
            <a:endParaRPr lang="e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1115099" y="1676400"/>
            <a:ext cx="3355800" cy="4967700"/>
          </a:xfrm>
          <a:prstGeom prst="rect">
            <a:avLst/>
          </a:prstGeom>
        </p:spPr>
        <p:txBody>
          <a:bodyPr lIns="91425" tIns="91425" rIns="91425" bIns="91425" anchor="t" anchorCtr="0">
            <a:noAutofit/>
          </a:bodyPr>
          <a:lstStyle/>
          <a:p>
            <a:pPr marL="342900" indent="-342900">
              <a:buFont typeface="Wingdings" panose="05000000000000000000" pitchFamily="2" charset="2"/>
              <a:buChar char="Ø"/>
            </a:pPr>
            <a:r>
              <a:rPr lang="en-US" dirty="0" smtClean="0"/>
              <a:t>Born between 1977-2000.</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smtClean="0"/>
              <a:t>L</a:t>
            </a:r>
            <a:r>
              <a:rPr lang="en" dirty="0" smtClean="0"/>
              <a:t>argest percentage of workforce in Canada and United States.</a:t>
            </a:r>
          </a:p>
          <a:p>
            <a:pPr marL="342900" indent="-342900">
              <a:buFont typeface="Wingdings" panose="05000000000000000000" pitchFamily="2" charset="2"/>
              <a:buChar char="Ø"/>
            </a:pPr>
            <a:endParaRPr lang="en" dirty="0" smtClean="0"/>
          </a:p>
          <a:p>
            <a:pPr marL="342900" indent="-342900">
              <a:buFont typeface="Wingdings" panose="05000000000000000000" pitchFamily="2" charset="2"/>
              <a:buChar char="Ø"/>
            </a:pPr>
            <a:r>
              <a:rPr lang="en" dirty="0" smtClean="0"/>
              <a:t>Most cultural diverse sector of workforce.</a:t>
            </a:r>
            <a:endParaRPr lang="en" dirty="0"/>
          </a:p>
          <a:p>
            <a:pPr marL="342900" indent="-342900">
              <a:buFont typeface="Wingdings" panose="05000000000000000000" pitchFamily="2" charset="2"/>
              <a:buChar char="Ø"/>
            </a:pPr>
            <a:endParaRPr lang="en" dirty="0"/>
          </a:p>
        </p:txBody>
      </p:sp>
      <p:sp>
        <p:nvSpPr>
          <p:cNvPr id="173" name="Shape 173"/>
          <p:cNvSpPr txBox="1">
            <a:spLocks noGrp="1"/>
          </p:cNvSpPr>
          <p:nvPr>
            <p:ph type="title"/>
          </p:nvPr>
        </p:nvSpPr>
        <p:spPr>
          <a:xfrm>
            <a:off x="1115100" y="428125"/>
            <a:ext cx="7571700" cy="506099"/>
          </a:xfrm>
          <a:prstGeom prst="rect">
            <a:avLst/>
          </a:prstGeom>
        </p:spPr>
        <p:txBody>
          <a:bodyPr lIns="91425" tIns="91425" rIns="91425" bIns="91425" anchor="b" anchorCtr="0">
            <a:noAutofit/>
          </a:bodyPr>
          <a:lstStyle/>
          <a:p>
            <a:pPr lvl="0" rtl="0">
              <a:spcBef>
                <a:spcPts val="0"/>
              </a:spcBef>
              <a:buNone/>
            </a:pPr>
            <a:r>
              <a:rPr lang="en" dirty="0" smtClean="0"/>
              <a:t>WHO ARE THE MILLENNIALS </a:t>
            </a:r>
            <a:endParaRPr lang="en" dirty="0">
              <a:latin typeface="Homemade Apple"/>
              <a:ea typeface="Homemade Apple"/>
              <a:cs typeface="Homemade Apple"/>
              <a:sym typeface="Homemade Apple"/>
            </a:endParaRPr>
          </a:p>
        </p:txBody>
      </p:sp>
      <p:sp>
        <p:nvSpPr>
          <p:cNvPr id="2" name="Text Placeholder 1"/>
          <p:cNvSpPr>
            <a:spLocks noGrp="1"/>
          </p:cNvSpPr>
          <p:nvPr>
            <p:ph type="body" idx="2"/>
          </p:nvPr>
        </p:nvSpPr>
        <p:spPr>
          <a:xfrm>
            <a:off x="4673042" y="1676400"/>
            <a:ext cx="4013758" cy="4967700"/>
          </a:xfrm>
        </p:spPr>
        <p:txBody>
          <a:bodyPr/>
          <a:lstStyle/>
          <a:p>
            <a:pPr marL="342900" indent="-342900">
              <a:buFont typeface="Wingdings" panose="05000000000000000000" pitchFamily="2" charset="2"/>
              <a:buChar char="Ø"/>
            </a:pPr>
            <a:r>
              <a:rPr lang="en-US" dirty="0" smtClean="0"/>
              <a:t>First generation of digital citizens.</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The percentage of young people married and living on their own has dropped by more than 50% since the 1960s.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323850" y="0"/>
            <a:ext cx="7335253" cy="943500"/>
          </a:xfrm>
          <a:prstGeom prst="rect">
            <a:avLst/>
          </a:prstGeom>
        </p:spPr>
        <p:txBody>
          <a:bodyPr lIns="91425" tIns="91425" rIns="91425" bIns="91425" anchor="b" anchorCtr="0">
            <a:noAutofit/>
          </a:bodyPr>
          <a:lstStyle/>
          <a:p>
            <a:pPr lvl="0" rtl="0">
              <a:spcBef>
                <a:spcPts val="0"/>
              </a:spcBef>
              <a:buNone/>
            </a:pPr>
            <a:r>
              <a:rPr lang="en" dirty="0" smtClean="0"/>
              <a:t>Engagement as Recruitment</a:t>
            </a:r>
            <a:endParaRPr lang="en" dirty="0"/>
          </a:p>
        </p:txBody>
      </p:sp>
      <p:sp>
        <p:nvSpPr>
          <p:cNvPr id="147" name="Shape 147"/>
          <p:cNvSpPr txBox="1">
            <a:spLocks noGrp="1"/>
          </p:cNvSpPr>
          <p:nvPr>
            <p:ph type="subTitle" idx="1"/>
          </p:nvPr>
        </p:nvSpPr>
        <p:spPr>
          <a:xfrm>
            <a:off x="438150" y="943500"/>
            <a:ext cx="5878799" cy="1046400"/>
          </a:xfrm>
          <a:prstGeom prst="rect">
            <a:avLst/>
          </a:prstGeom>
        </p:spPr>
        <p:txBody>
          <a:bodyPr lIns="91425" tIns="91425" rIns="91425" bIns="91425" anchor="t" anchorCtr="0">
            <a:noAutofit/>
          </a:bodyPr>
          <a:lstStyle/>
          <a:p>
            <a:pPr lvl="0" rtl="0">
              <a:spcBef>
                <a:spcPts val="0"/>
              </a:spcBef>
              <a:buNone/>
            </a:pPr>
            <a:r>
              <a:rPr lang="en" sz="2200" dirty="0" smtClean="0"/>
              <a:t>Millennial  Job  Seeking  Trends</a:t>
            </a:r>
            <a:endParaRPr lang="en" sz="2200" dirty="0"/>
          </a:p>
        </p:txBody>
      </p:sp>
      <p:sp>
        <p:nvSpPr>
          <p:cNvPr id="148" name="Shape 148"/>
          <p:cNvSpPr/>
          <p:nvPr/>
        </p:nvSpPr>
        <p:spPr>
          <a:xfrm>
            <a:off x="7495425" y="997445"/>
            <a:ext cx="691489" cy="605956"/>
          </a:xfrm>
          <a:custGeom>
            <a:avLst/>
            <a:gdLst/>
            <a:ahLst/>
            <a:cxnLst/>
            <a:rect l="0" t="0" r="0" b="0"/>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 name="TextBox 1"/>
          <p:cNvSpPr txBox="1"/>
          <p:nvPr/>
        </p:nvSpPr>
        <p:spPr>
          <a:xfrm>
            <a:off x="927111" y="1995288"/>
            <a:ext cx="7259803" cy="2523768"/>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chemeClr val="bg1"/>
                </a:solidFill>
                <a:latin typeface="Raleway" panose="020B0604020202020204" charset="0"/>
              </a:rPr>
              <a:t>Transparency</a:t>
            </a:r>
          </a:p>
          <a:p>
            <a:pPr marL="342900" indent="-342900">
              <a:buFont typeface="Wingdings" panose="05000000000000000000" pitchFamily="2" charset="2"/>
              <a:buChar char="Ø"/>
            </a:pPr>
            <a:r>
              <a:rPr lang="en-US" sz="2400" dirty="0" smtClean="0">
                <a:solidFill>
                  <a:schemeClr val="bg1"/>
                </a:solidFill>
                <a:latin typeface="Raleway" panose="020B0604020202020204" charset="0"/>
              </a:rPr>
              <a:t>Professional polishing</a:t>
            </a:r>
          </a:p>
          <a:p>
            <a:pPr marL="342900" indent="-342900">
              <a:buFont typeface="Wingdings" panose="05000000000000000000" pitchFamily="2" charset="2"/>
              <a:buChar char="Ø"/>
            </a:pPr>
            <a:r>
              <a:rPr lang="en-US" sz="2400" dirty="0" smtClean="0">
                <a:solidFill>
                  <a:schemeClr val="bg1"/>
                </a:solidFill>
                <a:latin typeface="Raleway" panose="020B0604020202020204" charset="0"/>
              </a:rPr>
              <a:t>Work/Life balance</a:t>
            </a:r>
          </a:p>
          <a:p>
            <a:pPr marL="342900" indent="-342900">
              <a:buFont typeface="Wingdings" panose="05000000000000000000" pitchFamily="2" charset="2"/>
              <a:buChar char="Ø"/>
            </a:pPr>
            <a:r>
              <a:rPr lang="en-US" sz="2400" dirty="0" smtClean="0">
                <a:solidFill>
                  <a:schemeClr val="bg1"/>
                </a:solidFill>
                <a:latin typeface="Raleway" panose="020B0604020202020204" charset="0"/>
              </a:rPr>
              <a:t>Organizational culture</a:t>
            </a:r>
          </a:p>
          <a:p>
            <a:pPr marL="342900" indent="-342900">
              <a:buFont typeface="Wingdings" panose="05000000000000000000" pitchFamily="2" charset="2"/>
              <a:buChar char="Ø"/>
            </a:pPr>
            <a:r>
              <a:rPr lang="en-US" sz="2400" dirty="0" smtClean="0">
                <a:solidFill>
                  <a:schemeClr val="bg1"/>
                </a:solidFill>
                <a:latin typeface="Raleway" panose="020B0604020202020204" charset="0"/>
              </a:rPr>
              <a:t>Mobility (vertical and lateral)</a:t>
            </a:r>
          </a:p>
          <a:p>
            <a:pPr marL="342900" indent="-342900">
              <a:buFont typeface="Wingdings" panose="05000000000000000000" pitchFamily="2" charset="2"/>
              <a:buChar char="Ø"/>
            </a:pPr>
            <a:r>
              <a:rPr lang="en-US" sz="2400" dirty="0" smtClean="0">
                <a:solidFill>
                  <a:schemeClr val="bg1"/>
                </a:solidFill>
                <a:latin typeface="Raleway" panose="020B0604020202020204" charset="0"/>
              </a:rPr>
              <a:t>Motivational language/tactics</a:t>
            </a:r>
          </a:p>
          <a:p>
            <a:pPr marL="285750" indent="-285750">
              <a:buFont typeface="Arial" panose="020B0604020202020204" pitchFamily="34" charset="0"/>
              <a:buChar cha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323850" y="0"/>
            <a:ext cx="7335253" cy="943500"/>
          </a:xfrm>
          <a:prstGeom prst="rect">
            <a:avLst/>
          </a:prstGeom>
        </p:spPr>
        <p:txBody>
          <a:bodyPr lIns="91425" tIns="91425" rIns="91425" bIns="91425" anchor="b" anchorCtr="0">
            <a:noAutofit/>
          </a:bodyPr>
          <a:lstStyle/>
          <a:p>
            <a:pPr lvl="0" rtl="0">
              <a:spcBef>
                <a:spcPts val="0"/>
              </a:spcBef>
              <a:buNone/>
            </a:pPr>
            <a:r>
              <a:rPr lang="en" dirty="0" smtClean="0"/>
              <a:t>Engagement as Recruitment</a:t>
            </a:r>
            <a:endParaRPr lang="en" dirty="0"/>
          </a:p>
        </p:txBody>
      </p:sp>
      <p:sp>
        <p:nvSpPr>
          <p:cNvPr id="147" name="Shape 147"/>
          <p:cNvSpPr txBox="1">
            <a:spLocks noGrp="1"/>
          </p:cNvSpPr>
          <p:nvPr>
            <p:ph type="subTitle" idx="1"/>
          </p:nvPr>
        </p:nvSpPr>
        <p:spPr>
          <a:xfrm>
            <a:off x="438150" y="943500"/>
            <a:ext cx="5878799" cy="1046400"/>
          </a:xfrm>
          <a:prstGeom prst="rect">
            <a:avLst/>
          </a:prstGeom>
        </p:spPr>
        <p:txBody>
          <a:bodyPr lIns="91425" tIns="91425" rIns="91425" bIns="91425" anchor="t" anchorCtr="0">
            <a:noAutofit/>
          </a:bodyPr>
          <a:lstStyle/>
          <a:p>
            <a:pPr lvl="0" rtl="0">
              <a:spcBef>
                <a:spcPts val="0"/>
              </a:spcBef>
              <a:buNone/>
            </a:pPr>
            <a:r>
              <a:rPr lang="en" sz="2200" dirty="0" smtClean="0"/>
              <a:t>Millennial  Job  Seeking  Trends</a:t>
            </a:r>
            <a:endParaRPr lang="en" sz="2200" dirty="0"/>
          </a:p>
        </p:txBody>
      </p:sp>
      <p:sp>
        <p:nvSpPr>
          <p:cNvPr id="148" name="Shape 148"/>
          <p:cNvSpPr/>
          <p:nvPr/>
        </p:nvSpPr>
        <p:spPr>
          <a:xfrm>
            <a:off x="7495425" y="997445"/>
            <a:ext cx="691489" cy="605956"/>
          </a:xfrm>
          <a:custGeom>
            <a:avLst/>
            <a:gdLst/>
            <a:ahLst/>
            <a:cxnLst/>
            <a:rect l="0" t="0" r="0" b="0"/>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 name="TextBox 1"/>
          <p:cNvSpPr txBox="1"/>
          <p:nvPr/>
        </p:nvSpPr>
        <p:spPr>
          <a:xfrm>
            <a:off x="438150" y="1984245"/>
            <a:ext cx="7748764" cy="178510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bg1"/>
                </a:solidFill>
                <a:latin typeface="Raleway" panose="020B0604020202020204" charset="0"/>
              </a:rPr>
              <a:t>American Library Association Think Tank (</a:t>
            </a:r>
            <a:r>
              <a:rPr lang="en-US" sz="2400" dirty="0" smtClean="0">
                <a:solidFill>
                  <a:schemeClr val="bg1"/>
                </a:solidFill>
                <a:latin typeface="Raleway" panose="020B0604020202020204" charset="0"/>
              </a:rPr>
              <a:t>ALATT) </a:t>
            </a:r>
          </a:p>
          <a:p>
            <a:pPr marL="342900" indent="-342900">
              <a:buFont typeface="Wingdings" panose="05000000000000000000" pitchFamily="2" charset="2"/>
              <a:buChar char="Ø"/>
            </a:pPr>
            <a:r>
              <a:rPr lang="en-US" sz="2400" dirty="0" smtClean="0">
                <a:solidFill>
                  <a:schemeClr val="bg1"/>
                </a:solidFill>
                <a:latin typeface="Raleway" panose="020B0604020202020204" charset="0"/>
              </a:rPr>
              <a:t>Social Media </a:t>
            </a:r>
          </a:p>
          <a:p>
            <a:pPr marL="342900" indent="-342900">
              <a:buFont typeface="Wingdings" panose="05000000000000000000" pitchFamily="2" charset="2"/>
              <a:buChar char="Ø"/>
            </a:pPr>
            <a:r>
              <a:rPr lang="en-US" sz="2400" dirty="0" smtClean="0">
                <a:solidFill>
                  <a:schemeClr val="bg1"/>
                </a:solidFill>
                <a:latin typeface="Raleway" panose="020B0604020202020204" charset="0"/>
              </a:rPr>
              <a:t>Crowd-sourced job seeking</a:t>
            </a:r>
          </a:p>
          <a:p>
            <a:pPr marL="342900" indent="-342900">
              <a:buFont typeface="Wingdings" panose="05000000000000000000" pitchFamily="2" charset="2"/>
              <a:buChar char="Ø"/>
            </a:pPr>
            <a:r>
              <a:rPr lang="en-US" sz="2400" dirty="0" smtClean="0">
                <a:solidFill>
                  <a:schemeClr val="bg1"/>
                </a:solidFill>
                <a:latin typeface="Raleway" panose="020B0604020202020204" charset="0"/>
              </a:rPr>
              <a:t>“Organic Headhunters”</a:t>
            </a:r>
          </a:p>
          <a:p>
            <a:pPr marL="285750" indent="-285750">
              <a:buFont typeface="Arial" panose="020B0604020202020204" pitchFamily="34" charset="0"/>
              <a:buChar char="•"/>
            </a:pPr>
            <a:endParaRPr lang="en-US" dirty="0">
              <a:solidFill>
                <a:schemeClr val="bg1"/>
              </a:solidFill>
            </a:endParaRPr>
          </a:p>
        </p:txBody>
      </p:sp>
      <p:pic>
        <p:nvPicPr>
          <p:cNvPr id="3" name="Picture 2"/>
          <p:cNvPicPr>
            <a:picLocks noChangeAspect="1"/>
          </p:cNvPicPr>
          <p:nvPr/>
        </p:nvPicPr>
        <p:blipFill>
          <a:blip r:embed="rId3"/>
          <a:stretch>
            <a:fillRect/>
          </a:stretch>
        </p:blipFill>
        <p:spPr>
          <a:xfrm>
            <a:off x="974808" y="4150193"/>
            <a:ext cx="3248025" cy="771525"/>
          </a:xfrm>
          <a:prstGeom prst="rect">
            <a:avLst/>
          </a:prstGeom>
        </p:spPr>
      </p:pic>
      <p:pic>
        <p:nvPicPr>
          <p:cNvPr id="4" name="Picture 3"/>
          <p:cNvPicPr>
            <a:picLocks noChangeAspect="1"/>
          </p:cNvPicPr>
          <p:nvPr/>
        </p:nvPicPr>
        <p:blipFill rotWithShape="1">
          <a:blip r:embed="rId4"/>
          <a:srcRect l="27430" t="27865" r="30039" b="6343"/>
          <a:stretch/>
        </p:blipFill>
        <p:spPr>
          <a:xfrm>
            <a:off x="5026377" y="2559598"/>
            <a:ext cx="3491982" cy="3050457"/>
          </a:xfrm>
          <a:prstGeom prst="rect">
            <a:avLst/>
          </a:prstGeom>
        </p:spPr>
      </p:pic>
    </p:spTree>
    <p:extLst>
      <p:ext uri="{BB962C8B-B14F-4D97-AF65-F5344CB8AC3E}">
        <p14:creationId xmlns:p14="http://schemas.microsoft.com/office/powerpoint/2010/main" val="428868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Shape 159"/>
          <p:cNvSpPr txBox="1">
            <a:spLocks noGrp="1"/>
          </p:cNvSpPr>
          <p:nvPr>
            <p:ph type="body" idx="1"/>
          </p:nvPr>
        </p:nvSpPr>
        <p:spPr>
          <a:xfrm>
            <a:off x="62549" y="1125225"/>
            <a:ext cx="3537901" cy="4712999"/>
          </a:xfrm>
          <a:prstGeom prst="rect">
            <a:avLst/>
          </a:prstGeom>
        </p:spPr>
        <p:txBody>
          <a:bodyPr lIns="91425" tIns="91425" rIns="91425" bIns="91425" anchor="t" anchorCtr="0">
            <a:noAutofit/>
          </a:bodyPr>
          <a:lstStyle/>
          <a:p>
            <a:pPr marL="457200" lvl="0" indent="-228600" rtl="0">
              <a:spcBef>
                <a:spcPts val="0"/>
              </a:spcBef>
            </a:pPr>
            <a:r>
              <a:rPr lang="en-US" sz="2100" dirty="0" smtClean="0"/>
              <a:t>B</a:t>
            </a:r>
            <a:r>
              <a:rPr lang="en" sz="2100" dirty="0" smtClean="0"/>
              <a:t>udget restrains recruitment.</a:t>
            </a:r>
          </a:p>
          <a:p>
            <a:pPr marL="228600" lvl="0" rtl="0">
              <a:spcBef>
                <a:spcPts val="0"/>
              </a:spcBef>
              <a:buNone/>
            </a:pPr>
            <a:endParaRPr lang="en" sz="2100" dirty="0"/>
          </a:p>
          <a:p>
            <a:pPr marL="457200" lvl="0" indent="-228600" rtl="0">
              <a:spcBef>
                <a:spcPts val="0"/>
              </a:spcBef>
            </a:pPr>
            <a:r>
              <a:rPr lang="en-US" sz="2100" dirty="0" smtClean="0"/>
              <a:t>Q</a:t>
            </a:r>
            <a:r>
              <a:rPr lang="en" sz="2100" dirty="0" smtClean="0"/>
              <a:t>ualified candidates are in good supply.</a:t>
            </a:r>
          </a:p>
          <a:p>
            <a:pPr marL="228600" lvl="0" rtl="0">
              <a:spcBef>
                <a:spcPts val="0"/>
              </a:spcBef>
              <a:buNone/>
            </a:pPr>
            <a:endParaRPr lang="en" sz="2100" dirty="0"/>
          </a:p>
          <a:p>
            <a:pPr marL="457200" lvl="0" indent="-228600" rtl="0">
              <a:spcBef>
                <a:spcPts val="0"/>
              </a:spcBef>
            </a:pPr>
            <a:r>
              <a:rPr lang="en" sz="2100" dirty="0" smtClean="0"/>
              <a:t>MLIS grads experience longer transitions to professional roles. </a:t>
            </a:r>
          </a:p>
          <a:p>
            <a:pPr marL="457200" lvl="0" indent="-228600" rtl="0">
              <a:spcBef>
                <a:spcPts val="0"/>
              </a:spcBef>
            </a:pPr>
            <a:endParaRPr lang="en" sz="2100" dirty="0"/>
          </a:p>
          <a:p>
            <a:pPr marL="457200" lvl="0" indent="-228600" rtl="0">
              <a:spcBef>
                <a:spcPts val="0"/>
              </a:spcBef>
            </a:pPr>
            <a:r>
              <a:rPr lang="en" sz="2100" dirty="0" smtClean="0"/>
              <a:t>The pool of qualified, visible, minority candidates is currently unknown in Canada and United States.</a:t>
            </a:r>
            <a:endParaRPr lang="en" sz="2100" dirty="0"/>
          </a:p>
        </p:txBody>
      </p:sp>
      <p:pic>
        <p:nvPicPr>
          <p:cNvPr id="2" name="Picture 1"/>
          <p:cNvPicPr>
            <a:picLocks noChangeAspect="1"/>
          </p:cNvPicPr>
          <p:nvPr/>
        </p:nvPicPr>
        <p:blipFill rotWithShape="1">
          <a:blip r:embed="rId3"/>
          <a:srcRect l="23971" t="22709" r="26618" b="35103"/>
          <a:stretch/>
        </p:blipFill>
        <p:spPr>
          <a:xfrm>
            <a:off x="3789896" y="2340618"/>
            <a:ext cx="4733475" cy="2282211"/>
          </a:xfrm>
          <a:prstGeom prst="rect">
            <a:avLst/>
          </a:prstGeom>
        </p:spPr>
      </p:pic>
      <p:sp>
        <p:nvSpPr>
          <p:cNvPr id="5" name="TextBox 4"/>
          <p:cNvSpPr txBox="1"/>
          <p:nvPr/>
        </p:nvSpPr>
        <p:spPr>
          <a:xfrm>
            <a:off x="2000250" y="238125"/>
            <a:ext cx="6438900" cy="646331"/>
          </a:xfrm>
          <a:prstGeom prst="rect">
            <a:avLst/>
          </a:prstGeom>
          <a:noFill/>
        </p:spPr>
        <p:txBody>
          <a:bodyPr wrap="square" rtlCol="0">
            <a:spAutoFit/>
          </a:bodyPr>
          <a:lstStyle/>
          <a:p>
            <a:r>
              <a:rPr lang="en-US" sz="3600" dirty="0" smtClean="0">
                <a:solidFill>
                  <a:schemeClr val="bg1"/>
                </a:solidFill>
                <a:latin typeface="Raleway" panose="020B0604020202020204" charset="0"/>
              </a:rPr>
              <a:t>Barriers to Recruitment</a:t>
            </a:r>
            <a:endParaRPr lang="en-US" sz="3600" dirty="0">
              <a:solidFill>
                <a:schemeClr val="bg1"/>
              </a:solidFill>
              <a:latin typeface="Raleway" panose="020B060402020202020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n" dirty="0" smtClean="0"/>
              <a:t>“If you build it, they will come.”</a:t>
            </a:r>
            <a:endParaRPr lang="en" dirty="0"/>
          </a:p>
        </p:txBody>
      </p:sp>
      <p:sp>
        <p:nvSpPr>
          <p:cNvPr id="5" name="Shape 166"/>
          <p:cNvSpPr txBox="1">
            <a:spLocks/>
          </p:cNvSpPr>
          <p:nvPr/>
        </p:nvSpPr>
        <p:spPr>
          <a:xfrm>
            <a:off x="2519210" y="4145180"/>
            <a:ext cx="4105578" cy="17141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chemeClr val="lt1"/>
              </a:buClr>
              <a:buSzPct val="100000"/>
              <a:buFont typeface="Raleway"/>
              <a:buChar char="▹"/>
              <a:defRPr sz="2400" b="0" i="0" u="none" strike="noStrike" cap="none">
                <a:solidFill>
                  <a:schemeClr val="lt1"/>
                </a:solidFill>
                <a:latin typeface="Raleway"/>
                <a:ea typeface="Raleway"/>
                <a:cs typeface="Raleway"/>
                <a:sym typeface="Raleway"/>
              </a:defRPr>
            </a:lvl1pPr>
            <a:lvl2pPr marR="0" lvl="1" algn="l" rtl="0">
              <a:lnSpc>
                <a:spcPct val="100000"/>
              </a:lnSpc>
              <a:spcBef>
                <a:spcPts val="480"/>
              </a:spcBef>
              <a:spcAft>
                <a:spcPts val="0"/>
              </a:spcAft>
              <a:buClr>
                <a:schemeClr val="lt1"/>
              </a:buClr>
              <a:buSzPct val="100000"/>
              <a:buFont typeface="Raleway"/>
              <a:buChar char="▸"/>
              <a:defRPr sz="1800" b="0" i="0" u="none" strike="noStrike" cap="none">
                <a:solidFill>
                  <a:schemeClr val="lt1"/>
                </a:solidFill>
                <a:latin typeface="Raleway"/>
                <a:ea typeface="Raleway"/>
                <a:cs typeface="Raleway"/>
                <a:sym typeface="Raleway"/>
              </a:defRPr>
            </a:lvl2pPr>
            <a:lvl3pPr marR="0" lvl="2" algn="l" rtl="0">
              <a:lnSpc>
                <a:spcPct val="100000"/>
              </a:lnSpc>
              <a:spcBef>
                <a:spcPts val="480"/>
              </a:spcBef>
              <a:spcAft>
                <a:spcPts val="0"/>
              </a:spcAft>
              <a:buClr>
                <a:schemeClr val="lt1"/>
              </a:buClr>
              <a:buSzPct val="100000"/>
              <a:buFont typeface="Raleway"/>
              <a:buNone/>
              <a:defRPr sz="1800" b="0" i="0" u="none" strike="noStrike" cap="none">
                <a:solidFill>
                  <a:schemeClr val="lt1"/>
                </a:solidFill>
                <a:latin typeface="Raleway"/>
                <a:ea typeface="Raleway"/>
                <a:cs typeface="Raleway"/>
                <a:sym typeface="Raleway"/>
              </a:defRPr>
            </a:lvl3pPr>
            <a:lvl4pPr marR="0" lvl="3" algn="l" rtl="0">
              <a:lnSpc>
                <a:spcPct val="100000"/>
              </a:lnSpc>
              <a:spcBef>
                <a:spcPts val="360"/>
              </a:spcBef>
              <a:spcAft>
                <a:spcPts val="0"/>
              </a:spcAft>
              <a:buClr>
                <a:schemeClr val="lt1"/>
              </a:buClr>
              <a:buSzPct val="100000"/>
              <a:buFont typeface="Raleway"/>
              <a:buNone/>
              <a:defRPr sz="1800" b="0" i="0" u="none" strike="noStrike" cap="none">
                <a:solidFill>
                  <a:schemeClr val="lt1"/>
                </a:solidFill>
                <a:latin typeface="Raleway"/>
                <a:ea typeface="Raleway"/>
                <a:cs typeface="Raleway"/>
                <a:sym typeface="Raleway"/>
              </a:defRPr>
            </a:lvl4pPr>
            <a:lvl5pPr marR="0" lvl="4" algn="l" rtl="0">
              <a:lnSpc>
                <a:spcPct val="100000"/>
              </a:lnSpc>
              <a:spcBef>
                <a:spcPts val="360"/>
              </a:spcBef>
              <a:spcAft>
                <a:spcPts val="0"/>
              </a:spcAft>
              <a:buClr>
                <a:schemeClr val="lt1"/>
              </a:buClr>
              <a:buSzPct val="100000"/>
              <a:buFont typeface="Raleway"/>
              <a:buNone/>
              <a:defRPr sz="1800" b="0" i="0" u="none" strike="noStrike" cap="none">
                <a:solidFill>
                  <a:schemeClr val="lt1"/>
                </a:solidFill>
                <a:latin typeface="Raleway"/>
                <a:ea typeface="Raleway"/>
                <a:cs typeface="Raleway"/>
                <a:sym typeface="Raleway"/>
              </a:defRPr>
            </a:lvl5pPr>
            <a:lvl6pPr marR="0" lvl="5" algn="l" rtl="0">
              <a:lnSpc>
                <a:spcPct val="100000"/>
              </a:lnSpc>
              <a:spcBef>
                <a:spcPts val="360"/>
              </a:spcBef>
              <a:spcAft>
                <a:spcPts val="0"/>
              </a:spcAft>
              <a:buClr>
                <a:schemeClr val="lt1"/>
              </a:buClr>
              <a:buSzPct val="100000"/>
              <a:buFont typeface="Raleway"/>
              <a:buNone/>
              <a:defRPr sz="1800" b="0" i="0" u="none" strike="noStrike" cap="none">
                <a:solidFill>
                  <a:schemeClr val="lt1"/>
                </a:solidFill>
                <a:latin typeface="Raleway"/>
                <a:ea typeface="Raleway"/>
                <a:cs typeface="Raleway"/>
                <a:sym typeface="Raleway"/>
              </a:defRPr>
            </a:lvl6pPr>
            <a:lvl7pPr marR="0" lvl="6" algn="l" rtl="0">
              <a:lnSpc>
                <a:spcPct val="100000"/>
              </a:lnSpc>
              <a:spcBef>
                <a:spcPts val="360"/>
              </a:spcBef>
              <a:spcAft>
                <a:spcPts val="0"/>
              </a:spcAft>
              <a:buClr>
                <a:schemeClr val="lt1"/>
              </a:buClr>
              <a:buSzPct val="100000"/>
              <a:buFont typeface="Raleway"/>
              <a:buNone/>
              <a:defRPr sz="1800" b="0" i="0" u="none" strike="noStrike" cap="none">
                <a:solidFill>
                  <a:schemeClr val="lt1"/>
                </a:solidFill>
                <a:latin typeface="Raleway"/>
                <a:ea typeface="Raleway"/>
                <a:cs typeface="Raleway"/>
                <a:sym typeface="Raleway"/>
              </a:defRPr>
            </a:lvl7pPr>
            <a:lvl8pPr marR="0" lvl="7" algn="l" rtl="0">
              <a:lnSpc>
                <a:spcPct val="100000"/>
              </a:lnSpc>
              <a:spcBef>
                <a:spcPts val="360"/>
              </a:spcBef>
              <a:spcAft>
                <a:spcPts val="0"/>
              </a:spcAft>
              <a:buClr>
                <a:schemeClr val="lt1"/>
              </a:buClr>
              <a:buSzPct val="100000"/>
              <a:buFont typeface="Raleway"/>
              <a:buNone/>
              <a:defRPr sz="1800" b="0" i="0" u="none" strike="noStrike" cap="none">
                <a:solidFill>
                  <a:schemeClr val="lt1"/>
                </a:solidFill>
                <a:latin typeface="Raleway"/>
                <a:ea typeface="Raleway"/>
                <a:cs typeface="Raleway"/>
                <a:sym typeface="Raleway"/>
              </a:defRPr>
            </a:lvl8pPr>
            <a:lvl9pPr marR="0" lvl="8" algn="l" rtl="0">
              <a:lnSpc>
                <a:spcPct val="100000"/>
              </a:lnSpc>
              <a:spcBef>
                <a:spcPts val="360"/>
              </a:spcBef>
              <a:spcAft>
                <a:spcPts val="0"/>
              </a:spcAft>
              <a:buClr>
                <a:schemeClr val="lt1"/>
              </a:buClr>
              <a:buSzPct val="100000"/>
              <a:buFont typeface="Raleway"/>
              <a:buNone/>
              <a:defRPr sz="1800" b="0" i="0" u="none" strike="noStrike" cap="none">
                <a:solidFill>
                  <a:schemeClr val="lt1"/>
                </a:solidFill>
                <a:latin typeface="Raleway"/>
                <a:ea typeface="Raleway"/>
                <a:cs typeface="Raleway"/>
                <a:sym typeface="Raleway"/>
              </a:defRPr>
            </a:lvl9pPr>
          </a:lstStyle>
          <a:p>
            <a:pPr algn="ctr">
              <a:spcBef>
                <a:spcPts val="0"/>
              </a:spcBef>
              <a:buFont typeface="Raleway"/>
              <a:buNone/>
            </a:pPr>
            <a:r>
              <a:rPr lang="en" sz="1800" dirty="0" smtClean="0"/>
              <a:t>Alligning recruitment meaures with Millennial values in job descriptions, creative compensational packaging, tiered promotion and motivational management. </a:t>
            </a:r>
            <a:endParaRPr lang="en"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1115099" y="1676400"/>
            <a:ext cx="3355800" cy="4967700"/>
          </a:xfrm>
          <a:prstGeom prst="rect">
            <a:avLst/>
          </a:prstGeom>
        </p:spPr>
        <p:txBody>
          <a:bodyPr lIns="91425" tIns="91425" rIns="91425" bIns="91425" anchor="t" anchorCtr="0">
            <a:noAutofit/>
          </a:bodyPr>
          <a:lstStyle/>
          <a:p>
            <a:pPr marL="342900" indent="-342900">
              <a:buFont typeface="Wingdings" panose="05000000000000000000" pitchFamily="2" charset="2"/>
              <a:buChar char="Ø"/>
            </a:pPr>
            <a:r>
              <a:rPr lang="en-US" dirty="0" smtClean="0"/>
              <a:t>Understands the currency of staff.</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smtClean="0"/>
              <a:t>Foundational in team ethic and crowd-sourcing labor.</a:t>
            </a:r>
            <a:endParaRPr lang="en" dirty="0" smtClean="0"/>
          </a:p>
          <a:p>
            <a:pPr marL="342900" indent="-342900">
              <a:buFont typeface="Wingdings" panose="05000000000000000000" pitchFamily="2" charset="2"/>
              <a:buChar char="Ø"/>
            </a:pPr>
            <a:endParaRPr lang="en" dirty="0" smtClean="0"/>
          </a:p>
          <a:p>
            <a:pPr marL="342900" indent="-342900">
              <a:buFont typeface="Wingdings" panose="05000000000000000000" pitchFamily="2" charset="2"/>
              <a:buChar char="Ø"/>
            </a:pPr>
            <a:r>
              <a:rPr lang="en" dirty="0" smtClean="0"/>
              <a:t>Builds autonomy, program pilots and decision makers. </a:t>
            </a:r>
            <a:endParaRPr lang="en" dirty="0"/>
          </a:p>
          <a:p>
            <a:pPr marL="342900" indent="-342900">
              <a:buFont typeface="Wingdings" panose="05000000000000000000" pitchFamily="2" charset="2"/>
              <a:buChar char="Ø"/>
            </a:pPr>
            <a:endParaRPr lang="en" dirty="0"/>
          </a:p>
        </p:txBody>
      </p:sp>
      <p:sp>
        <p:nvSpPr>
          <p:cNvPr id="173" name="Shape 173"/>
          <p:cNvSpPr txBox="1">
            <a:spLocks noGrp="1"/>
          </p:cNvSpPr>
          <p:nvPr>
            <p:ph type="title"/>
          </p:nvPr>
        </p:nvSpPr>
        <p:spPr>
          <a:xfrm>
            <a:off x="1115100" y="428125"/>
            <a:ext cx="7571700" cy="506099"/>
          </a:xfrm>
          <a:prstGeom prst="rect">
            <a:avLst/>
          </a:prstGeom>
        </p:spPr>
        <p:txBody>
          <a:bodyPr lIns="91425" tIns="91425" rIns="91425" bIns="91425" anchor="b" anchorCtr="0">
            <a:noAutofit/>
          </a:bodyPr>
          <a:lstStyle/>
          <a:p>
            <a:pPr lvl="0" rtl="0">
              <a:spcBef>
                <a:spcPts val="0"/>
              </a:spcBef>
              <a:buNone/>
            </a:pPr>
            <a:r>
              <a:rPr lang="en" dirty="0" smtClean="0"/>
              <a:t>WHAT IS MOTIVATIONAL STYLE MANAGEMENT</a:t>
            </a:r>
            <a:endParaRPr lang="en" dirty="0">
              <a:latin typeface="Homemade Apple"/>
              <a:ea typeface="Homemade Apple"/>
              <a:cs typeface="Homemade Apple"/>
              <a:sym typeface="Homemade Apple"/>
            </a:endParaRPr>
          </a:p>
        </p:txBody>
      </p:sp>
      <p:sp>
        <p:nvSpPr>
          <p:cNvPr id="2" name="Text Placeholder 1"/>
          <p:cNvSpPr>
            <a:spLocks noGrp="1"/>
          </p:cNvSpPr>
          <p:nvPr>
            <p:ph type="body" idx="2"/>
          </p:nvPr>
        </p:nvSpPr>
        <p:spPr>
          <a:xfrm>
            <a:off x="4673042" y="1676400"/>
            <a:ext cx="4013758" cy="4967700"/>
          </a:xfrm>
        </p:spPr>
        <p:txBody>
          <a:bodyPr/>
          <a:lstStyle/>
          <a:p>
            <a:pPr marL="342900" indent="-342900">
              <a:buFont typeface="Wingdings" panose="05000000000000000000" pitchFamily="2" charset="2"/>
              <a:buChar char="Ø"/>
            </a:pPr>
            <a:r>
              <a:rPr lang="en-US" dirty="0" smtClean="0"/>
              <a:t>Clearly defines successful means of communication as well as outcomes. </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smtClean="0"/>
              <a:t>Identifies change as a workplace constant and factors it into ongoing managerial practices. </a:t>
            </a:r>
            <a:endParaRPr lang="en-US" dirty="0"/>
          </a:p>
        </p:txBody>
      </p:sp>
    </p:spTree>
    <p:extLst>
      <p:ext uri="{BB962C8B-B14F-4D97-AF65-F5344CB8AC3E}">
        <p14:creationId xmlns:p14="http://schemas.microsoft.com/office/powerpoint/2010/main" val="3567316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p:nvPr/>
        </p:nvSpPr>
        <p:spPr>
          <a:xfrm>
            <a:off x="16225" y="3556950"/>
            <a:ext cx="9135900" cy="506099"/>
          </a:xfrm>
          <a:prstGeom prst="rect">
            <a:avLst/>
          </a:prstGeom>
          <a:solidFill>
            <a:srgbClr val="20124D">
              <a:alpha val="21540"/>
            </a:srgbClr>
          </a:solidFill>
          <a:ln>
            <a:noFill/>
          </a:ln>
        </p:spPr>
        <p:txBody>
          <a:bodyPr lIns="91425" tIns="91425" rIns="91425" bIns="91425" anchor="ctr" anchorCtr="0">
            <a:noAutofit/>
          </a:bodyPr>
          <a:lstStyle/>
          <a:p>
            <a:pPr lvl="0">
              <a:spcBef>
                <a:spcPts val="0"/>
              </a:spcBef>
              <a:buNone/>
            </a:pPr>
            <a:endParaRPr/>
          </a:p>
        </p:txBody>
      </p:sp>
      <p:sp>
        <p:nvSpPr>
          <p:cNvPr id="246" name="Shape 246"/>
          <p:cNvSpPr txBox="1">
            <a:spLocks noGrp="1"/>
          </p:cNvSpPr>
          <p:nvPr>
            <p:ph type="title"/>
          </p:nvPr>
        </p:nvSpPr>
        <p:spPr>
          <a:xfrm>
            <a:off x="1115100" y="428125"/>
            <a:ext cx="7571700" cy="506099"/>
          </a:xfrm>
          <a:prstGeom prst="rect">
            <a:avLst/>
          </a:prstGeom>
        </p:spPr>
        <p:txBody>
          <a:bodyPr lIns="91425" tIns="91425" rIns="91425" bIns="91425" anchor="b" anchorCtr="0">
            <a:noAutofit/>
          </a:bodyPr>
          <a:lstStyle/>
          <a:p>
            <a:pPr lvl="0">
              <a:spcBef>
                <a:spcPts val="0"/>
              </a:spcBef>
              <a:buNone/>
            </a:pPr>
            <a:r>
              <a:rPr lang="en" dirty="0" smtClean="0"/>
              <a:t>LIBRARY MANAGEMENT  </a:t>
            </a:r>
            <a:r>
              <a:rPr lang="en" dirty="0" smtClean="0">
                <a:latin typeface="Homemade Apple"/>
                <a:ea typeface="Homemade Apple"/>
                <a:cs typeface="Homemade Apple"/>
                <a:sym typeface="Homemade Apple"/>
              </a:rPr>
              <a:t>The Millennial Process</a:t>
            </a:r>
            <a:endParaRPr lang="en" dirty="0">
              <a:latin typeface="Homemade Apple"/>
              <a:ea typeface="Homemade Apple"/>
              <a:cs typeface="Homemade Apple"/>
              <a:sym typeface="Homemade Apple"/>
            </a:endParaRPr>
          </a:p>
        </p:txBody>
      </p:sp>
      <p:cxnSp>
        <p:nvCxnSpPr>
          <p:cNvPr id="247" name="Shape 247"/>
          <p:cNvCxnSpPr/>
          <p:nvPr/>
        </p:nvCxnSpPr>
        <p:spPr>
          <a:xfrm>
            <a:off x="4050" y="3810000"/>
            <a:ext cx="9135900" cy="0"/>
          </a:xfrm>
          <a:prstGeom prst="straightConnector1">
            <a:avLst/>
          </a:prstGeom>
          <a:noFill/>
          <a:ln w="19050" cap="rnd" cmpd="sng">
            <a:solidFill>
              <a:srgbClr val="FFFFFF"/>
            </a:solidFill>
            <a:prstDash val="dash"/>
            <a:round/>
            <a:headEnd type="none" w="lg" len="lg"/>
            <a:tailEnd type="none" w="lg" len="lg"/>
          </a:ln>
        </p:spPr>
      </p:cxnSp>
      <p:cxnSp>
        <p:nvCxnSpPr>
          <p:cNvPr id="248" name="Shape 248"/>
          <p:cNvCxnSpPr/>
          <p:nvPr/>
        </p:nvCxnSpPr>
        <p:spPr>
          <a:xfrm rot="10800000">
            <a:off x="2201687" y="2650793"/>
            <a:ext cx="0" cy="1159200"/>
          </a:xfrm>
          <a:prstGeom prst="straightConnector1">
            <a:avLst/>
          </a:prstGeom>
          <a:noFill/>
          <a:ln w="19050" cap="flat" cmpd="sng">
            <a:solidFill>
              <a:srgbClr val="FFFFFF"/>
            </a:solidFill>
            <a:prstDash val="solid"/>
            <a:round/>
            <a:headEnd type="none" w="lg" len="lg"/>
            <a:tailEnd type="oval" w="lg" len="lg"/>
          </a:ln>
        </p:spPr>
      </p:cxnSp>
      <p:cxnSp>
        <p:nvCxnSpPr>
          <p:cNvPr id="249" name="Shape 249"/>
          <p:cNvCxnSpPr/>
          <p:nvPr/>
        </p:nvCxnSpPr>
        <p:spPr>
          <a:xfrm rot="10800000">
            <a:off x="6942312" y="2650793"/>
            <a:ext cx="0" cy="1159200"/>
          </a:xfrm>
          <a:prstGeom prst="straightConnector1">
            <a:avLst/>
          </a:prstGeom>
          <a:noFill/>
          <a:ln w="19050" cap="flat" cmpd="sng">
            <a:solidFill>
              <a:srgbClr val="FFFFFF"/>
            </a:solidFill>
            <a:prstDash val="solid"/>
            <a:round/>
            <a:headEnd type="none" w="lg" len="lg"/>
            <a:tailEnd type="oval" w="lg" len="lg"/>
          </a:ln>
        </p:spPr>
      </p:cxnSp>
      <p:cxnSp>
        <p:nvCxnSpPr>
          <p:cNvPr id="250" name="Shape 250"/>
          <p:cNvCxnSpPr/>
          <p:nvPr/>
        </p:nvCxnSpPr>
        <p:spPr>
          <a:xfrm rot="10800000">
            <a:off x="4571994" y="3809993"/>
            <a:ext cx="0" cy="1159200"/>
          </a:xfrm>
          <a:prstGeom prst="straightConnector1">
            <a:avLst/>
          </a:prstGeom>
          <a:noFill/>
          <a:ln w="19050" cap="flat" cmpd="sng">
            <a:solidFill>
              <a:srgbClr val="FFFFFF"/>
            </a:solidFill>
            <a:prstDash val="solid"/>
            <a:round/>
            <a:headEnd type="oval" w="lg" len="lg"/>
            <a:tailEnd type="none" w="lg" len="lg"/>
          </a:ln>
        </p:spPr>
      </p:cxnSp>
      <p:sp>
        <p:nvSpPr>
          <p:cNvPr id="251" name="Shape 251"/>
          <p:cNvSpPr txBox="1"/>
          <p:nvPr/>
        </p:nvSpPr>
        <p:spPr>
          <a:xfrm>
            <a:off x="1046550" y="2193600"/>
            <a:ext cx="2310299" cy="381000"/>
          </a:xfrm>
          <a:prstGeom prst="rect">
            <a:avLst/>
          </a:prstGeom>
          <a:noFill/>
          <a:ln>
            <a:noFill/>
          </a:ln>
        </p:spPr>
        <p:txBody>
          <a:bodyPr lIns="91425" tIns="91425" rIns="91425" bIns="91425" anchor="t" anchorCtr="0">
            <a:noAutofit/>
          </a:bodyPr>
          <a:lstStyle/>
          <a:p>
            <a:pPr lvl="0" algn="ctr">
              <a:spcBef>
                <a:spcPts val="0"/>
              </a:spcBef>
              <a:buNone/>
            </a:pPr>
            <a:r>
              <a:rPr lang="en" sz="1800" dirty="0" smtClean="0">
                <a:solidFill>
                  <a:srgbClr val="FFFFFF"/>
                </a:solidFill>
                <a:latin typeface="Raleway"/>
                <a:ea typeface="Raleway"/>
                <a:cs typeface="Raleway"/>
                <a:sym typeface="Raleway"/>
              </a:rPr>
              <a:t>Recruit</a:t>
            </a:r>
            <a:endParaRPr lang="en" sz="1800" dirty="0">
              <a:solidFill>
                <a:srgbClr val="FFFFFF"/>
              </a:solidFill>
              <a:latin typeface="Raleway"/>
              <a:ea typeface="Raleway"/>
              <a:cs typeface="Raleway"/>
              <a:sym typeface="Raleway"/>
            </a:endParaRPr>
          </a:p>
        </p:txBody>
      </p:sp>
      <p:sp>
        <p:nvSpPr>
          <p:cNvPr id="252" name="Shape 252"/>
          <p:cNvSpPr txBox="1"/>
          <p:nvPr/>
        </p:nvSpPr>
        <p:spPr>
          <a:xfrm>
            <a:off x="3416850" y="5134600"/>
            <a:ext cx="2310299" cy="381000"/>
          </a:xfrm>
          <a:prstGeom prst="rect">
            <a:avLst/>
          </a:prstGeom>
          <a:noFill/>
          <a:ln>
            <a:noFill/>
          </a:ln>
        </p:spPr>
        <p:txBody>
          <a:bodyPr lIns="91425" tIns="91425" rIns="91425" bIns="91425" anchor="t" anchorCtr="0">
            <a:noAutofit/>
          </a:bodyPr>
          <a:lstStyle/>
          <a:p>
            <a:pPr lvl="0" algn="ctr" rtl="0">
              <a:spcBef>
                <a:spcPts val="0"/>
              </a:spcBef>
              <a:buNone/>
            </a:pPr>
            <a:r>
              <a:rPr lang="en" sz="1800" dirty="0" smtClean="0">
                <a:solidFill>
                  <a:srgbClr val="FFFFFF"/>
                </a:solidFill>
                <a:latin typeface="Raleway"/>
                <a:ea typeface="Raleway"/>
                <a:cs typeface="Raleway"/>
                <a:sym typeface="Raleway"/>
              </a:rPr>
              <a:t>Motivate</a:t>
            </a:r>
            <a:endParaRPr lang="en" sz="1800" dirty="0">
              <a:solidFill>
                <a:srgbClr val="FFFFFF"/>
              </a:solidFill>
              <a:latin typeface="Raleway"/>
              <a:ea typeface="Raleway"/>
              <a:cs typeface="Raleway"/>
              <a:sym typeface="Raleway"/>
            </a:endParaRPr>
          </a:p>
        </p:txBody>
      </p:sp>
      <p:sp>
        <p:nvSpPr>
          <p:cNvPr id="253" name="Shape 253"/>
          <p:cNvSpPr txBox="1"/>
          <p:nvPr/>
        </p:nvSpPr>
        <p:spPr>
          <a:xfrm>
            <a:off x="4900950" y="2156346"/>
            <a:ext cx="4239000" cy="411744"/>
          </a:xfrm>
          <a:prstGeom prst="rect">
            <a:avLst/>
          </a:prstGeom>
          <a:noFill/>
          <a:ln>
            <a:noFill/>
          </a:ln>
        </p:spPr>
        <p:txBody>
          <a:bodyPr lIns="91425" tIns="91425" rIns="91425" bIns="91425" anchor="t" anchorCtr="0">
            <a:noAutofit/>
          </a:bodyPr>
          <a:lstStyle/>
          <a:p>
            <a:pPr lvl="0" algn="ctr" rtl="0">
              <a:spcBef>
                <a:spcPts val="0"/>
              </a:spcBef>
              <a:buNone/>
            </a:pPr>
            <a:r>
              <a:rPr lang="en" sz="1800" dirty="0" smtClean="0">
                <a:solidFill>
                  <a:srgbClr val="FFFFFF"/>
                </a:solidFill>
                <a:latin typeface="Raleway"/>
                <a:ea typeface="Raleway"/>
                <a:cs typeface="Raleway"/>
                <a:sym typeface="Raleway"/>
              </a:rPr>
              <a:t>Retain (through Engagement)</a:t>
            </a:r>
            <a:endParaRPr lang="en" sz="1800"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6164</TotalTime>
  <Words>1857</Words>
  <Application>Microsoft Office PowerPoint</Application>
  <PresentationFormat>On-screen Show (4:3)</PresentationFormat>
  <Paragraphs>265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Wingdings</vt:lpstr>
      <vt:lpstr>Homemade Apple</vt:lpstr>
      <vt:lpstr>Raleway</vt:lpstr>
      <vt:lpstr>Lear template</vt:lpstr>
      <vt:lpstr>PowerPoint Presentation</vt:lpstr>
      <vt:lpstr>Hello!</vt:lpstr>
      <vt:lpstr>WHO ARE THE MILLENNIALS </vt:lpstr>
      <vt:lpstr>Engagement as Recruitment</vt:lpstr>
      <vt:lpstr>Engagement as Recruitment</vt:lpstr>
      <vt:lpstr>PowerPoint Presentation</vt:lpstr>
      <vt:lpstr>PowerPoint Presentation</vt:lpstr>
      <vt:lpstr>WHAT IS MOTIVATIONAL STYLE MANAGEMENT</vt:lpstr>
      <vt:lpstr>LIBRARY MANAGEMENT  The Millennial Process</vt:lpstr>
      <vt:lpstr>Examples OF MOTIVATIONAL STYLE MANAGEMENT</vt:lpstr>
      <vt:lpstr>PowerPoint Presentation</vt:lpstr>
      <vt:lpstr>Investment as Retention </vt:lpstr>
      <vt:lpstr>Investment as Retention </vt:lpstr>
      <vt:lpstr>PowerPoint Presentation</vt:lpstr>
      <vt:lpstr>Examples OF RENTENTION TACTICS</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SHelmick</dc:creator>
  <cp:lastModifiedBy>Samantha Helmick</cp:lastModifiedBy>
  <cp:revision>29</cp:revision>
  <dcterms:modified xsi:type="dcterms:W3CDTF">2016-07-26T04:19:39Z</dcterms:modified>
</cp:coreProperties>
</file>