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3" r:id="rId3"/>
    <p:sldId id="318" r:id="rId4"/>
    <p:sldId id="295" r:id="rId5"/>
    <p:sldId id="322" r:id="rId6"/>
    <p:sldId id="323" r:id="rId7"/>
    <p:sldId id="319" r:id="rId8"/>
    <p:sldId id="330" r:id="rId9"/>
    <p:sldId id="274" r:id="rId10"/>
    <p:sldId id="324" r:id="rId11"/>
    <p:sldId id="331" r:id="rId12"/>
    <p:sldId id="332" r:id="rId13"/>
    <p:sldId id="333" r:id="rId14"/>
    <p:sldId id="328" r:id="rId15"/>
    <p:sldId id="320" r:id="rId16"/>
    <p:sldId id="321" r:id="rId17"/>
  </p:sldIdLst>
  <p:sldSz cx="9144000" cy="7315200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9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66"/>
    <a:srgbClr val="99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57029" autoAdjust="0"/>
  </p:normalViewPr>
  <p:slideViewPr>
    <p:cSldViewPr snapToGrid="0" snapToObjects="1">
      <p:cViewPr varScale="1">
        <p:scale>
          <a:sx n="51" d="100"/>
          <a:sy n="51" d="100"/>
        </p:scale>
        <p:origin x="1712" y="4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15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-512" y="-112"/>
      </p:cViewPr>
      <p:guideLst>
        <p:guide orient="horz" pos="2910"/>
        <p:guide pos="219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iannesorensen:Documents:8Rs%20Redux:DATA:Practitioner:PRACTITIONER%20CALCULA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2014</c:v>
          </c:tx>
          <c:marker>
            <c:symbol val="none"/>
          </c:marker>
          <c:cat>
            <c:strRef>
              <c:f>Sheet1!$A$231:$A$239</c:f>
              <c:strCache>
                <c:ptCount val="9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65+</c:v>
                </c:pt>
              </c:strCache>
            </c:strRef>
          </c:cat>
          <c:val>
            <c:numRef>
              <c:f>Sheet1!$C$231:$C$239</c:f>
              <c:numCache>
                <c:formatCode>0%</c:formatCode>
                <c:ptCount val="9"/>
                <c:pt idx="0">
                  <c:v>5.3627760252365902E-2</c:v>
                </c:pt>
                <c:pt idx="1">
                  <c:v>0.116719242902208</c:v>
                </c:pt>
                <c:pt idx="2">
                  <c:v>0.13880126182965299</c:v>
                </c:pt>
                <c:pt idx="3">
                  <c:v>0.148264984227129</c:v>
                </c:pt>
                <c:pt idx="4">
                  <c:v>0.157728706624606</c:v>
                </c:pt>
                <c:pt idx="5">
                  <c:v>0.141955835962145</c:v>
                </c:pt>
                <c:pt idx="6">
                  <c:v>0.12933753943217699</c:v>
                </c:pt>
                <c:pt idx="7">
                  <c:v>9.1482649842271294E-2</c:v>
                </c:pt>
                <c:pt idx="8">
                  <c:v>2.20820189274448E-2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A-4BA1-A0B7-A2696296A999}"/>
            </c:ext>
          </c:extLst>
        </c:ser>
        <c:ser>
          <c:idx val="1"/>
          <c:order val="1"/>
          <c:tx>
            <c:v>2004</c:v>
          </c:tx>
          <c:marker>
            <c:symbol val="none"/>
          </c:marker>
          <c:cat>
            <c:strRef>
              <c:f>Sheet1!$A$231:$A$239</c:f>
              <c:strCache>
                <c:ptCount val="9"/>
                <c:pt idx="0">
                  <c:v>25-29</c:v>
                </c:pt>
                <c:pt idx="1">
                  <c:v>30-34</c:v>
                </c:pt>
                <c:pt idx="2">
                  <c:v>35-39</c:v>
                </c:pt>
                <c:pt idx="3">
                  <c:v>40-44</c:v>
                </c:pt>
                <c:pt idx="4">
                  <c:v>45-49</c:v>
                </c:pt>
                <c:pt idx="5">
                  <c:v>50-54</c:v>
                </c:pt>
                <c:pt idx="6">
                  <c:v>55-59</c:v>
                </c:pt>
                <c:pt idx="7">
                  <c:v>60-64</c:v>
                </c:pt>
                <c:pt idx="8">
                  <c:v>65+</c:v>
                </c:pt>
              </c:strCache>
            </c:strRef>
          </c:cat>
          <c:val>
            <c:numRef>
              <c:f>Sheet1!$E$231:$E$239</c:f>
              <c:numCache>
                <c:formatCode>0%</c:formatCode>
                <c:ptCount val="9"/>
                <c:pt idx="0">
                  <c:v>4.1666666666666699E-2</c:v>
                </c:pt>
                <c:pt idx="1">
                  <c:v>8.7719298245614002E-2</c:v>
                </c:pt>
                <c:pt idx="2">
                  <c:v>8.3333333333333301E-2</c:v>
                </c:pt>
                <c:pt idx="3">
                  <c:v>0.105263157894737</c:v>
                </c:pt>
                <c:pt idx="4">
                  <c:v>0.162280701754386</c:v>
                </c:pt>
                <c:pt idx="5">
                  <c:v>0.232456140350877</c:v>
                </c:pt>
                <c:pt idx="6">
                  <c:v>0.20394736842105299</c:v>
                </c:pt>
                <c:pt idx="7">
                  <c:v>7.2368421052631596E-2</c:v>
                </c:pt>
                <c:pt idx="8">
                  <c:v>1.0964912280701801E-2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DA-4BA1-A0B7-A2696296A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8655640"/>
        <c:axId val="2095517592"/>
      </c:lineChart>
      <c:catAx>
        <c:axId val="211865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5517592"/>
        <c:crosses val="autoZero"/>
        <c:auto val="1"/>
        <c:lblAlgn val="ctr"/>
        <c:lblOffset val="100"/>
        <c:noMultiLvlLbl val="0"/>
      </c:catAx>
      <c:valAx>
        <c:axId val="2095517592"/>
        <c:scaling>
          <c:orientation val="minMax"/>
          <c:max val="0.2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118655640"/>
        <c:crosses val="autoZero"/>
        <c:crossBetween val="between"/>
        <c:majorUnit val="0.05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4D232-D500-4620-9643-3676B1B5ECF2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CA"/>
        </a:p>
      </dgm:t>
    </dgm:pt>
    <dgm:pt modelId="{D13381F5-6AF2-434B-AF31-B141454EC839}">
      <dgm:prSet/>
      <dgm:spPr>
        <a:noFill/>
      </dgm:spPr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Arial Narrow"/>
              <a:cs typeface="Arial Narrow"/>
            </a:rPr>
            <a:t>To continuously develop a skilled and resilient </a:t>
          </a:r>
        </a:p>
        <a:p>
          <a:pPr rtl="0"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Arial Narrow"/>
              <a:cs typeface="Arial Narrow"/>
            </a:rPr>
            <a:t>workforce that can flexibly respond to the changing</a:t>
          </a:r>
        </a:p>
        <a:p>
          <a:pPr rtl="0">
            <a:lnSpc>
              <a:spcPct val="100000"/>
            </a:lnSpc>
          </a:pPr>
          <a:r>
            <a:rPr lang="en-US" b="0" dirty="0">
              <a:solidFill>
                <a:schemeClr val="tx1"/>
              </a:solidFill>
              <a:latin typeface="Arial Narrow"/>
              <a:cs typeface="Arial Narrow"/>
            </a:rPr>
            <a:t> demands and roles of the academic library.</a:t>
          </a:r>
          <a:endParaRPr lang="en-CA" b="0" dirty="0">
            <a:solidFill>
              <a:schemeClr val="tx1"/>
            </a:solidFill>
            <a:latin typeface="Arial Narrow"/>
            <a:cs typeface="Arial Narrow"/>
          </a:endParaRPr>
        </a:p>
      </dgm:t>
    </dgm:pt>
    <dgm:pt modelId="{A92631D5-AC78-41AD-B1CA-483283FF0595}" type="parTrans" cxnId="{C81CC05B-DF73-4EF5-BF11-3134D51D9B29}">
      <dgm:prSet/>
      <dgm:spPr/>
      <dgm:t>
        <a:bodyPr/>
        <a:lstStyle/>
        <a:p>
          <a:endParaRPr lang="en-CA"/>
        </a:p>
      </dgm:t>
    </dgm:pt>
    <dgm:pt modelId="{2ACAF9A6-5BDE-41F1-8532-4C6BF429FAAB}" type="sibTrans" cxnId="{C81CC05B-DF73-4EF5-BF11-3134D51D9B29}">
      <dgm:prSet/>
      <dgm:spPr/>
      <dgm:t>
        <a:bodyPr/>
        <a:lstStyle/>
        <a:p>
          <a:endParaRPr lang="en-CA"/>
        </a:p>
      </dgm:t>
    </dgm:pt>
    <dgm:pt modelId="{83A8E160-010A-4AF6-92B9-CDB9B8BB3EA3}" type="pres">
      <dgm:prSet presAssocID="{0704D232-D500-4620-9643-3676B1B5ECF2}" presName="Name0" presStyleCnt="0">
        <dgm:presLayoutVars>
          <dgm:dir/>
          <dgm:resizeHandles val="exact"/>
        </dgm:presLayoutVars>
      </dgm:prSet>
      <dgm:spPr/>
    </dgm:pt>
    <dgm:pt modelId="{A229D413-2619-498A-B0C9-441B1FB399FB}" type="pres">
      <dgm:prSet presAssocID="{0704D232-D500-4620-9643-3676B1B5ECF2}" presName="arrow" presStyleLbl="bgShp" presStyleIdx="0" presStyleCnt="1" custScaleY="132158" custLinFactNeighborX="-411" custLinFactNeighborY="58921"/>
      <dgm:spPr>
        <a:solidFill>
          <a:schemeClr val="accent5">
            <a:lumMod val="50000"/>
          </a:schemeClr>
        </a:solidFill>
      </dgm:spPr>
    </dgm:pt>
    <dgm:pt modelId="{871E5EA9-6107-47F1-B31A-467087713F81}" type="pres">
      <dgm:prSet presAssocID="{0704D232-D500-4620-9643-3676B1B5ECF2}" presName="points" presStyleCnt="0"/>
      <dgm:spPr/>
    </dgm:pt>
    <dgm:pt modelId="{6E67EC7D-362F-41BA-BB1C-B8ACFE2E26AE}" type="pres">
      <dgm:prSet presAssocID="{D13381F5-6AF2-434B-AF31-B141454EC839}" presName="compositeA" presStyleCnt="0"/>
      <dgm:spPr/>
    </dgm:pt>
    <dgm:pt modelId="{22FCEF37-8DA4-406C-ADD2-F1F71C17DD14}" type="pres">
      <dgm:prSet presAssocID="{D13381F5-6AF2-434B-AF31-B141454EC839}" presName="textA" presStyleLbl="revTx" presStyleIdx="0" presStyleCnt="1" custScaleX="100372" custLinFactNeighborX="5279">
        <dgm:presLayoutVars>
          <dgm:bulletEnabled val="1"/>
        </dgm:presLayoutVars>
      </dgm:prSet>
      <dgm:spPr/>
    </dgm:pt>
    <dgm:pt modelId="{461F200F-DB9C-4EAD-B231-C425BA6DC527}" type="pres">
      <dgm:prSet presAssocID="{D13381F5-6AF2-434B-AF31-B141454EC839}" presName="circleA" presStyleLbl="node1" presStyleIdx="0" presStyleCnt="1" custLinFactY="100000" custLinFactNeighborX="7015" custLinFactNeighborY="131472"/>
      <dgm:spPr>
        <a:solidFill>
          <a:srgbClr val="CC3300"/>
        </a:solidFill>
      </dgm:spPr>
    </dgm:pt>
    <dgm:pt modelId="{C1B652F2-22D9-4AC8-BE24-DD29FBA8DF17}" type="pres">
      <dgm:prSet presAssocID="{D13381F5-6AF2-434B-AF31-B141454EC839}" presName="spaceA" presStyleCnt="0"/>
      <dgm:spPr/>
    </dgm:pt>
  </dgm:ptLst>
  <dgm:cxnLst>
    <dgm:cxn modelId="{C81CC05B-DF73-4EF5-BF11-3134D51D9B29}" srcId="{0704D232-D500-4620-9643-3676B1B5ECF2}" destId="{D13381F5-6AF2-434B-AF31-B141454EC839}" srcOrd="0" destOrd="0" parTransId="{A92631D5-AC78-41AD-B1CA-483283FF0595}" sibTransId="{2ACAF9A6-5BDE-41F1-8532-4C6BF429FAAB}"/>
    <dgm:cxn modelId="{FAC7D565-464E-4F3B-8B2B-B53257434B0A}" type="presOf" srcId="{D13381F5-6AF2-434B-AF31-B141454EC839}" destId="{22FCEF37-8DA4-406C-ADD2-F1F71C17DD14}" srcOrd="0" destOrd="0" presId="urn:microsoft.com/office/officeart/2005/8/layout/hProcess11"/>
    <dgm:cxn modelId="{6A84E5D3-CD2B-44E5-ABDD-D06060C2E3C3}" type="presOf" srcId="{0704D232-D500-4620-9643-3676B1B5ECF2}" destId="{83A8E160-010A-4AF6-92B9-CDB9B8BB3EA3}" srcOrd="0" destOrd="0" presId="urn:microsoft.com/office/officeart/2005/8/layout/hProcess11"/>
    <dgm:cxn modelId="{03C6AB2B-8D55-4C53-8273-79888CB5F103}" type="presParOf" srcId="{83A8E160-010A-4AF6-92B9-CDB9B8BB3EA3}" destId="{A229D413-2619-498A-B0C9-441B1FB399FB}" srcOrd="0" destOrd="0" presId="urn:microsoft.com/office/officeart/2005/8/layout/hProcess11"/>
    <dgm:cxn modelId="{B5AE8D38-A8C7-450F-B335-61D9EF3970C8}" type="presParOf" srcId="{83A8E160-010A-4AF6-92B9-CDB9B8BB3EA3}" destId="{871E5EA9-6107-47F1-B31A-467087713F81}" srcOrd="1" destOrd="0" presId="urn:microsoft.com/office/officeart/2005/8/layout/hProcess11"/>
    <dgm:cxn modelId="{21435855-DBD3-4237-B63C-28C12B978561}" type="presParOf" srcId="{871E5EA9-6107-47F1-B31A-467087713F81}" destId="{6E67EC7D-362F-41BA-BB1C-B8ACFE2E26AE}" srcOrd="0" destOrd="0" presId="urn:microsoft.com/office/officeart/2005/8/layout/hProcess11"/>
    <dgm:cxn modelId="{6455753C-C2D7-40A7-B35C-234D6890B80E}" type="presParOf" srcId="{6E67EC7D-362F-41BA-BB1C-B8ACFE2E26AE}" destId="{22FCEF37-8DA4-406C-ADD2-F1F71C17DD14}" srcOrd="0" destOrd="0" presId="urn:microsoft.com/office/officeart/2005/8/layout/hProcess11"/>
    <dgm:cxn modelId="{3BF168BB-1C75-4AFF-B02C-8F061876BA27}" type="presParOf" srcId="{6E67EC7D-362F-41BA-BB1C-B8ACFE2E26AE}" destId="{461F200F-DB9C-4EAD-B231-C425BA6DC527}" srcOrd="1" destOrd="0" presId="urn:microsoft.com/office/officeart/2005/8/layout/hProcess11"/>
    <dgm:cxn modelId="{8DFC0C41-0EB4-40A2-BB21-D40DAFF972EE}" type="presParOf" srcId="{6E67EC7D-362F-41BA-BB1C-B8ACFE2E26AE}" destId="{C1B652F2-22D9-4AC8-BE24-DD29FBA8DF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9D413-2619-498A-B0C9-441B1FB399FB}">
      <dsp:nvSpPr>
        <dsp:cNvPr id="0" name=""/>
        <dsp:cNvSpPr/>
      </dsp:nvSpPr>
      <dsp:spPr>
        <a:xfrm>
          <a:off x="0" y="2275620"/>
          <a:ext cx="8229600" cy="2552073"/>
        </a:xfrm>
        <a:prstGeom prst="notchedRightArrow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CEF37-8DA4-406C-ADD2-F1F71C17DD14}">
      <dsp:nvSpPr>
        <dsp:cNvPr id="0" name=""/>
        <dsp:cNvSpPr/>
      </dsp:nvSpPr>
      <dsp:spPr>
        <a:xfrm>
          <a:off x="390212" y="0"/>
          <a:ext cx="7405152" cy="19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Arial Narrow"/>
              <a:cs typeface="Arial Narrow"/>
            </a:rPr>
            <a:t>To continuously develop a skilled and resilient 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Arial Narrow"/>
              <a:cs typeface="Arial Narrow"/>
            </a:rPr>
            <a:t>workforce that can flexibly respond to the changing</a:t>
          </a:r>
        </a:p>
        <a:p>
          <a:pPr marL="0" lvl="0" indent="0" algn="ctr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Arial Narrow"/>
              <a:cs typeface="Arial Narrow"/>
            </a:rPr>
            <a:t> demands and roles of the academic library.</a:t>
          </a:r>
          <a:endParaRPr lang="en-CA" sz="2800" b="0" kern="1200" dirty="0">
            <a:solidFill>
              <a:schemeClr val="tx1"/>
            </a:solidFill>
            <a:latin typeface="Arial Narrow"/>
            <a:cs typeface="Arial Narrow"/>
          </a:endParaRPr>
        </a:p>
      </dsp:txBody>
      <dsp:txXfrm>
        <a:off x="390212" y="0"/>
        <a:ext cx="7405152" cy="1931077"/>
      </dsp:txXfrm>
    </dsp:sp>
    <dsp:sp modelId="{461F200F-DB9C-4EAD-B231-C425BA6DC527}">
      <dsp:nvSpPr>
        <dsp:cNvPr id="0" name=""/>
        <dsp:cNvSpPr/>
      </dsp:nvSpPr>
      <dsp:spPr>
        <a:xfrm>
          <a:off x="3495801" y="3289938"/>
          <a:ext cx="482769" cy="482769"/>
        </a:xfrm>
        <a:prstGeom prst="ellipse">
          <a:avLst/>
        </a:prstGeom>
        <a:solidFill>
          <a:srgbClr val="CC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0257" y="0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1538DCB6-4A65-234E-B59E-D186AD4C562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0257" y="8772669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8A6DD758-0A2F-034B-8FF4-CD945118C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6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7" y="0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8EA9520E-7861-854B-A753-DAB940FDAFA0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2388" y="692150"/>
            <a:ext cx="43291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7" y="8772669"/>
            <a:ext cx="3022018" cy="461803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9DA85201-6359-BE42-A20F-632FDD2DD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5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0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42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7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6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48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9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defTabSz="4630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indent="0">
              <a:buFont typeface="Arial"/>
              <a:buNone/>
            </a:pPr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78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662" indent="-173662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2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2913" y="522288"/>
            <a:ext cx="3270250" cy="261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3098"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2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2388" y="692150"/>
            <a:ext cx="4329112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85201-6359-BE42-A20F-632FDD2DD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5"/>
            <a:ext cx="7772400" cy="1568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76668-B677-CA4E-9597-D860F3675DD3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348A-2306-C540-9523-98251317DB1E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9"/>
            <a:ext cx="205740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9"/>
            <a:ext cx="601980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7045-EA6E-D74F-AB58-DB9BE1FA1AC6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27E71-F216-1B41-A375-015D42C3EEBD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9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4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6"/>
            <a:ext cx="77724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34A9-2F92-7843-9546-A5FDEB865031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5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2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2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6FC09-B11D-0D4D-893C-BCB5FF22DC6F}" type="datetime1">
              <a:rPr lang="en-CA" smtClean="0"/>
              <a:t>2016-07-25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4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37454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19867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637454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19867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133D-AD97-7649-B473-5C600E49E28C}" type="datetime1">
              <a:rPr lang="en-CA" smtClean="0"/>
              <a:t>2016-07-25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2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EA47-C638-6F45-AD82-90146925B6E7}" type="datetime1">
              <a:rPr lang="en-CA" smtClean="0"/>
              <a:t>2016-07-25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B403-D174-C545-86E9-B935396CB40A}" type="datetime1">
              <a:rPr lang="en-CA" smtClean="0"/>
              <a:t>2016-07-25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2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91255"/>
            <a:ext cx="5111751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530775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059B-CEF2-2C4B-BBA7-F6323FD38B43}" type="datetime1">
              <a:rPr lang="en-CA" smtClean="0"/>
              <a:t>2016-07-25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1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2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3419-5948-A143-AC39-D5164A9703D1}" type="datetime1">
              <a:rPr lang="en-CA" smtClean="0"/>
              <a:t>2016-07-25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9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2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FA2B-1B34-6E4B-A577-C54D9E627639}" type="datetime1">
              <a:rPr lang="en-CA" smtClean="0"/>
              <a:t>2016-07-25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8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B101C-3E90-4D43-9A1B-B52EC5CF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package" Target="../embeddings/Microsoft_Word_Document3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png"/><Relationship Id="rId4" Type="http://schemas.openxmlformats.org/officeDocument/2006/relationships/package" Target="../embeddings/Microsoft_Word_Document5.doc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package" Target="../embeddings/Microsoft_Word_Document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147" y="574125"/>
            <a:ext cx="7772400" cy="2135116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dirty="0"/>
            </a:br>
            <a:r>
              <a:rPr lang="en-US" b="1" dirty="0"/>
              <a:t> </a:t>
            </a:r>
            <a:br>
              <a:rPr lang="en-US" dirty="0"/>
            </a:br>
            <a:r>
              <a:rPr lang="en-US" sz="3100" b="1" cap="small" dirty="0">
                <a:solidFill>
                  <a:schemeClr val="bg1"/>
                </a:solidFill>
                <a:latin typeface="Arial Narrow"/>
                <a:cs typeface="Arial Narrow"/>
              </a:rPr>
              <a:t>The Canadian Library Workforce:  Longitudinal Research</a:t>
            </a:r>
            <a:br>
              <a:rPr lang="en-US" sz="310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cap="small" dirty="0">
                <a:solidFill>
                  <a:srgbClr val="CC3300"/>
                </a:solidFill>
              </a:rPr>
              <a:t> </a:t>
            </a:r>
            <a:r>
              <a:rPr lang="en-US" b="1" cap="small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1" y="3063059"/>
            <a:ext cx="7044266" cy="3717049"/>
          </a:xfrm>
        </p:spPr>
        <p:txBody>
          <a:bodyPr>
            <a:normAutofit fontScale="40000" lnSpcReduction="20000"/>
          </a:bodyPr>
          <a:lstStyle/>
          <a:p>
            <a:endParaRPr lang="en-US" sz="1800" b="1" cap="smal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b="1" cap="smal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b="1" cap="small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4900" b="1" cap="small" dirty="0">
                <a:solidFill>
                  <a:srgbClr val="000000"/>
                </a:solidFill>
                <a:latin typeface="Arial"/>
                <a:cs typeface="Arial"/>
              </a:rPr>
              <a:t>By the 8Rs</a:t>
            </a:r>
          </a:p>
          <a:p>
            <a:endParaRPr lang="en-US" sz="1800" b="1" cap="small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800" b="1" cap="small" dirty="0">
              <a:latin typeface="Arial"/>
              <a:cs typeface="Arial"/>
            </a:endParaRPr>
          </a:p>
          <a:p>
            <a:r>
              <a:rPr lang="en-US" sz="1800" b="1" cap="small" dirty="0">
                <a:latin typeface="Arial"/>
                <a:cs typeface="Arial"/>
              </a:rPr>
              <a:t>	 </a:t>
            </a:r>
            <a:r>
              <a:rPr lang="en-US" sz="6200" b="1" dirty="0">
                <a:solidFill>
                  <a:srgbClr val="000000"/>
                </a:solidFill>
                <a:latin typeface="Arial"/>
                <a:cs typeface="Arial"/>
              </a:rPr>
              <a:t>Research Team</a:t>
            </a:r>
          </a:p>
          <a:p>
            <a:endParaRPr lang="en-US" sz="21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1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4500" b="1" dirty="0">
                <a:solidFill>
                  <a:srgbClr val="000000"/>
                </a:solidFill>
                <a:latin typeface="Arial"/>
                <a:cs typeface="Arial"/>
              </a:rPr>
              <a:t>KATHLEEN </a:t>
            </a:r>
            <a:r>
              <a:rPr lang="en-US" sz="4500" b="1" dirty="0" err="1">
                <a:solidFill>
                  <a:srgbClr val="000000"/>
                </a:solidFill>
                <a:latin typeface="Arial"/>
                <a:cs typeface="Arial"/>
              </a:rPr>
              <a:t>DeLONG</a:t>
            </a:r>
            <a:r>
              <a:rPr lang="en-US" sz="4500" b="1" dirty="0">
                <a:solidFill>
                  <a:srgbClr val="000000"/>
                </a:solidFill>
                <a:latin typeface="Arial"/>
                <a:cs typeface="Arial"/>
              </a:rPr>
              <a:t>, PHD</a:t>
            </a:r>
            <a:endParaRPr lang="en-US" sz="4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4500" b="1" dirty="0">
                <a:solidFill>
                  <a:srgbClr val="000000"/>
                </a:solidFill>
                <a:latin typeface="Arial"/>
                <a:cs typeface="Arial"/>
              </a:rPr>
              <a:t>MARIANNE SORENSEN, PHD</a:t>
            </a:r>
            <a:endParaRPr lang="en-US" sz="450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45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4500" b="1" dirty="0"/>
              <a:t>IFLA Satellite Meeting</a:t>
            </a:r>
          </a:p>
          <a:p>
            <a:r>
              <a:rPr lang="en-US" sz="4500" b="1" dirty="0"/>
              <a:t>Toronto, Ontario</a:t>
            </a:r>
          </a:p>
          <a:p>
            <a:r>
              <a:rPr lang="en-US" sz="4500" b="1" dirty="0"/>
              <a:t>August 2016</a:t>
            </a:r>
          </a:p>
          <a:p>
            <a:r>
              <a:rPr lang="en-US" b="1" dirty="0"/>
              <a:t> </a:t>
            </a:r>
            <a:endParaRPr lang="en-US" dirty="0"/>
          </a:p>
          <a:p>
            <a:endParaRPr lang="en-US" sz="37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>
                <a:latin typeface="Arial"/>
                <a:cs typeface="Arial"/>
              </a:rPr>
              <a:t>Changes in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9731" y="1340294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94329" y="2008713"/>
          <a:ext cx="8182806" cy="4115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4" imgW="6388100" imgH="3213100" progId="Word.Document.12">
                  <p:embed/>
                </p:oleObj>
              </mc:Choice>
              <mc:Fallback>
                <p:oleObj name="Document" r:id="rId4" imgW="6388100" imgH="32131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329" y="2008713"/>
                        <a:ext cx="8182806" cy="4115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38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960120"/>
          </a:xfrm>
        </p:spPr>
        <p:txBody>
          <a:bodyPr>
            <a:normAutofit fontScale="90000"/>
          </a:bodyPr>
          <a:lstStyle/>
          <a:p>
            <a:pPr>
              <a:lnSpc>
                <a:spcPts val="3900"/>
              </a:lnSpc>
            </a:pPr>
            <a:r>
              <a:rPr lang="en-US" sz="4000" b="1" cap="small" dirty="0"/>
              <a:t>Leadership, Management &amp; </a:t>
            </a:r>
            <a:br>
              <a:rPr lang="en-US" sz="4000" b="1" cap="small" dirty="0"/>
            </a:br>
            <a:r>
              <a:rPr lang="en-US" sz="4000" b="1" cap="small" dirty="0"/>
              <a:t>Business Roles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3716"/>
            <a:ext cx="8229600" cy="5765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Arial Narrow"/>
                <a:cs typeface="Arial Narrow"/>
              </a:rPr>
              <a:t>Increased Past and Future Demand for Librarian </a:t>
            </a:r>
          </a:p>
          <a:p>
            <a:pPr marL="0" indent="0" algn="ctr">
              <a:buNone/>
            </a:pPr>
            <a:r>
              <a:rPr lang="en-US" sz="1800" b="1" dirty="0">
                <a:latin typeface="Arial Narrow"/>
                <a:cs typeface="Arial Narrow"/>
              </a:rPr>
              <a:t>Leadership, Management, and Business Functions / Roles by Survey Year</a:t>
            </a:r>
            <a:r>
              <a:rPr lang="en-CA" sz="1800" dirty="0">
                <a:latin typeface="Arial Narrow"/>
                <a:cs typeface="Arial Narrow"/>
              </a:rPr>
              <a:t> </a:t>
            </a: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CA" sz="18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10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18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253067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5" y="132028"/>
            <a:ext cx="610997" cy="78136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252011" y="2195257"/>
          <a:ext cx="6950228" cy="4974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5" imgW="6388100" imgH="4572000" progId="Word.Document.12">
                  <p:embed/>
                </p:oleObj>
              </mc:Choice>
              <mc:Fallback>
                <p:oleObj name="Document" r:id="rId5" imgW="6388100" imgH="45720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2011" y="2195257"/>
                        <a:ext cx="6950228" cy="4974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76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900"/>
              </a:lnSpc>
            </a:pPr>
            <a:r>
              <a:rPr lang="en-US" b="1" cap="small" dirty="0">
                <a:latin typeface="Arial"/>
                <a:cs typeface="Arial"/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r>
              <a:rPr lang="en-US" sz="2400" b="1" dirty="0">
                <a:latin typeface="Arial Narrow"/>
                <a:cs typeface="Arial Narrow"/>
              </a:rPr>
              <a:t>Librarian Non-MLIS Education by Career Stage and Survey Year</a:t>
            </a:r>
          </a:p>
          <a:p>
            <a:pPr marL="0" indent="0" algn="ctr">
              <a:buNone/>
            </a:pPr>
            <a:r>
              <a:rPr lang="en-US" sz="1400" dirty="0"/>
              <a:t>(2014 n=379; 2014 n=512)</a:t>
            </a:r>
            <a:endParaRPr lang="en-CA" sz="1400" dirty="0"/>
          </a:p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200" dirty="0">
                <a:latin typeface="Arial Narrow"/>
                <a:cs typeface="Arial Narrow"/>
              </a:rPr>
              <a:t>Sources: 8Rs 2014 and 2004 Practitioner Surveys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>
              <a:buNone/>
            </a:pPr>
            <a:r>
              <a:rPr lang="en-US" sz="1200" baseline="30000" dirty="0">
                <a:latin typeface="Arial Narrow"/>
                <a:cs typeface="Arial Narrow"/>
              </a:rPr>
              <a:t>1</a:t>
            </a:r>
            <a:r>
              <a:rPr lang="en-US" sz="1200" dirty="0">
                <a:latin typeface="Arial Narrow"/>
                <a:cs typeface="Arial Narrow"/>
              </a:rPr>
              <a:t> Allocation to career stage is based on year graduated from the MLIS program. Recent graduates are defined as librarians who graduated less than 6 years ago, mid-career librarians graduated between 6 and 24 years ago, and senior librarians graduated more than 24 years ago.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400" b="1" dirty="0">
              <a:latin typeface="Arial Narrow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9731" y="1487711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5" y="132028"/>
            <a:ext cx="610997" cy="781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54" y="2971785"/>
            <a:ext cx="8258492" cy="24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en-US" b="1" cap="small" dirty="0">
                <a:latin typeface="Arial"/>
                <a:cs typeface="Arial"/>
              </a:rPr>
              <a:t>Job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2"/>
            <a:ext cx="8229600" cy="52527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400" b="1" dirty="0">
                <a:latin typeface="Arial Narrow"/>
                <a:cs typeface="Arial Narrow"/>
              </a:rPr>
              <a:t>Overall Job Satisfaction Among Librarians (by Career Stage</a:t>
            </a:r>
            <a:r>
              <a:rPr lang="en-US" sz="2400" b="1" baseline="30000" dirty="0">
                <a:latin typeface="Arial Narrow"/>
                <a:cs typeface="Arial Narrow"/>
              </a:rPr>
              <a:t>1</a:t>
            </a:r>
            <a:r>
              <a:rPr lang="en-US" sz="2400" b="1" dirty="0">
                <a:latin typeface="Arial Narrow"/>
                <a:cs typeface="Arial Narrow"/>
              </a:rPr>
              <a:t>), </a:t>
            </a:r>
            <a:r>
              <a:rPr lang="en-US" sz="2400" b="1" i="1" dirty="0">
                <a:latin typeface="Arial Narrow"/>
                <a:cs typeface="Arial Narrow"/>
              </a:rPr>
              <a:t>Other</a:t>
            </a:r>
            <a:r>
              <a:rPr lang="en-US" sz="2400" b="1" dirty="0">
                <a:latin typeface="Arial Narrow"/>
                <a:cs typeface="Arial Narrow"/>
              </a:rPr>
              <a:t> Professionals, and Paraprofessionals</a:t>
            </a:r>
            <a:endParaRPr lang="en-CA" sz="2400" dirty="0">
              <a:latin typeface="Arial Narrow"/>
              <a:cs typeface="Arial Narrow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sz="1200" dirty="0">
                <a:latin typeface="Arial Narrow"/>
                <a:cs typeface="Arial Narrow"/>
              </a:rPr>
              <a:t>(2014 librarian n=355, </a:t>
            </a:r>
            <a:r>
              <a:rPr lang="en-US" sz="1200" i="1" dirty="0">
                <a:latin typeface="Arial Narrow"/>
                <a:cs typeface="Arial Narrow"/>
              </a:rPr>
              <a:t>other</a:t>
            </a:r>
            <a:r>
              <a:rPr lang="en-US" sz="1200" dirty="0">
                <a:latin typeface="Arial Narrow"/>
                <a:cs typeface="Arial Narrow"/>
              </a:rPr>
              <a:t> professional n=62, paraprofessional n=301; 2004 librarian n=447, paraprofessional n=420)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en-CA" sz="12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latin typeface="Arial Narrow"/>
                <a:cs typeface="Arial Narrow"/>
              </a:rPr>
              <a:t>Sources: 8Rs 2014 and 2004 Practitioner Surveys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aseline="30000" dirty="0">
                <a:latin typeface="Arial Narrow"/>
                <a:cs typeface="Arial Narrow"/>
              </a:rPr>
              <a:t>1</a:t>
            </a:r>
            <a:r>
              <a:rPr lang="en-US" sz="1200" dirty="0">
                <a:latin typeface="Arial Narrow"/>
                <a:cs typeface="Arial Narrow"/>
              </a:rPr>
              <a:t> Allocation to career stage is based on year graduated from the MLIS program. Recent graduates are defined as librarians who graduated less than 6 years ago, mid-career librarians graduated between 6 and 24 years ago, and senior librarians graduated more than 24 years ago.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aseline="30000" dirty="0">
                <a:latin typeface="Arial Narrow"/>
                <a:cs typeface="Arial Narrow"/>
              </a:rPr>
              <a:t>2 </a:t>
            </a:r>
            <a:r>
              <a:rPr lang="en-US" sz="1200" dirty="0">
                <a:latin typeface="Arial Narrow"/>
                <a:cs typeface="Arial Narrow"/>
              </a:rPr>
              <a:t>Based on responses of 1 on a 5-point scale with 1 meaning "very satisfied" and 5 meaning "very dissatisfied" to the question: "Overall, how satisfied are you with your current job?"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aseline="30000" dirty="0">
                <a:latin typeface="Arial Narrow"/>
                <a:cs typeface="Arial Narrow"/>
              </a:rPr>
              <a:t>3</a:t>
            </a:r>
            <a:r>
              <a:rPr lang="en-US" sz="1200" dirty="0">
                <a:latin typeface="Arial Narrow"/>
                <a:cs typeface="Arial Narrow"/>
              </a:rPr>
              <a:t>Based on responses of 2 on a 5-point scale with 1 meaning "very satisfied" and 5 meaning "very dissatisfied" to the question: "Overall, how satisfied are you with your current job?"</a:t>
            </a:r>
            <a:endParaRPr lang="en-CA" sz="12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sz="1200" dirty="0">
              <a:latin typeface="Arial Narrow"/>
              <a:cs typeface="Arial Narrow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487711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5" y="132028"/>
            <a:ext cx="610997" cy="7813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2" y="2755898"/>
            <a:ext cx="8607954" cy="256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2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8"/>
            <a:ext cx="8229600" cy="839273"/>
          </a:xfrm>
        </p:spPr>
        <p:txBody>
          <a:bodyPr>
            <a:normAutofit/>
          </a:bodyPr>
          <a:lstStyle/>
          <a:p>
            <a:r>
              <a:rPr lang="en-US" sz="4000" b="1" cap="small" dirty="0"/>
              <a:t>Key Contributors to Job Satisfaction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5167"/>
            <a:ext cx="8229600" cy="512940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49731" y="1132220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9732" y="1845732"/>
          <a:ext cx="8299582" cy="472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4" imgW="6426200" imgH="3657600" progId="Word.Document.12">
                  <p:embed/>
                </p:oleObj>
              </mc:Choice>
              <mc:Fallback>
                <p:oleObj name="Document" r:id="rId4" imgW="6426200" imgH="36576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732" y="1845732"/>
                        <a:ext cx="8299582" cy="472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59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9"/>
            <a:ext cx="8229600" cy="788726"/>
          </a:xfrm>
        </p:spPr>
        <p:txBody>
          <a:bodyPr>
            <a:normAutofit/>
          </a:bodyPr>
          <a:lstStyle/>
          <a:p>
            <a:r>
              <a:rPr lang="en-US" b="1" cap="small" dirty="0">
                <a:latin typeface="Arial"/>
              </a:rPr>
              <a:t>Summary of 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Retirements occurring at predicted rate and without great deal of difficulty replacing / restructuring. Next 10 years roughly the same as past 10 years.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of new librarians has offset retirements and flattened age distribution.</a:t>
            </a:r>
          </a:p>
          <a:p>
            <a:pPr>
              <a:lnSpc>
                <a:spcPct val="11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shift in librarian competencies: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 2003: Management &amp; leadership competencies; still important in 2013 &amp; not as difficult to fill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 2003: Specialist competencies important &amp; most difficult to fill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285529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1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b="1" cap="small" dirty="0">
                <a:latin typeface="Arial" panose="020B0604020202020204" pitchFamily="34" charset="0"/>
                <a:cs typeface="Arial" panose="020B0604020202020204" pitchFamily="34" charset="0"/>
              </a:rPr>
              <a:t> of Major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/>
                <a:cs typeface="Arial"/>
              </a:rPr>
              <a:t>Librarian’s specialist roles overlap with </a:t>
            </a:r>
            <a:r>
              <a:rPr lang="en-US" sz="2800" i="1" dirty="0">
                <a:latin typeface="Arial"/>
                <a:cs typeface="Arial"/>
              </a:rPr>
              <a:t>other</a:t>
            </a:r>
            <a:r>
              <a:rPr lang="en-US" sz="2800" dirty="0">
                <a:latin typeface="Arial"/>
                <a:cs typeface="Arial"/>
              </a:rPr>
              <a:t> professional roles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 </a:t>
            </a:r>
          </a:p>
          <a:p>
            <a:r>
              <a:rPr lang="en-US" sz="2800" dirty="0">
                <a:latin typeface="Arial"/>
                <a:cs typeface="Arial"/>
              </a:rPr>
              <a:t>Staff more highly educated and more highly trained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Most professionals satisfied in jobs and like challenging and varied roles and growth opportunities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Healthy and respectful relationships still the key determinant of job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16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325967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8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33"/>
            <a:ext cx="8229600" cy="931548"/>
          </a:xfrm>
        </p:spPr>
        <p:txBody>
          <a:bodyPr>
            <a:normAutofit/>
          </a:bodyPr>
          <a:lstStyle/>
          <a:p>
            <a:r>
              <a:rPr lang="en-CA" sz="4000" b="1" cap="small" dirty="0">
                <a:latin typeface="Arial Narrow"/>
                <a:cs typeface="Arial Narrow"/>
              </a:rPr>
              <a:t>Survey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7"/>
            <a:ext cx="8229600" cy="5230709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buNone/>
            </a:pP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2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969969"/>
            <a:ext cx="8137071" cy="1010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61" y="234850"/>
            <a:ext cx="483965" cy="645681"/>
          </a:xfrm>
          <a:prstGeom prst="rect">
            <a:avLst/>
          </a:prstGeom>
        </p:spPr>
      </p:pic>
      <p:sp>
        <p:nvSpPr>
          <p:cNvPr id="7" name="Oval 6" title="CARL Libraries"/>
          <p:cNvSpPr/>
          <p:nvPr/>
        </p:nvSpPr>
        <p:spPr>
          <a:xfrm>
            <a:off x="2232554" y="1500510"/>
            <a:ext cx="1055159" cy="1074844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Text Box 2"/>
          <p:cNvSpPr txBox="1"/>
          <p:nvPr/>
        </p:nvSpPr>
        <p:spPr>
          <a:xfrm>
            <a:off x="2099728" y="1701178"/>
            <a:ext cx="1331383" cy="7916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 Narrow"/>
                <a:ea typeface="ＭＳ 明朝"/>
                <a:cs typeface="Arial Narrow"/>
              </a:rPr>
              <a:t>26</a:t>
            </a:r>
            <a:endParaRPr lang="en-CA" sz="1200" b="1" dirty="0">
              <a:effectLst/>
              <a:latin typeface="Arial Narrow"/>
              <a:ea typeface="ＭＳ 明朝"/>
              <a:cs typeface="Arial Narrow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Verdana"/>
                <a:ea typeface="ＭＳ 明朝"/>
              </a:rPr>
              <a:t> Libraries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936671" y="2688179"/>
            <a:ext cx="3657600" cy="9694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Arial Narrow"/>
                <a:ea typeface="ＭＳ 明朝"/>
                <a:cs typeface="Arial Narrow"/>
              </a:rPr>
              <a:t>Measures </a:t>
            </a:r>
            <a:r>
              <a:rPr lang="en-US" sz="1600" dirty="0">
                <a:solidFill>
                  <a:srgbClr val="000000"/>
                </a:solidFill>
                <a:latin typeface="Arial Narrow"/>
                <a:ea typeface="ＭＳ 明朝"/>
                <a:cs typeface="Arial Narrow"/>
              </a:rPr>
              <a:t>HR practices / policies from organizational perspective: H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Arial Narrow"/>
                <a:ea typeface="ＭＳ 明朝"/>
                <a:cs typeface="Arial Narrow"/>
              </a:rPr>
              <a:t>igh percentage change threshold required to conclude meaningful change.</a:t>
            </a:r>
            <a:endParaRPr lang="en-CA" sz="1600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12" name="Text Box 6"/>
          <p:cNvSpPr txBox="1"/>
          <p:nvPr/>
        </p:nvSpPr>
        <p:spPr>
          <a:xfrm>
            <a:off x="6549495" y="1649430"/>
            <a:ext cx="887944" cy="67923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 Narrow"/>
                <a:ea typeface="ＭＳ 明朝"/>
                <a:cs typeface="Arial Narrow"/>
              </a:rPr>
              <a:t>24</a:t>
            </a:r>
            <a:endParaRPr lang="en-CA" sz="1200" b="1" dirty="0">
              <a:effectLst/>
              <a:latin typeface="Arial Narrow"/>
              <a:ea typeface="ＭＳ 明朝"/>
              <a:cs typeface="Arial Narrow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effectLst/>
                <a:latin typeface="Verdana"/>
                <a:ea typeface="ＭＳ 明朝"/>
              </a:rPr>
              <a:t>CARL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FFFF"/>
                </a:solidFill>
                <a:effectLst/>
                <a:latin typeface="Verdana"/>
                <a:ea typeface="ＭＳ 明朝"/>
              </a:rPr>
              <a:t> Libraries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5559119" y="1711545"/>
            <a:ext cx="999099" cy="64219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cap="small" dirty="0">
                <a:effectLst/>
                <a:latin typeface="Arial Narrow"/>
                <a:ea typeface="ＭＳ 明朝"/>
              </a:rPr>
              <a:t>Web Survey</a:t>
            </a:r>
            <a:endParaRPr lang="en-CA" sz="1200" b="1" cap="small" dirty="0">
              <a:effectLst/>
              <a:latin typeface="Arial Narrow"/>
              <a:ea typeface="ＭＳ 明朝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0933" y="3848642"/>
            <a:ext cx="8323338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Box 14"/>
          <p:cNvSpPr txBox="1"/>
          <p:nvPr/>
        </p:nvSpPr>
        <p:spPr>
          <a:xfrm>
            <a:off x="781053" y="1561476"/>
            <a:ext cx="1352541" cy="9503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cap="small" dirty="0">
                <a:effectLst/>
                <a:latin typeface="Arial Narrow"/>
                <a:ea typeface="ＭＳ 明朝"/>
              </a:rPr>
              <a:t>Staffing Complement Survey</a:t>
            </a:r>
            <a:endParaRPr lang="en-CA" sz="1200" b="1" cap="small" dirty="0">
              <a:effectLst/>
              <a:latin typeface="Arial Narrow"/>
              <a:ea typeface="ＭＳ 明朝"/>
            </a:endParaRPr>
          </a:p>
        </p:txBody>
      </p:sp>
      <p:sp>
        <p:nvSpPr>
          <p:cNvPr id="16" name="Oval 15" title="CARL Libraries"/>
          <p:cNvSpPr/>
          <p:nvPr/>
        </p:nvSpPr>
        <p:spPr>
          <a:xfrm>
            <a:off x="1104911" y="4171101"/>
            <a:ext cx="1604425" cy="1502833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  <a:effectLst>
            <a:outerShdw blurRad="165100" dir="5400000" algn="tl" rotWithShape="0">
              <a:schemeClr val="accent5">
                <a:lumMod val="75000"/>
                <a:alpha val="67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Oval 16" title="CARL Libraries"/>
          <p:cNvSpPr/>
          <p:nvPr/>
        </p:nvSpPr>
        <p:spPr>
          <a:xfrm>
            <a:off x="3732740" y="4372613"/>
            <a:ext cx="1335616" cy="1301321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/>
          <p:nvPr/>
        </p:nvSpPr>
        <p:spPr>
          <a:xfrm>
            <a:off x="1309162" y="4683764"/>
            <a:ext cx="1166278" cy="6858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effectLst/>
                <a:latin typeface="Arial Narrow"/>
                <a:ea typeface="ＭＳ 明朝"/>
                <a:cs typeface="Arial Narrow"/>
              </a:rPr>
              <a:t>402</a:t>
            </a:r>
            <a:endParaRPr lang="en-CA" sz="2400" b="1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3829046" y="4798905"/>
            <a:ext cx="1107625" cy="57065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FF"/>
                </a:solidFill>
                <a:effectLst/>
                <a:latin typeface="Arial Narrow"/>
                <a:ea typeface="ＭＳ 明朝"/>
                <a:cs typeface="Arial Narrow"/>
              </a:rPr>
              <a:t>301</a:t>
            </a:r>
            <a:endParaRPr lang="en-CA" b="1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20" name="Oval 19" title="CARL Libraries"/>
          <p:cNvSpPr/>
          <p:nvPr/>
        </p:nvSpPr>
        <p:spPr>
          <a:xfrm>
            <a:off x="6432553" y="4891200"/>
            <a:ext cx="760948" cy="733205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Text Box 13"/>
          <p:cNvSpPr txBox="1"/>
          <p:nvPr/>
        </p:nvSpPr>
        <p:spPr>
          <a:xfrm>
            <a:off x="6432553" y="5120647"/>
            <a:ext cx="760948" cy="54524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latin typeface="Arial Narrow"/>
                <a:ea typeface="ＭＳ 明朝"/>
                <a:cs typeface="Arial Narrow"/>
              </a:rPr>
              <a:t>62</a:t>
            </a:r>
            <a:endParaRPr lang="en-CA" sz="1400" b="1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22" name="Text Box 14"/>
          <p:cNvSpPr txBox="1"/>
          <p:nvPr/>
        </p:nvSpPr>
        <p:spPr>
          <a:xfrm>
            <a:off x="3287713" y="3936373"/>
            <a:ext cx="2590796" cy="4254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/>
                <a:ea typeface="ＭＳ 明朝"/>
              </a:rPr>
              <a:t>Practitioner Survey</a:t>
            </a:r>
            <a:endParaRPr lang="en-CA" b="1" dirty="0">
              <a:effectLst/>
              <a:latin typeface="Times New Roman"/>
              <a:ea typeface="ＭＳ 明朝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2315630" y="1050081"/>
            <a:ext cx="4677837" cy="47391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/>
                <a:ea typeface="ＭＳ 明朝"/>
              </a:rPr>
              <a:t>Institutional</a:t>
            </a:r>
            <a:r>
              <a:rPr lang="en-US" b="1" dirty="0">
                <a:effectLst/>
                <a:latin typeface="Arial"/>
                <a:ea typeface="ＭＳ 明朝"/>
              </a:rPr>
              <a:t> Surveys</a:t>
            </a:r>
            <a:endParaRPr lang="en-CA" b="1" dirty="0">
              <a:effectLst/>
              <a:latin typeface="Times New Roman"/>
              <a:ea typeface="ＭＳ 明朝"/>
            </a:endParaRPr>
          </a:p>
        </p:txBody>
      </p:sp>
      <p:sp>
        <p:nvSpPr>
          <p:cNvPr id="31" name="Text Box 18"/>
          <p:cNvSpPr txBox="1"/>
          <p:nvPr/>
        </p:nvSpPr>
        <p:spPr>
          <a:xfrm>
            <a:off x="635528" y="6184474"/>
            <a:ext cx="7314140" cy="604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Arial Narrow"/>
                <a:cs typeface="Arial Narrow"/>
              </a:rPr>
              <a:t>Measures experiential view of 8Rs from the perspective of those working in CARL libraries. </a:t>
            </a:r>
            <a:endParaRPr lang="en-CA" sz="1600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32" name="Text Box 7"/>
          <p:cNvSpPr txBox="1"/>
          <p:nvPr/>
        </p:nvSpPr>
        <p:spPr>
          <a:xfrm>
            <a:off x="339196" y="2688179"/>
            <a:ext cx="3657600" cy="9694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 Narrow"/>
                <a:ea typeface="ＭＳ 明朝"/>
                <a:cs typeface="Arial Narrow"/>
              </a:rPr>
              <a:t>Measures staffing numbers: Over-time comparisons made only among libraries responding to both original and </a:t>
            </a:r>
            <a:r>
              <a:rPr lang="en-US" sz="1600" dirty="0" err="1">
                <a:solidFill>
                  <a:srgbClr val="000000"/>
                </a:solidFill>
                <a:latin typeface="Arial Narrow"/>
                <a:ea typeface="ＭＳ 明朝"/>
                <a:cs typeface="Arial Narrow"/>
              </a:rPr>
              <a:t>Redux</a:t>
            </a:r>
            <a:r>
              <a:rPr lang="en-US" sz="1600" dirty="0">
                <a:solidFill>
                  <a:srgbClr val="000000"/>
                </a:solidFill>
                <a:latin typeface="Arial Narrow"/>
                <a:ea typeface="ＭＳ 明朝"/>
                <a:cs typeface="Arial Narrow"/>
              </a:rPr>
              <a:t> studies</a:t>
            </a:r>
            <a:endParaRPr lang="en-CA" sz="1600" dirty="0">
              <a:latin typeface="Arial Narrow"/>
              <a:ea typeface="ＭＳ 明朝"/>
              <a:cs typeface="Arial Narrow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CA" sz="1400" dirty="0">
              <a:effectLst/>
              <a:latin typeface="Arial Narrow"/>
              <a:ea typeface="ＭＳ 明朝"/>
              <a:cs typeface="Arial Narrow"/>
            </a:endParaRPr>
          </a:p>
        </p:txBody>
      </p:sp>
      <p:sp>
        <p:nvSpPr>
          <p:cNvPr id="33" name="Text Box 15"/>
          <p:cNvSpPr txBox="1"/>
          <p:nvPr/>
        </p:nvSpPr>
        <p:spPr>
          <a:xfrm>
            <a:off x="1438275" y="5683242"/>
            <a:ext cx="1111248" cy="4546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/>
                <a:ea typeface="ＭＳ 明朝"/>
              </a:rPr>
              <a:t>Librarians</a:t>
            </a:r>
            <a:endParaRPr lang="en-CA" sz="1200" cap="small" dirty="0">
              <a:effectLst/>
              <a:latin typeface="Arial Narrow"/>
              <a:ea typeface="ＭＳ 明朝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ＭＳ 明朝"/>
              </a:rPr>
              <a:t> 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34" name="Text Box 15"/>
          <p:cNvSpPr txBox="1"/>
          <p:nvPr/>
        </p:nvSpPr>
        <p:spPr>
          <a:xfrm>
            <a:off x="3669238" y="5723467"/>
            <a:ext cx="1630894" cy="4546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 Narrow"/>
                <a:ea typeface="ＭＳ 明朝"/>
              </a:rPr>
              <a:t>Paraprofessionals</a:t>
            </a:r>
            <a:endParaRPr lang="en-CA" sz="1200" cap="small" dirty="0">
              <a:effectLst/>
              <a:latin typeface="Arial Narrow"/>
              <a:ea typeface="ＭＳ 明朝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ＭＳ 明朝"/>
              </a:rPr>
              <a:t> 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35" name="Text Box 15"/>
          <p:cNvSpPr txBox="1"/>
          <p:nvPr/>
        </p:nvSpPr>
        <p:spPr>
          <a:xfrm>
            <a:off x="6095999" y="5683240"/>
            <a:ext cx="1696234" cy="45466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Arial Narrow"/>
                <a:ea typeface="ＭＳ 明朝"/>
              </a:rPr>
              <a:t>Other</a:t>
            </a:r>
            <a:r>
              <a:rPr lang="en-US" sz="1600" dirty="0">
                <a:latin typeface="Arial Narrow"/>
                <a:ea typeface="ＭＳ 明朝"/>
              </a:rPr>
              <a:t> Professionals</a:t>
            </a:r>
            <a:endParaRPr lang="en-CA" sz="1200" cap="small" dirty="0">
              <a:effectLst/>
              <a:latin typeface="Arial Narrow"/>
              <a:ea typeface="ＭＳ 明朝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/>
                <a:ea typeface="ＭＳ 明朝"/>
              </a:rPr>
              <a:t> 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  <p:sp>
        <p:nvSpPr>
          <p:cNvPr id="28" name="Oval 27" title="CARL Libraries"/>
          <p:cNvSpPr/>
          <p:nvPr/>
        </p:nvSpPr>
        <p:spPr>
          <a:xfrm>
            <a:off x="6515353" y="1437010"/>
            <a:ext cx="1055159" cy="1074844"/>
          </a:xfrm>
          <a:prstGeom prst="ellipse">
            <a:avLst/>
          </a:prstGeom>
          <a:solidFill>
            <a:srgbClr val="CC33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Text Box 2"/>
          <p:cNvSpPr txBox="1"/>
          <p:nvPr/>
        </p:nvSpPr>
        <p:spPr>
          <a:xfrm>
            <a:off x="6549496" y="1653986"/>
            <a:ext cx="1021016" cy="67468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effectLst/>
                <a:latin typeface="Arial Narrow"/>
                <a:ea typeface="ＭＳ 明朝"/>
                <a:cs typeface="Arial Narrow"/>
              </a:rPr>
              <a:t>24</a:t>
            </a:r>
            <a:endParaRPr lang="en-CA" sz="1200" b="1" dirty="0">
              <a:effectLst/>
              <a:latin typeface="Arial Narrow"/>
              <a:ea typeface="ＭＳ 明朝"/>
              <a:cs typeface="Arial Narrow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  <a:effectLst/>
                <a:latin typeface="Verdana"/>
                <a:ea typeface="ＭＳ 明朝"/>
              </a:rPr>
              <a:t>Libraries</a:t>
            </a:r>
            <a:endParaRPr lang="en-CA" sz="1200" dirty="0">
              <a:effectLst/>
              <a:latin typeface="Times New Roman"/>
              <a:ea typeface="ＭＳ 明朝"/>
            </a:endParaRPr>
          </a:p>
        </p:txBody>
      </p:sp>
    </p:spTree>
    <p:extLst>
      <p:ext uri="{BB962C8B-B14F-4D97-AF65-F5344CB8AC3E}">
        <p14:creationId xmlns:p14="http://schemas.microsoft.com/office/powerpoint/2010/main" val="3253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765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latin typeface="Arial"/>
                <a:cs typeface="Arial"/>
              </a:rPr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966"/>
            <a:ext cx="8229600" cy="522460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u="sng" dirty="0">
                <a:latin typeface="Arial"/>
                <a:cs typeface="Arial"/>
              </a:rPr>
              <a:t>Recruitment</a:t>
            </a:r>
          </a:p>
          <a:p>
            <a:pPr lvl="0">
              <a:lnSpc>
                <a:spcPct val="110000"/>
              </a:lnSpc>
            </a:pPr>
            <a:r>
              <a:rPr lang="en-US" sz="8000" dirty="0">
                <a:latin typeface="Arial"/>
                <a:cs typeface="Arial"/>
              </a:rPr>
              <a:t>Is recruitment among CARL libraries still characterized by relatively few difficulties?</a:t>
            </a:r>
          </a:p>
          <a:p>
            <a:pPr marL="0" lvl="0" indent="0">
              <a:buNone/>
            </a:pPr>
            <a:r>
              <a:rPr lang="en-US" sz="80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8000" u="sng" dirty="0">
                <a:latin typeface="Arial"/>
                <a:cs typeface="Arial"/>
              </a:rPr>
              <a:t>Retirements</a:t>
            </a:r>
          </a:p>
          <a:p>
            <a:pPr lvl="0">
              <a:lnSpc>
                <a:spcPct val="110000"/>
              </a:lnSpc>
            </a:pPr>
            <a:r>
              <a:rPr lang="en-US" sz="8000" dirty="0">
                <a:latin typeface="Arial"/>
                <a:cs typeface="Arial"/>
              </a:rPr>
              <a:t>To what extent have predicted retirements been realized and how have they been managed? </a:t>
            </a:r>
          </a:p>
          <a:p>
            <a:pPr lvl="0">
              <a:lnSpc>
                <a:spcPct val="110000"/>
              </a:lnSpc>
            </a:pPr>
            <a:r>
              <a:rPr lang="en-US" sz="8000" dirty="0">
                <a:latin typeface="Arial"/>
                <a:cs typeface="Arial"/>
              </a:rPr>
              <a:t>What does the future hold for retirements?</a:t>
            </a:r>
          </a:p>
          <a:p>
            <a:pPr marL="0" indent="0">
              <a:buNone/>
            </a:pPr>
            <a:r>
              <a:rPr lang="en-US" sz="80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US" sz="8000" u="sng" dirty="0">
                <a:latin typeface="Arial"/>
                <a:cs typeface="Arial"/>
              </a:rPr>
              <a:t>Role Change: A new R</a:t>
            </a:r>
            <a:r>
              <a:rPr lang="en-US" sz="8000" dirty="0">
                <a:latin typeface="Arial"/>
                <a:cs typeface="Arial"/>
              </a:rPr>
              <a:t>?</a:t>
            </a:r>
          </a:p>
          <a:p>
            <a:pPr lvl="0">
              <a:lnSpc>
                <a:spcPct val="110000"/>
              </a:lnSpc>
            </a:pPr>
            <a:r>
              <a:rPr lang="en-US" sz="8000" dirty="0">
                <a:latin typeface="Arial"/>
                <a:cs typeface="Arial"/>
              </a:rPr>
              <a:t>To what extent have paraprofessionals / other professionals taken on roles that were traditionally the realm of professionals?</a:t>
            </a:r>
          </a:p>
          <a:p>
            <a:pPr lvl="0">
              <a:lnSpc>
                <a:spcPct val="110000"/>
              </a:lnSpc>
            </a:pPr>
            <a:r>
              <a:rPr lang="en-US" sz="8000" dirty="0">
                <a:latin typeface="Arial"/>
                <a:cs typeface="Arial"/>
              </a:rPr>
              <a:t>To what extent has the demand for librarians to perform specialized, information technology, research, and leadership / management roles changed in the past 10 years and how well is demand being met?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9731" y="1051349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1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small" dirty="0">
                <a:latin typeface="Arial" panose="020B0604020202020204" pitchFamily="34" charset="0"/>
                <a:cs typeface="Arial" panose="020B0604020202020204" pitchFamily="34" charset="0"/>
              </a:rPr>
              <a:t>Most Pressing Human Resource Issue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60833"/>
              </p:ext>
            </p:extLst>
          </p:nvPr>
        </p:nvGraphicFramePr>
        <p:xfrm>
          <a:off x="491066" y="1723815"/>
          <a:ext cx="8229600" cy="482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596490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5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9"/>
            <a:ext cx="8229600" cy="1102109"/>
          </a:xfrm>
        </p:spPr>
        <p:txBody>
          <a:bodyPr>
            <a:noAutofit/>
          </a:bodyPr>
          <a:lstStyle/>
          <a:p>
            <a:r>
              <a:rPr lang="en-US" sz="3200" b="1" cap="small" dirty="0">
                <a:latin typeface="Arial"/>
                <a:cs typeface="Arial"/>
              </a:rPr>
              <a:t>Staffing Complement Population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293964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9731" y="1981199"/>
          <a:ext cx="8240209" cy="453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6096000" imgH="3352800" progId="Word.Document.12">
                  <p:embed/>
                </p:oleObj>
              </mc:Choice>
              <mc:Fallback>
                <p:oleObj name="Document" r:id="rId4" imgW="6096000" imgH="33528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731" y="1981199"/>
                        <a:ext cx="8240209" cy="453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572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cap="small" dirty="0">
                <a:latin typeface="Arial"/>
                <a:cs typeface="Arial"/>
              </a:rPr>
              <a:t>Professional Staff Population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9731" y="1475758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48490" y="2419349"/>
          <a:ext cx="8716760" cy="3541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6096000" imgH="2476500" progId="Word.Document.12">
                  <p:embed/>
                </p:oleObj>
              </mc:Choice>
              <mc:Fallback>
                <p:oleObj name="Document" r:id="rId4" imgW="6096000" imgH="2476500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490" y="2419349"/>
                        <a:ext cx="8716760" cy="3541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57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9"/>
            <a:ext cx="8229600" cy="930254"/>
          </a:xfrm>
        </p:spPr>
        <p:txBody>
          <a:bodyPr/>
          <a:lstStyle/>
          <a:p>
            <a:r>
              <a:rPr lang="en-US" b="1" cap="small" dirty="0"/>
              <a:t>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9731" y="1122107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18093" y="1640461"/>
          <a:ext cx="8368708" cy="4738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4" imgW="6388100" imgH="3390900" progId="Word.Document.12">
                  <p:embed/>
                </p:oleObj>
              </mc:Choice>
              <mc:Fallback>
                <p:oleObj name="Document" r:id="rId4" imgW="6388100" imgH="33909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093" y="1640461"/>
                        <a:ext cx="8368708" cy="4738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54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8"/>
            <a:ext cx="8229600" cy="859490"/>
          </a:xfrm>
        </p:spPr>
        <p:txBody>
          <a:bodyPr/>
          <a:lstStyle/>
          <a:p>
            <a:r>
              <a:rPr lang="en-US" b="1" cap="small" dirty="0"/>
              <a:t>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4076"/>
            <a:ext cx="8229600" cy="5230499"/>
          </a:xfrm>
        </p:spPr>
        <p:txBody>
          <a:bodyPr>
            <a:normAutofit/>
          </a:bodyPr>
          <a:lstStyle/>
          <a:p>
            <a:pPr>
              <a:lnSpc>
                <a:spcPts val="2860"/>
              </a:lnSpc>
              <a:spcBef>
                <a:spcPts val="0"/>
              </a:spcBef>
            </a:pPr>
            <a:endParaRPr lang="en-US" sz="2800" dirty="0"/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r>
              <a:rPr lang="en-US" sz="2400" b="1" dirty="0">
                <a:latin typeface="Arial Narrow"/>
                <a:cs typeface="Arial Narrow"/>
              </a:rPr>
              <a:t>Librarian Retirements in Past 10 Years (2003 to 2013)</a:t>
            </a: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r>
              <a:rPr lang="en-US" sz="1600" dirty="0"/>
              <a:t>(n=24 Libraries)</a:t>
            </a:r>
            <a:endParaRPr lang="en-CA" sz="1600" dirty="0"/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>
              <a:lnSpc>
                <a:spcPts val="286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1400" dirty="0"/>
              <a:t>Source: 8Rs 2013 Institutional Survey</a:t>
            </a:r>
            <a:endParaRPr lang="en-US" sz="1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b="1" dirty="0">
              <a:latin typeface="Arial Narrow"/>
              <a:cs typeface="Arial Narrow"/>
            </a:endParaRPr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0" indent="0" algn="ctr">
              <a:lnSpc>
                <a:spcPts val="286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49731" y="1132220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805" y="132028"/>
            <a:ext cx="610997" cy="781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008" y="2607733"/>
            <a:ext cx="9858180" cy="21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948"/>
            <a:ext cx="8229600" cy="1011125"/>
          </a:xfrm>
        </p:spPr>
        <p:txBody>
          <a:bodyPr>
            <a:normAutofit/>
          </a:bodyPr>
          <a:lstStyle/>
          <a:p>
            <a:r>
              <a:rPr lang="en-US" sz="4000" b="1" cap="small" dirty="0">
                <a:latin typeface="Arial"/>
                <a:cs typeface="Arial"/>
              </a:rPr>
              <a:t>Librarian “Youth” Movement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49731" y="1091782"/>
            <a:ext cx="8137071" cy="10109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B101C-3E90-4D43-9A1B-B52EC5CF908B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202" y="132028"/>
            <a:ext cx="610997" cy="781365"/>
          </a:xfrm>
          <a:prstGeom prst="rect">
            <a:avLst/>
          </a:prstGeom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79726366"/>
              </p:ext>
            </p:extLst>
          </p:nvPr>
        </p:nvGraphicFramePr>
        <p:xfrm>
          <a:off x="1151467" y="2287600"/>
          <a:ext cx="7076735" cy="3894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1151467" y="6182268"/>
            <a:ext cx="7076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Sources: 8Rs 2014 and 2004 Practitioner Surveys</a:t>
            </a:r>
            <a:r>
              <a:rPr lang="en-CA" sz="1200" dirty="0"/>
              <a:t> </a:t>
            </a:r>
            <a:endParaRPr lang="en-CA" sz="1200" dirty="0">
              <a:latin typeface="Arial Narrow"/>
              <a:cs typeface="Arial Narro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5467" y="1641269"/>
            <a:ext cx="68227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 Narrow"/>
                <a:cs typeface="Arial Narrow"/>
              </a:rPr>
              <a:t>Age Distribution of Librarians by Survey Year</a:t>
            </a:r>
            <a:endParaRPr lang="en-CA" sz="2400" dirty="0">
              <a:latin typeface="Arial Narrow"/>
              <a:cs typeface="Arial Narrow"/>
            </a:endParaRPr>
          </a:p>
          <a:p>
            <a:pPr algn="ctr"/>
            <a:r>
              <a:rPr lang="en-US" dirty="0"/>
              <a:t>(2014 n=317; 2004 n=456)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9322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29786</TotalTime>
  <Words>617</Words>
  <Application>Microsoft Office PowerPoint</Application>
  <PresentationFormat>Custom</PresentationFormat>
  <Paragraphs>184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Calibri</vt:lpstr>
      <vt:lpstr>ＭＳ 明朝</vt:lpstr>
      <vt:lpstr>Times New Roman</vt:lpstr>
      <vt:lpstr>Verdana</vt:lpstr>
      <vt:lpstr>Office Theme</vt:lpstr>
      <vt:lpstr>Document</vt:lpstr>
      <vt:lpstr>    The Canadian Library Workforce:  Longitudinal Research    </vt:lpstr>
      <vt:lpstr>Survey Methods</vt:lpstr>
      <vt:lpstr>Research Questions</vt:lpstr>
      <vt:lpstr>Most Pressing Human Resource Issue</vt:lpstr>
      <vt:lpstr>Staffing Complement Population Change</vt:lpstr>
      <vt:lpstr>Professional Staff Population Change</vt:lpstr>
      <vt:lpstr>Recruitment</vt:lpstr>
      <vt:lpstr>Retirement</vt:lpstr>
      <vt:lpstr>Librarian “Youth” Movement</vt:lpstr>
      <vt:lpstr>Changes in Competencies</vt:lpstr>
      <vt:lpstr>Leadership, Management &amp;  Business Roles</vt:lpstr>
      <vt:lpstr>Education</vt:lpstr>
      <vt:lpstr>Job Satisfaction</vt:lpstr>
      <vt:lpstr>Key Contributors to Job Satisfaction</vt:lpstr>
      <vt:lpstr>Summary of Major Findings</vt:lpstr>
      <vt:lpstr>Summary of Major Findings</vt:lpstr>
    </vt:vector>
  </TitlesOfParts>
  <Company>Tandem Social Research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8Rs REDUX   CARL LIBRARIES HUMAN RESOURCES STUDY  10 Years Later  . . .</dc:title>
  <dc:creator>Marianne Sorensen</dc:creator>
  <cp:lastModifiedBy>Kathleen</cp:lastModifiedBy>
  <cp:revision>451</cp:revision>
  <cp:lastPrinted>2015-02-18T19:25:14Z</cp:lastPrinted>
  <dcterms:created xsi:type="dcterms:W3CDTF">2014-05-19T14:13:08Z</dcterms:created>
  <dcterms:modified xsi:type="dcterms:W3CDTF">2016-07-26T04:09:01Z</dcterms:modified>
</cp:coreProperties>
</file>