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8" r:id="rId3"/>
    <p:sldId id="257" r:id="rId4"/>
    <p:sldId id="259" r:id="rId5"/>
    <p:sldId id="269" r:id="rId6"/>
    <p:sldId id="263" r:id="rId7"/>
    <p:sldId id="272" r:id="rId8"/>
    <p:sldId id="274" r:id="rId9"/>
    <p:sldId id="261" r:id="rId10"/>
    <p:sldId id="276" r:id="rId11"/>
    <p:sldId id="264" r:id="rId12"/>
    <p:sldId id="265" r:id="rId13"/>
    <p:sldId id="266"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842" autoAdjust="0"/>
  </p:normalViewPr>
  <p:slideViewPr>
    <p:cSldViewPr snapToGrid="0" snapToObjects="1">
      <p:cViewPr varScale="1">
        <p:scale>
          <a:sx n="71" d="100"/>
          <a:sy n="71" d="100"/>
        </p:scale>
        <p:origin x="21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3</c:v>
                </c:pt>
                <c:pt idx="1">
                  <c:v>2</c:v>
                </c:pt>
                <c:pt idx="2">
                  <c:v>2</c:v>
                </c:pt>
                <c:pt idx="3">
                  <c:v>2</c:v>
                </c:pt>
                <c:pt idx="4">
                  <c:v>4</c:v>
                </c:pt>
              </c:numCache>
            </c:numRef>
          </c:val>
        </c:ser>
        <c:dLbls>
          <c:showLegendKey val="0"/>
          <c:showVal val="0"/>
          <c:showCatName val="0"/>
          <c:showSerName val="0"/>
          <c:showPercent val="0"/>
          <c:showBubbleSize val="0"/>
        </c:dLbls>
        <c:gapWidth val="150"/>
        <c:axId val="166522312"/>
        <c:axId val="240737144"/>
      </c:barChart>
      <c:catAx>
        <c:axId val="166522312"/>
        <c:scaling>
          <c:orientation val="minMax"/>
        </c:scaling>
        <c:delete val="0"/>
        <c:axPos val="b"/>
        <c:numFmt formatCode="General" sourceLinked="1"/>
        <c:majorTickMark val="out"/>
        <c:minorTickMark val="none"/>
        <c:tickLblPos val="nextTo"/>
        <c:crossAx val="240737144"/>
        <c:crosses val="autoZero"/>
        <c:auto val="1"/>
        <c:lblAlgn val="ctr"/>
        <c:lblOffset val="100"/>
        <c:noMultiLvlLbl val="0"/>
      </c:catAx>
      <c:valAx>
        <c:axId val="240737144"/>
        <c:scaling>
          <c:orientation val="minMax"/>
        </c:scaling>
        <c:delete val="0"/>
        <c:axPos val="l"/>
        <c:majorGridlines/>
        <c:numFmt formatCode="General" sourceLinked="1"/>
        <c:majorTickMark val="out"/>
        <c:minorTickMark val="none"/>
        <c:tickLblPos val="nextTo"/>
        <c:crossAx val="1665223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1</c:v>
                </c:pt>
                <c:pt idx="1">
                  <c:v>1</c:v>
                </c:pt>
                <c:pt idx="2">
                  <c:v>3</c:v>
                </c:pt>
                <c:pt idx="3">
                  <c:v>2</c:v>
                </c:pt>
                <c:pt idx="4">
                  <c:v>7</c:v>
                </c:pt>
              </c:numCache>
            </c:numRef>
          </c:val>
        </c:ser>
        <c:dLbls>
          <c:showLegendKey val="0"/>
          <c:showVal val="0"/>
          <c:showCatName val="0"/>
          <c:showSerName val="0"/>
          <c:showPercent val="0"/>
          <c:showBubbleSize val="0"/>
        </c:dLbls>
        <c:gapWidth val="150"/>
        <c:axId val="302867056"/>
        <c:axId val="302867448"/>
      </c:barChart>
      <c:catAx>
        <c:axId val="302867056"/>
        <c:scaling>
          <c:orientation val="minMax"/>
        </c:scaling>
        <c:delete val="0"/>
        <c:axPos val="b"/>
        <c:numFmt formatCode="General" sourceLinked="1"/>
        <c:majorTickMark val="out"/>
        <c:minorTickMark val="none"/>
        <c:tickLblPos val="nextTo"/>
        <c:crossAx val="302867448"/>
        <c:crosses val="autoZero"/>
        <c:auto val="1"/>
        <c:lblAlgn val="ctr"/>
        <c:lblOffset val="100"/>
        <c:noMultiLvlLbl val="0"/>
      </c:catAx>
      <c:valAx>
        <c:axId val="302867448"/>
        <c:scaling>
          <c:orientation val="minMax"/>
        </c:scaling>
        <c:delete val="0"/>
        <c:axPos val="l"/>
        <c:majorGridlines/>
        <c:numFmt formatCode="General" sourceLinked="1"/>
        <c:majorTickMark val="out"/>
        <c:minorTickMark val="none"/>
        <c:tickLblPos val="nextTo"/>
        <c:crossAx val="3028670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Yes</c:v>
                </c:pt>
              </c:strCache>
            </c:strRef>
          </c:tx>
          <c:invertIfNegative val="0"/>
          <c:cat>
            <c:strRef>
              <c:f>Sheet1!$A$2:$A$3</c:f>
              <c:strCache>
                <c:ptCount val="2"/>
                <c:pt idx="0">
                  <c:v>a) Did you receive formal training?</c:v>
                </c:pt>
                <c:pt idx="1">
                  <c:v>b) If yes, did you receive written training material?</c:v>
                </c:pt>
              </c:strCache>
            </c:strRef>
          </c:cat>
          <c:val>
            <c:numRef>
              <c:f>Sheet1!$B$2:$B$3</c:f>
              <c:numCache>
                <c:formatCode>General</c:formatCode>
                <c:ptCount val="2"/>
                <c:pt idx="0">
                  <c:v>11</c:v>
                </c:pt>
                <c:pt idx="1">
                  <c:v>9</c:v>
                </c:pt>
              </c:numCache>
            </c:numRef>
          </c:val>
        </c:ser>
        <c:ser>
          <c:idx val="1"/>
          <c:order val="1"/>
          <c:tx>
            <c:strRef>
              <c:f>Sheet1!$C$1</c:f>
              <c:strCache>
                <c:ptCount val="1"/>
                <c:pt idx="0">
                  <c:v>No</c:v>
                </c:pt>
              </c:strCache>
            </c:strRef>
          </c:tx>
          <c:invertIfNegative val="0"/>
          <c:cat>
            <c:strRef>
              <c:f>Sheet1!$A$2:$A$3</c:f>
              <c:strCache>
                <c:ptCount val="2"/>
                <c:pt idx="0">
                  <c:v>a) Did you receive formal training?</c:v>
                </c:pt>
                <c:pt idx="1">
                  <c:v>b) If yes, did you receive written training material?</c:v>
                </c:pt>
              </c:strCache>
            </c:strRef>
          </c:cat>
          <c:val>
            <c:numRef>
              <c:f>Sheet1!$C$2:$C$3</c:f>
              <c:numCache>
                <c:formatCode>General</c:formatCode>
                <c:ptCount val="2"/>
                <c:pt idx="0">
                  <c:v>2</c:v>
                </c:pt>
                <c:pt idx="1">
                  <c:v>5</c:v>
                </c:pt>
              </c:numCache>
            </c:numRef>
          </c:val>
        </c:ser>
        <c:dLbls>
          <c:showLegendKey val="0"/>
          <c:showVal val="0"/>
          <c:showCatName val="0"/>
          <c:showSerName val="0"/>
          <c:showPercent val="0"/>
          <c:showBubbleSize val="0"/>
        </c:dLbls>
        <c:gapWidth val="150"/>
        <c:axId val="302868232"/>
        <c:axId val="302868624"/>
      </c:barChart>
      <c:catAx>
        <c:axId val="302868232"/>
        <c:scaling>
          <c:orientation val="minMax"/>
        </c:scaling>
        <c:delete val="0"/>
        <c:axPos val="b"/>
        <c:numFmt formatCode="General" sourceLinked="0"/>
        <c:majorTickMark val="out"/>
        <c:minorTickMark val="none"/>
        <c:tickLblPos val="nextTo"/>
        <c:crossAx val="302868624"/>
        <c:crosses val="autoZero"/>
        <c:auto val="1"/>
        <c:lblAlgn val="ctr"/>
        <c:lblOffset val="100"/>
        <c:noMultiLvlLbl val="0"/>
      </c:catAx>
      <c:valAx>
        <c:axId val="302868624"/>
        <c:scaling>
          <c:orientation val="minMax"/>
        </c:scaling>
        <c:delete val="0"/>
        <c:axPos val="l"/>
        <c:majorGridlines/>
        <c:numFmt formatCode="General" sourceLinked="1"/>
        <c:majorTickMark val="out"/>
        <c:minorTickMark val="none"/>
        <c:tickLblPos val="nextTo"/>
        <c:crossAx val="3028682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Series 1</c:v>
                </c:pt>
              </c:strCache>
            </c:strRef>
          </c:tx>
          <c:dPt>
            <c:idx val="3"/>
            <c:bubble3D val="0"/>
            <c:spPr>
              <a:solidFill>
                <a:schemeClr val="accent1"/>
              </a:solidFill>
            </c:spPr>
          </c:dPt>
          <c:dLbls>
            <c:numFmt formatCode="General" sourceLinked="0"/>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Sheet1!$A$2:$A$7</c:f>
              <c:strCache>
                <c:ptCount val="6"/>
                <c:pt idx="0">
                  <c:v>Supervisor, 8</c:v>
                </c:pt>
                <c:pt idx="1">
                  <c:v>Manager, 1</c:v>
                </c:pt>
                <c:pt idx="2">
                  <c:v>Co-worker, 1</c:v>
                </c:pt>
                <c:pt idx="3">
                  <c:v>Library Technician, 2</c:v>
                </c:pt>
                <c:pt idx="4">
                  <c:v>Student Library Assistant, 4</c:v>
                </c:pt>
                <c:pt idx="5">
                  <c:v>Other Library Staff, 2</c:v>
                </c:pt>
              </c:strCache>
            </c:strRef>
          </c:cat>
          <c:val>
            <c:numRef>
              <c:f>Sheet1!$B$2:$B$7</c:f>
              <c:numCache>
                <c:formatCode>General</c:formatCode>
                <c:ptCount val="6"/>
                <c:pt idx="0">
                  <c:v>8</c:v>
                </c:pt>
                <c:pt idx="1">
                  <c:v>1</c:v>
                </c:pt>
                <c:pt idx="2">
                  <c:v>1</c:v>
                </c:pt>
                <c:pt idx="3">
                  <c:v>2</c:v>
                </c:pt>
                <c:pt idx="4">
                  <c:v>4</c:v>
                </c:pt>
                <c:pt idx="5">
                  <c:v>2</c:v>
                </c:pt>
              </c:numCache>
            </c:numRef>
          </c:val>
        </c:ser>
        <c:dLbls>
          <c:showLegendKey val="0"/>
          <c:showVal val="0"/>
          <c:showCatName val="0"/>
          <c:showSerName val="0"/>
          <c:showPercent val="1"/>
          <c:showBubbleSize val="0"/>
          <c:showLeaderLines val="0"/>
        </c:dLbls>
        <c:firstSliceAng val="0"/>
      </c:pieChart>
    </c:plotArea>
    <c:legend>
      <c:legendPos val="b"/>
      <c:layout>
        <c:manualLayout>
          <c:xMode val="edge"/>
          <c:yMode val="edge"/>
          <c:x val="5.0018566999838698E-2"/>
          <c:y val="0.57120811599076504"/>
          <c:w val="0.94716757980264898"/>
          <c:h val="0.33554348675967"/>
        </c:manualLayout>
      </c:layout>
      <c:overlay val="0"/>
      <c:spPr>
        <a:noFill/>
      </c:sp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Yes</c:v>
                </c:pt>
              </c:strCache>
            </c:strRef>
          </c:tx>
          <c:invertIfNegative val="0"/>
          <c:cat>
            <c:strRef>
              <c:f>Sheet1!$A$2</c:f>
              <c:strCache>
                <c:ptCount val="1"/>
                <c:pt idx="0">
                  <c:v>Did you job shadow as part of your training? </c:v>
                </c:pt>
              </c:strCache>
            </c:strRef>
          </c:cat>
          <c:val>
            <c:numRef>
              <c:f>Sheet1!$B$2</c:f>
              <c:numCache>
                <c:formatCode>General</c:formatCode>
                <c:ptCount val="1"/>
                <c:pt idx="0">
                  <c:v>6</c:v>
                </c:pt>
              </c:numCache>
            </c:numRef>
          </c:val>
        </c:ser>
        <c:ser>
          <c:idx val="1"/>
          <c:order val="1"/>
          <c:tx>
            <c:strRef>
              <c:f>Sheet1!$C$1</c:f>
              <c:strCache>
                <c:ptCount val="1"/>
                <c:pt idx="0">
                  <c:v>No</c:v>
                </c:pt>
              </c:strCache>
            </c:strRef>
          </c:tx>
          <c:invertIfNegative val="0"/>
          <c:cat>
            <c:strRef>
              <c:f>Sheet1!$A$2</c:f>
              <c:strCache>
                <c:ptCount val="1"/>
                <c:pt idx="0">
                  <c:v>Did you job shadow as part of your training? </c:v>
                </c:pt>
              </c:strCache>
            </c:strRef>
          </c:cat>
          <c:val>
            <c:numRef>
              <c:f>Sheet1!$C$2</c:f>
              <c:numCache>
                <c:formatCode>General</c:formatCode>
                <c:ptCount val="1"/>
                <c:pt idx="0">
                  <c:v>6</c:v>
                </c:pt>
              </c:numCache>
            </c:numRef>
          </c:val>
        </c:ser>
        <c:dLbls>
          <c:showLegendKey val="0"/>
          <c:showVal val="0"/>
          <c:showCatName val="0"/>
          <c:showSerName val="0"/>
          <c:showPercent val="0"/>
          <c:showBubbleSize val="0"/>
        </c:dLbls>
        <c:gapWidth val="150"/>
        <c:axId val="302869800"/>
        <c:axId val="302870192"/>
      </c:barChart>
      <c:catAx>
        <c:axId val="302869800"/>
        <c:scaling>
          <c:orientation val="minMax"/>
        </c:scaling>
        <c:delete val="0"/>
        <c:axPos val="b"/>
        <c:numFmt formatCode="General" sourceLinked="0"/>
        <c:majorTickMark val="out"/>
        <c:minorTickMark val="none"/>
        <c:tickLblPos val="nextTo"/>
        <c:crossAx val="302870192"/>
        <c:crosses val="autoZero"/>
        <c:auto val="1"/>
        <c:lblAlgn val="ctr"/>
        <c:lblOffset val="100"/>
        <c:noMultiLvlLbl val="0"/>
      </c:catAx>
      <c:valAx>
        <c:axId val="302870192"/>
        <c:scaling>
          <c:orientation val="minMax"/>
        </c:scaling>
        <c:delete val="0"/>
        <c:axPos val="l"/>
        <c:majorGridlines/>
        <c:numFmt formatCode="General" sourceLinked="1"/>
        <c:majorTickMark val="out"/>
        <c:minorTickMark val="none"/>
        <c:tickLblPos val="nextTo"/>
        <c:crossAx val="3028698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Series 1</c:v>
                </c:pt>
              </c:strCache>
            </c:strRef>
          </c:tx>
          <c:dLbls>
            <c:dLbl>
              <c:idx val="0"/>
              <c:layout/>
              <c:tx>
                <c:rich>
                  <a:bodyPr/>
                  <a:lstStyle/>
                  <a:p>
                    <a:r>
                      <a:rPr lang="en-US" dirty="0" smtClean="0"/>
                      <a:t>2</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dirty="0" smtClean="0"/>
                      <a:t>4</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2"/>
              <c:layout/>
              <c:tx>
                <c:rich>
                  <a:bodyPr/>
                  <a:lstStyle/>
                  <a:p>
                    <a:r>
                      <a:rPr lang="en-US" dirty="0" smtClean="0"/>
                      <a:t>2</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Sheet1!$A$2:$A$4</c:f>
              <c:strCache>
                <c:ptCount val="3"/>
                <c:pt idx="0">
                  <c:v>Manager/  Supervisor, 2</c:v>
                </c:pt>
                <c:pt idx="1">
                  <c:v>Senior colleague, 4</c:v>
                </c:pt>
                <c:pt idx="2">
                  <c:v>Other, 2</c:v>
                </c:pt>
              </c:strCache>
            </c:strRef>
          </c:cat>
          <c:val>
            <c:numRef>
              <c:f>Sheet1!$B$2:$B$4</c:f>
              <c:numCache>
                <c:formatCode>0%</c:formatCode>
                <c:ptCount val="3"/>
                <c:pt idx="0">
                  <c:v>0.25</c:v>
                </c:pt>
                <c:pt idx="1">
                  <c:v>0.5</c:v>
                </c:pt>
                <c:pt idx="2">
                  <c:v>0.25</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3944957820410497"/>
          <c:y val="0.267920029527559"/>
          <c:w val="0.33185297095713401"/>
          <c:h val="0.58915994094488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cat>
            <c:strRef>
              <c:f>Sheet1!$A$2:$A$11</c:f>
              <c:strCache>
                <c:ptCount val="10"/>
                <c:pt idx="0">
                  <c:v>Write a paper </c:v>
                </c:pt>
                <c:pt idx="1">
                  <c:v>Attend a professional training session</c:v>
                </c:pt>
                <c:pt idx="2">
                  <c:v>Academic guidance</c:v>
                </c:pt>
                <c:pt idx="3">
                  <c:v>Job searching </c:v>
                </c:pt>
                <c:pt idx="4">
                  <c:v>Attend a conference</c:v>
                </c:pt>
                <c:pt idx="5">
                  <c:v>Job shadowing</c:v>
                </c:pt>
                <c:pt idx="6">
                  <c:v>Participate in library related events</c:v>
                </c:pt>
                <c:pt idx="7">
                  <c:v>Course selection</c:v>
                </c:pt>
                <c:pt idx="8">
                  <c:v>Networking</c:v>
                </c:pt>
                <c:pt idx="9">
                  <c:v>Career goals or planning</c:v>
                </c:pt>
              </c:strCache>
            </c:strRef>
          </c:cat>
          <c:val>
            <c:numRef>
              <c:f>Sheet1!$B$2:$B$11</c:f>
              <c:numCache>
                <c:formatCode>General</c:formatCode>
                <c:ptCount val="10"/>
                <c:pt idx="0">
                  <c:v>2</c:v>
                </c:pt>
                <c:pt idx="1">
                  <c:v>2</c:v>
                </c:pt>
                <c:pt idx="2">
                  <c:v>3</c:v>
                </c:pt>
                <c:pt idx="3">
                  <c:v>3</c:v>
                </c:pt>
                <c:pt idx="4">
                  <c:v>3</c:v>
                </c:pt>
                <c:pt idx="5">
                  <c:v>4</c:v>
                </c:pt>
                <c:pt idx="6">
                  <c:v>5</c:v>
                </c:pt>
                <c:pt idx="7">
                  <c:v>6</c:v>
                </c:pt>
                <c:pt idx="8">
                  <c:v>6</c:v>
                </c:pt>
                <c:pt idx="9">
                  <c:v>8</c:v>
                </c:pt>
              </c:numCache>
            </c:numRef>
          </c:val>
        </c:ser>
        <c:dLbls>
          <c:showLegendKey val="0"/>
          <c:showVal val="0"/>
          <c:showCatName val="0"/>
          <c:showSerName val="0"/>
          <c:showPercent val="0"/>
          <c:showBubbleSize val="0"/>
        </c:dLbls>
        <c:gapWidth val="150"/>
        <c:axId val="303830608"/>
        <c:axId val="303831000"/>
      </c:barChart>
      <c:catAx>
        <c:axId val="303830608"/>
        <c:scaling>
          <c:orientation val="minMax"/>
        </c:scaling>
        <c:delete val="0"/>
        <c:axPos val="l"/>
        <c:numFmt formatCode="General" sourceLinked="0"/>
        <c:majorTickMark val="out"/>
        <c:minorTickMark val="none"/>
        <c:tickLblPos val="nextTo"/>
        <c:txPr>
          <a:bodyPr/>
          <a:lstStyle/>
          <a:p>
            <a:pPr>
              <a:defRPr sz="1400" baseline="0">
                <a:solidFill>
                  <a:schemeClr val="tx1"/>
                </a:solidFill>
              </a:defRPr>
            </a:pPr>
            <a:endParaRPr lang="en-US"/>
          </a:p>
        </c:txPr>
        <c:crossAx val="303831000"/>
        <c:crosses val="autoZero"/>
        <c:auto val="1"/>
        <c:lblAlgn val="ctr"/>
        <c:lblOffset val="100"/>
        <c:noMultiLvlLbl val="0"/>
      </c:catAx>
      <c:valAx>
        <c:axId val="303831000"/>
        <c:scaling>
          <c:orientation val="minMax"/>
        </c:scaling>
        <c:delete val="0"/>
        <c:axPos val="b"/>
        <c:majorGridlines/>
        <c:numFmt formatCode="General" sourceLinked="1"/>
        <c:majorTickMark val="out"/>
        <c:minorTickMark val="none"/>
        <c:tickLblPos val="nextTo"/>
        <c:txPr>
          <a:bodyPr/>
          <a:lstStyle/>
          <a:p>
            <a:pPr>
              <a:defRPr sz="1400" baseline="0"/>
            </a:pPr>
            <a:endParaRPr lang="en-US"/>
          </a:p>
        </c:txPr>
        <c:crossAx val="303830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0.10295</cdr:x>
      <cdr:y>0.0339</cdr:y>
    </cdr:from>
    <cdr:to>
      <cdr:x>0.88098</cdr:x>
      <cdr:y>0.18039</cdr:y>
    </cdr:to>
    <cdr:sp macro="" textlink="">
      <cdr:nvSpPr>
        <cdr:cNvPr id="2" name="TextBox 1"/>
        <cdr:cNvSpPr txBox="1"/>
      </cdr:nvSpPr>
      <cdr:spPr>
        <a:xfrm xmlns:a="http://schemas.openxmlformats.org/drawingml/2006/main">
          <a:off x="455595" y="137778"/>
          <a:ext cx="3443167" cy="5953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If yes, who did you job shadow?</a:t>
          </a:r>
          <a:endParaRPr 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108850" tIns="54425" rIns="108850" bIns="54425" rtlCol="0"/>
          <a:lstStyle>
            <a:lvl1pPr algn="r">
              <a:defRPr sz="1400"/>
            </a:lvl1pPr>
          </a:lstStyle>
          <a:p>
            <a:fld id="{C395AEE8-0B95-134E-88EE-96F00A948010}" type="datetimeFigureOut">
              <a:rPr lang="en-US" smtClean="0"/>
              <a:t>8/5/2016</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108850" tIns="54425" rIns="108850" bIns="54425" rtlCol="0" anchor="b"/>
          <a:lstStyle>
            <a:lvl1pPr algn="l">
              <a:defRPr sz="1400"/>
            </a:lvl1pPr>
          </a:lstStyle>
          <a:p>
            <a:endParaRPr lang="en-US"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108850" tIns="54425" rIns="108850" bIns="54425" rtlCol="0" anchor="b"/>
          <a:lstStyle>
            <a:lvl1pPr algn="r">
              <a:defRPr sz="1400"/>
            </a:lvl1pPr>
          </a:lstStyle>
          <a:p>
            <a:fld id="{6B6C67ED-3926-4D40-8055-2732776690BD}" type="slidenum">
              <a:rPr lang="en-US" smtClean="0"/>
              <a:t>‹#›</a:t>
            </a:fld>
            <a:endParaRPr lang="en-US" dirty="0"/>
          </a:p>
        </p:txBody>
      </p:sp>
    </p:spTree>
    <p:extLst>
      <p:ext uri="{BB962C8B-B14F-4D97-AF65-F5344CB8AC3E}">
        <p14:creationId xmlns:p14="http://schemas.microsoft.com/office/powerpoint/2010/main" val="956893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108850" tIns="54425" rIns="108850" bIns="54425" rtlCol="0"/>
          <a:lstStyle>
            <a:lvl1pPr algn="r">
              <a:defRPr sz="1400"/>
            </a:lvl1pPr>
          </a:lstStyle>
          <a:p>
            <a:fld id="{28654ED9-7DC6-184A-BC5F-EFF7C3B11AA8}" type="datetimeFigureOut">
              <a:rPr lang="en-US" smtClean="0"/>
              <a:t>8/5/2016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108850" tIns="54425" rIns="108850" bIns="54425"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108850" tIns="54425" rIns="108850" bIns="54425" rtlCol="0" anchor="b"/>
          <a:lstStyle>
            <a:lvl1pPr algn="r">
              <a:defRPr sz="1400"/>
            </a:lvl1pPr>
          </a:lstStyle>
          <a:p>
            <a:fld id="{242596A9-A25C-7F40-BE41-83097404DDCA}" type="slidenum">
              <a:rPr lang="en-US" smtClean="0"/>
              <a:t>‹#›</a:t>
            </a:fld>
            <a:endParaRPr lang="en-US" dirty="0"/>
          </a:p>
        </p:txBody>
      </p:sp>
    </p:spTree>
    <p:extLst>
      <p:ext uri="{BB962C8B-B14F-4D97-AF65-F5344CB8AC3E}">
        <p14:creationId xmlns:p14="http://schemas.microsoft.com/office/powerpoint/2010/main" val="407647665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1</a:t>
            </a:fld>
            <a:endParaRPr lang="en-US" dirty="0"/>
          </a:p>
        </p:txBody>
      </p:sp>
    </p:spTree>
    <p:extLst>
      <p:ext uri="{BB962C8B-B14F-4D97-AF65-F5344CB8AC3E}">
        <p14:creationId xmlns:p14="http://schemas.microsoft.com/office/powerpoint/2010/main" val="371563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544251">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10</a:t>
            </a:fld>
            <a:endParaRPr lang="en-US" dirty="0"/>
          </a:p>
        </p:txBody>
      </p:sp>
    </p:spTree>
    <p:extLst>
      <p:ext uri="{BB962C8B-B14F-4D97-AF65-F5344CB8AC3E}">
        <p14:creationId xmlns:p14="http://schemas.microsoft.com/office/powerpoint/2010/main" val="363274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11</a:t>
            </a:fld>
            <a:endParaRPr lang="en-US" dirty="0"/>
          </a:p>
        </p:txBody>
      </p:sp>
    </p:spTree>
    <p:extLst>
      <p:ext uri="{BB962C8B-B14F-4D97-AF65-F5344CB8AC3E}">
        <p14:creationId xmlns:p14="http://schemas.microsoft.com/office/powerpoint/2010/main" val="1063672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12</a:t>
            </a:fld>
            <a:endParaRPr lang="en-US" dirty="0"/>
          </a:p>
        </p:txBody>
      </p:sp>
    </p:spTree>
    <p:extLst>
      <p:ext uri="{BB962C8B-B14F-4D97-AF65-F5344CB8AC3E}">
        <p14:creationId xmlns:p14="http://schemas.microsoft.com/office/powerpoint/2010/main" val="1905029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2596A9-A25C-7F40-BE41-83097404DDCA}" type="slidenum">
              <a:rPr lang="en-US" smtClean="0"/>
              <a:t>13</a:t>
            </a:fld>
            <a:endParaRPr lang="en-US" dirty="0"/>
          </a:p>
        </p:txBody>
      </p:sp>
    </p:spTree>
    <p:extLst>
      <p:ext uri="{BB962C8B-B14F-4D97-AF65-F5344CB8AC3E}">
        <p14:creationId xmlns:p14="http://schemas.microsoft.com/office/powerpoint/2010/main" val="2415919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2</a:t>
            </a:fld>
            <a:endParaRPr lang="en-US" dirty="0"/>
          </a:p>
        </p:txBody>
      </p:sp>
    </p:spTree>
    <p:extLst>
      <p:ext uri="{BB962C8B-B14F-4D97-AF65-F5344CB8AC3E}">
        <p14:creationId xmlns:p14="http://schemas.microsoft.com/office/powerpoint/2010/main" val="293079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3</a:t>
            </a:fld>
            <a:endParaRPr lang="en-US" dirty="0"/>
          </a:p>
        </p:txBody>
      </p:sp>
    </p:spTree>
    <p:extLst>
      <p:ext uri="{BB962C8B-B14F-4D97-AF65-F5344CB8AC3E}">
        <p14:creationId xmlns:p14="http://schemas.microsoft.com/office/powerpoint/2010/main" val="328574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4</a:t>
            </a:fld>
            <a:endParaRPr lang="en-US" dirty="0"/>
          </a:p>
        </p:txBody>
      </p:sp>
    </p:spTree>
    <p:extLst>
      <p:ext uri="{BB962C8B-B14F-4D97-AF65-F5344CB8AC3E}">
        <p14:creationId xmlns:p14="http://schemas.microsoft.com/office/powerpoint/2010/main" val="3733971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5</a:t>
            </a:fld>
            <a:endParaRPr lang="en-US" dirty="0"/>
          </a:p>
        </p:txBody>
      </p:sp>
    </p:spTree>
    <p:extLst>
      <p:ext uri="{BB962C8B-B14F-4D97-AF65-F5344CB8AC3E}">
        <p14:creationId xmlns:p14="http://schemas.microsoft.com/office/powerpoint/2010/main" val="4085212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6</a:t>
            </a:fld>
            <a:endParaRPr lang="en-US" dirty="0"/>
          </a:p>
        </p:txBody>
      </p:sp>
    </p:spTree>
    <p:extLst>
      <p:ext uri="{BB962C8B-B14F-4D97-AF65-F5344CB8AC3E}">
        <p14:creationId xmlns:p14="http://schemas.microsoft.com/office/powerpoint/2010/main" val="3849701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7</a:t>
            </a:fld>
            <a:endParaRPr lang="en-US" dirty="0"/>
          </a:p>
        </p:txBody>
      </p:sp>
    </p:spTree>
    <p:extLst>
      <p:ext uri="{BB962C8B-B14F-4D97-AF65-F5344CB8AC3E}">
        <p14:creationId xmlns:p14="http://schemas.microsoft.com/office/powerpoint/2010/main" val="3791846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8</a:t>
            </a:fld>
            <a:endParaRPr lang="en-US" dirty="0"/>
          </a:p>
        </p:txBody>
      </p:sp>
    </p:spTree>
    <p:extLst>
      <p:ext uri="{BB962C8B-B14F-4D97-AF65-F5344CB8AC3E}">
        <p14:creationId xmlns:p14="http://schemas.microsoft.com/office/powerpoint/2010/main" val="1314646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10"/>
          </p:nvPr>
        </p:nvSpPr>
        <p:spPr/>
        <p:txBody>
          <a:bodyPr/>
          <a:lstStyle/>
          <a:p>
            <a:fld id="{242596A9-A25C-7F40-BE41-83097404DDCA}" type="slidenum">
              <a:rPr lang="en-US" smtClean="0"/>
              <a:t>9</a:t>
            </a:fld>
            <a:endParaRPr lang="en-US" dirty="0"/>
          </a:p>
        </p:txBody>
      </p:sp>
    </p:spTree>
    <p:extLst>
      <p:ext uri="{BB962C8B-B14F-4D97-AF65-F5344CB8AC3E}">
        <p14:creationId xmlns:p14="http://schemas.microsoft.com/office/powerpoint/2010/main" val="112951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EDC0327B-E4D0-554B-9D7C-B0C4F750E4C5}" type="datetime1">
              <a:rPr lang="en-CA" smtClean="0"/>
              <a:t>05/08/2016</a:t>
            </a:fld>
            <a:endParaRPr lang="en-US" dirty="0"/>
          </a:p>
        </p:txBody>
      </p:sp>
      <p:sp>
        <p:nvSpPr>
          <p:cNvPr id="5" name="Footer Placeholder 4"/>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6" name="Slide Number Placeholder 5"/>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302993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A3922C0-9477-3043-BB28-D587BE3A25AF}" type="datetime1">
              <a:rPr lang="en-CA" smtClean="0"/>
              <a:t>05/08/2016</a:t>
            </a:fld>
            <a:endParaRPr lang="en-US" dirty="0"/>
          </a:p>
        </p:txBody>
      </p:sp>
      <p:sp>
        <p:nvSpPr>
          <p:cNvPr id="5" name="Footer Placeholder 4"/>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6" name="Slide Number Placeholder 5"/>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189884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185B60C-9F2D-C245-9015-97D9B712041E}" type="datetime1">
              <a:rPr lang="en-CA" smtClean="0"/>
              <a:t>05/08/2016</a:t>
            </a:fld>
            <a:endParaRPr lang="en-US" dirty="0"/>
          </a:p>
        </p:txBody>
      </p:sp>
      <p:sp>
        <p:nvSpPr>
          <p:cNvPr id="5" name="Footer Placeholder 4"/>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6" name="Slide Number Placeholder 5"/>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289240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DC2784B-3260-E042-B591-0B9E604EA7AE}" type="datetime1">
              <a:rPr lang="en-CA" smtClean="0"/>
              <a:t>05/08/2016</a:t>
            </a:fld>
            <a:endParaRPr lang="en-US" dirty="0"/>
          </a:p>
        </p:txBody>
      </p:sp>
      <p:sp>
        <p:nvSpPr>
          <p:cNvPr id="5" name="Footer Placeholder 4"/>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6" name="Slide Number Placeholder 5"/>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136245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1EB45BC-F56F-6E40-9D22-58032F2D556E}" type="datetime1">
              <a:rPr lang="en-CA" smtClean="0"/>
              <a:t>05/08/2016</a:t>
            </a:fld>
            <a:endParaRPr lang="en-US" dirty="0"/>
          </a:p>
        </p:txBody>
      </p:sp>
      <p:sp>
        <p:nvSpPr>
          <p:cNvPr id="5" name="Footer Placeholder 4"/>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6" name="Slide Number Placeholder 5"/>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323773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F08EE1C0-3872-5047-B2A0-B48186AA734C}" type="datetime1">
              <a:rPr lang="en-CA" smtClean="0"/>
              <a:t>05/08/2016</a:t>
            </a:fld>
            <a:endParaRPr lang="en-US" dirty="0"/>
          </a:p>
        </p:txBody>
      </p:sp>
      <p:sp>
        <p:nvSpPr>
          <p:cNvPr id="6" name="Footer Placeholder 5"/>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7" name="Slide Number Placeholder 6"/>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226489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BBBF9F86-BA7A-A149-A897-887C98149A76}" type="datetime1">
              <a:rPr lang="en-CA" smtClean="0"/>
              <a:t>05/08/2016</a:t>
            </a:fld>
            <a:endParaRPr lang="en-US" dirty="0"/>
          </a:p>
        </p:txBody>
      </p:sp>
      <p:sp>
        <p:nvSpPr>
          <p:cNvPr id="8" name="Footer Placeholder 7"/>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9" name="Slide Number Placeholder 8"/>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41715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9D5891F4-6728-A449-88AE-19A93B43DB87}" type="datetime1">
              <a:rPr lang="en-CA" smtClean="0"/>
              <a:t>05/08/2016</a:t>
            </a:fld>
            <a:endParaRPr lang="en-US" dirty="0"/>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5" name="Slide Number Placeholder 4"/>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397672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DF1AC-1A74-FB44-A097-C5D255C45480}" type="datetime1">
              <a:rPr lang="en-CA" smtClean="0"/>
              <a:t>05/08/2016</a:t>
            </a:fld>
            <a:endParaRPr lang="en-US" dirty="0"/>
          </a:p>
        </p:txBody>
      </p:sp>
      <p:sp>
        <p:nvSpPr>
          <p:cNvPr id="3" name="Footer Placeholder 2"/>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4" name="Slide Number Placeholder 3"/>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36816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9446DF9-AF69-C945-BB7C-FCEF8EA1795E}" type="datetime1">
              <a:rPr lang="en-CA" smtClean="0"/>
              <a:t>05/08/2016</a:t>
            </a:fld>
            <a:endParaRPr lang="en-US" dirty="0"/>
          </a:p>
        </p:txBody>
      </p:sp>
      <p:sp>
        <p:nvSpPr>
          <p:cNvPr id="6" name="Footer Placeholder 5"/>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7" name="Slide Number Placeholder 6"/>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360105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B21183C-C9D8-0D45-9489-17233288F5D7}" type="datetime1">
              <a:rPr lang="en-CA" smtClean="0"/>
              <a:t>05/08/2016</a:t>
            </a:fld>
            <a:endParaRPr lang="en-US" dirty="0"/>
          </a:p>
        </p:txBody>
      </p:sp>
      <p:sp>
        <p:nvSpPr>
          <p:cNvPr id="6" name="Footer Placeholder 5"/>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7" name="Slide Number Placeholder 6"/>
          <p:cNvSpPr>
            <a:spLocks noGrp="1"/>
          </p:cNvSpPr>
          <p:nvPr>
            <p:ph type="sldNum" sz="quarter" idx="12"/>
          </p:nvPr>
        </p:nvSpPr>
        <p:spPr/>
        <p:txBody>
          <a:bodyPr/>
          <a:lstStyle/>
          <a:p>
            <a:fld id="{BF300109-DE13-DF43-869E-0CF27C32979B}" type="slidenum">
              <a:rPr lang="en-US" smtClean="0"/>
              <a:t>‹#›</a:t>
            </a:fld>
            <a:endParaRPr lang="en-US" dirty="0"/>
          </a:p>
        </p:txBody>
      </p:sp>
    </p:spTree>
    <p:extLst>
      <p:ext uri="{BB962C8B-B14F-4D97-AF65-F5344CB8AC3E}">
        <p14:creationId xmlns:p14="http://schemas.microsoft.com/office/powerpoint/2010/main" val="369853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54245-1A8E-CD4E-9C86-EA9BFD82A9AF}" type="datetime1">
              <a:rPr lang="en-CA" smtClean="0"/>
              <a:t>05/08/2016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IFLA Satellite Meeting 10–11 August 2016 University of Toronto, Hart House, Canada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00109-DE13-DF43-869E-0CF27C32979B}" type="slidenum">
              <a:rPr lang="en-US" smtClean="0"/>
              <a:t>‹#›</a:t>
            </a:fld>
            <a:endParaRPr lang="en-US" dirty="0"/>
          </a:p>
        </p:txBody>
      </p:sp>
    </p:spTree>
    <p:extLst>
      <p:ext uri="{BB962C8B-B14F-4D97-AF65-F5344CB8AC3E}">
        <p14:creationId xmlns:p14="http://schemas.microsoft.com/office/powerpoint/2010/main" val="144125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avit.david@utoronto.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aneta.kwak@mail.utoronto.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833" y="635001"/>
            <a:ext cx="7003179" cy="2794000"/>
          </a:xfrm>
        </p:spPr>
        <p:txBody>
          <a:bodyPr>
            <a:noAutofit/>
          </a:bodyPr>
          <a:lstStyle/>
          <a:p>
            <a:pPr algn="l"/>
            <a:r>
              <a:rPr lang="en-US" sz="4000" b="1" dirty="0">
                <a:solidFill>
                  <a:schemeClr val="tx2">
                    <a:lumMod val="75000"/>
                  </a:schemeClr>
                </a:solidFill>
                <a:cs typeface="Arial" panose="020B0604020202020204" pitchFamily="34" charset="0"/>
              </a:rPr>
              <a:t>Adding A Mentoring Dimension To The Training Of iSchool Student Employees </a:t>
            </a:r>
            <a:r>
              <a:rPr lang="en-US" sz="3200" dirty="0" smtClean="0">
                <a:solidFill>
                  <a:schemeClr val="tx2">
                    <a:lumMod val="75000"/>
                  </a:schemeClr>
                </a:solidFill>
              </a:rPr>
              <a:t/>
            </a:r>
            <a:br>
              <a:rPr lang="en-US" sz="3200" dirty="0" smtClean="0">
                <a:solidFill>
                  <a:schemeClr val="tx2">
                    <a:lumMod val="75000"/>
                  </a:schemeClr>
                </a:solidFill>
              </a:rPr>
            </a:br>
            <a:endParaRPr lang="en-US" sz="3200" dirty="0">
              <a:solidFill>
                <a:schemeClr val="tx2">
                  <a:lumMod val="75000"/>
                </a:schemeClr>
              </a:solidFill>
            </a:endParaRPr>
          </a:p>
        </p:txBody>
      </p:sp>
      <p:sp>
        <p:nvSpPr>
          <p:cNvPr id="3" name="Subtitle 2"/>
          <p:cNvSpPr>
            <a:spLocks noGrp="1"/>
          </p:cNvSpPr>
          <p:nvPr>
            <p:ph type="subTitle" idx="1"/>
          </p:nvPr>
        </p:nvSpPr>
        <p:spPr>
          <a:xfrm>
            <a:off x="486833" y="3037254"/>
            <a:ext cx="7387167" cy="2730500"/>
          </a:xfrm>
        </p:spPr>
        <p:txBody>
          <a:bodyPr>
            <a:normAutofit/>
          </a:bodyPr>
          <a:lstStyle/>
          <a:p>
            <a:pPr algn="l"/>
            <a:endParaRPr lang="en-US" sz="2200" b="1" dirty="0">
              <a:solidFill>
                <a:srgbClr val="17375E"/>
              </a:solidFill>
            </a:endParaRPr>
          </a:p>
          <a:p>
            <a:pPr algn="l"/>
            <a:endParaRPr lang="en-US" sz="2200" b="1" dirty="0" smtClean="0">
              <a:solidFill>
                <a:srgbClr val="17375E"/>
              </a:solidFill>
              <a:latin typeface="+mj-lt"/>
            </a:endParaRPr>
          </a:p>
          <a:p>
            <a:pPr algn="l"/>
            <a:r>
              <a:rPr lang="en-US" sz="2800" b="1" dirty="0" smtClean="0">
                <a:solidFill>
                  <a:schemeClr val="accent1">
                    <a:lumMod val="75000"/>
                  </a:schemeClr>
                </a:solidFill>
                <a:latin typeface="+mj-lt"/>
                <a:cs typeface="Arial"/>
              </a:rPr>
              <a:t>Ravit H. David, Scholars Portal, University of Toronto </a:t>
            </a:r>
            <a:endParaRPr lang="en-US" sz="2800" dirty="0" smtClean="0">
              <a:solidFill>
                <a:schemeClr val="accent1">
                  <a:lumMod val="75000"/>
                </a:schemeClr>
              </a:solidFill>
              <a:latin typeface="+mj-lt"/>
              <a:cs typeface="Arial"/>
            </a:endParaRPr>
          </a:p>
          <a:p>
            <a:pPr algn="l"/>
            <a:r>
              <a:rPr lang="en-US" sz="2800" b="1" dirty="0" smtClean="0">
                <a:solidFill>
                  <a:schemeClr val="accent1">
                    <a:lumMod val="75000"/>
                  </a:schemeClr>
                </a:solidFill>
                <a:latin typeface="+mj-lt"/>
                <a:cs typeface="Arial"/>
              </a:rPr>
              <a:t>Aneta Kwak, Scholars Portal, University of Toronto </a:t>
            </a:r>
          </a:p>
          <a:p>
            <a:pPr algn="l"/>
            <a:endParaRPr lang="en-US" sz="2200" b="1" dirty="0" smtClean="0">
              <a:solidFill>
                <a:srgbClr val="17375E"/>
              </a:solidFill>
            </a:endParaRPr>
          </a:p>
          <a:p>
            <a:pPr algn="l"/>
            <a:endParaRPr lang="en-US" sz="2200" b="1" dirty="0">
              <a:solidFill>
                <a:srgbClr val="17375E"/>
              </a:solidFill>
            </a:endParaRPr>
          </a:p>
          <a:p>
            <a:endParaRPr lang="en-US" sz="2200" b="1" dirty="0" smtClean="0">
              <a:solidFill>
                <a:srgbClr val="17375E"/>
              </a:solidFill>
            </a:endParaRPr>
          </a:p>
          <a:p>
            <a:endParaRPr lang="en-US" sz="2200" b="1" dirty="0">
              <a:solidFill>
                <a:srgbClr val="17375E"/>
              </a:solidFill>
            </a:endParaRPr>
          </a:p>
          <a:p>
            <a:endParaRPr lang="en-US" sz="2200" b="1" dirty="0" smtClean="0">
              <a:solidFill>
                <a:srgbClr val="17375E"/>
              </a:solidFill>
            </a:endParaRPr>
          </a:p>
          <a:p>
            <a:pPr algn="l"/>
            <a:endParaRPr lang="en-US" sz="2200" b="1" dirty="0" smtClean="0">
              <a:solidFill>
                <a:srgbClr val="17375E"/>
              </a:solidFill>
            </a:endParaRPr>
          </a:p>
          <a:p>
            <a:pPr algn="l"/>
            <a:endParaRPr lang="en-US" sz="2200" dirty="0" smtClean="0">
              <a:solidFill>
                <a:srgbClr val="17375E"/>
              </a:solidFill>
            </a:endParaRPr>
          </a:p>
          <a:p>
            <a:endParaRPr lang="en-US" dirty="0"/>
          </a:p>
        </p:txBody>
      </p:sp>
      <p:sp>
        <p:nvSpPr>
          <p:cNvPr id="5" name="Footer Placeholder 4"/>
          <p:cNvSpPr>
            <a:spLocks noGrp="1"/>
          </p:cNvSpPr>
          <p:nvPr>
            <p:ph type="ftr" sz="quarter" idx="11"/>
          </p:nvPr>
        </p:nvSpPr>
        <p:spPr>
          <a:xfrm>
            <a:off x="2124385" y="6053668"/>
            <a:ext cx="4112061" cy="667808"/>
          </a:xfrm>
        </p:spPr>
        <p:txBody>
          <a:bodyPr/>
          <a:lstStyle/>
          <a:p>
            <a:r>
              <a:rPr lang="en-US" sz="1600" dirty="0" smtClean="0"/>
              <a:t>IFLA Satellite Meeting 10–11 August 2016 University of Toronto, Hart House, Canada </a:t>
            </a:r>
            <a:endParaRPr lang="en-US" sz="1600" dirty="0"/>
          </a:p>
        </p:txBody>
      </p:sp>
    </p:spTree>
    <p:extLst>
      <p:ext uri="{BB962C8B-B14F-4D97-AF65-F5344CB8AC3E}">
        <p14:creationId xmlns:p14="http://schemas.microsoft.com/office/powerpoint/2010/main" val="522499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57466"/>
          </a:xfrm>
        </p:spPr>
        <p:txBody>
          <a:bodyPr>
            <a:noAutofit/>
          </a:bodyPr>
          <a:lstStyle/>
          <a:p>
            <a:r>
              <a:rPr lang="en-US" dirty="0" smtClean="0">
                <a:solidFill>
                  <a:schemeClr val="tx2">
                    <a:lumMod val="75000"/>
                  </a:schemeClr>
                </a:solidFill>
              </a:rPr>
              <a:t>Features of mentorship</a:t>
            </a:r>
            <a:endParaRPr lang="en-US" dirty="0">
              <a:solidFill>
                <a:schemeClr val="tx2">
                  <a:lumMod val="75000"/>
                </a:schemeClr>
              </a:solidFill>
            </a:endParaRPr>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graphicFrame>
        <p:nvGraphicFramePr>
          <p:cNvPr id="8" name="Chart 7"/>
          <p:cNvGraphicFramePr/>
          <p:nvPr>
            <p:extLst>
              <p:ext uri="{D42A27DB-BD31-4B8C-83A1-F6EECF244321}">
                <p14:modId xmlns:p14="http://schemas.microsoft.com/office/powerpoint/2010/main" val="2306259661"/>
              </p:ext>
            </p:extLst>
          </p:nvPr>
        </p:nvGraphicFramePr>
        <p:xfrm>
          <a:off x="330591" y="1317259"/>
          <a:ext cx="8356209" cy="48020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1333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37154"/>
            <a:ext cx="8417859" cy="1164197"/>
          </a:xfrm>
        </p:spPr>
        <p:txBody>
          <a:bodyPr>
            <a:noAutofit/>
          </a:bodyPr>
          <a:lstStyle/>
          <a:p>
            <a:r>
              <a:rPr lang="en-US" sz="4000" dirty="0" smtClean="0">
                <a:solidFill>
                  <a:schemeClr val="tx2">
                    <a:lumMod val="75000"/>
                  </a:schemeClr>
                </a:solidFill>
              </a:rPr>
              <a:t>Students Working for SP </a:t>
            </a:r>
            <a:r>
              <a:rPr lang="en-US" sz="4000" dirty="0" err="1" smtClean="0">
                <a:solidFill>
                  <a:schemeClr val="tx2">
                    <a:lumMod val="75000"/>
                  </a:schemeClr>
                </a:solidFill>
              </a:rPr>
              <a:t>Ebook</a:t>
            </a:r>
            <a:r>
              <a:rPr lang="en-US" sz="4000" dirty="0" smtClean="0">
                <a:solidFill>
                  <a:schemeClr val="tx2">
                    <a:lumMod val="75000"/>
                  </a:schemeClr>
                </a:solidFill>
              </a:rPr>
              <a:t> Service</a:t>
            </a:r>
            <a:endParaRPr lang="en-US" sz="4000" dirty="0">
              <a:solidFill>
                <a:schemeClr val="tx2">
                  <a:lumMod val="75000"/>
                </a:schemeClr>
              </a:solidFill>
            </a:endParaRPr>
          </a:p>
        </p:txBody>
      </p:sp>
      <p:sp>
        <p:nvSpPr>
          <p:cNvPr id="3" name="Content Placeholder 2"/>
          <p:cNvSpPr>
            <a:spLocks noGrp="1"/>
          </p:cNvSpPr>
          <p:nvPr>
            <p:ph idx="1"/>
          </p:nvPr>
        </p:nvSpPr>
        <p:spPr>
          <a:xfrm>
            <a:off x="551328" y="2158174"/>
            <a:ext cx="8229600" cy="3484531"/>
          </a:xfrm>
        </p:spPr>
        <p:txBody>
          <a:bodyPr/>
          <a:lstStyle/>
          <a:p>
            <a:r>
              <a:rPr lang="en-US" sz="3000" dirty="0" smtClean="0">
                <a:solidFill>
                  <a:schemeClr val="accent1">
                    <a:lumMod val="75000"/>
                  </a:schemeClr>
                </a:solidFill>
              </a:rPr>
              <a:t>Students write and update training materials</a:t>
            </a:r>
          </a:p>
          <a:p>
            <a:r>
              <a:rPr lang="en-US" sz="3000" dirty="0" smtClean="0">
                <a:solidFill>
                  <a:schemeClr val="accent1">
                    <a:lumMod val="75000"/>
                  </a:schemeClr>
                </a:solidFill>
              </a:rPr>
              <a:t>New students shadow Senior Students</a:t>
            </a:r>
          </a:p>
          <a:p>
            <a:r>
              <a:rPr lang="en-US" sz="3000" dirty="0" smtClean="0">
                <a:solidFill>
                  <a:schemeClr val="accent1">
                    <a:lumMod val="75000"/>
                  </a:schemeClr>
                </a:solidFill>
              </a:rPr>
              <a:t>Self Evaluation process (in addition to HR)</a:t>
            </a:r>
          </a:p>
          <a:p>
            <a:r>
              <a:rPr lang="en-US" sz="3000" dirty="0" smtClean="0">
                <a:solidFill>
                  <a:schemeClr val="accent1">
                    <a:lumMod val="75000"/>
                  </a:schemeClr>
                </a:solidFill>
              </a:rPr>
              <a:t>Upon leaving we ask for feedback</a:t>
            </a:r>
          </a:p>
          <a:p>
            <a:pPr marL="0" indent="0">
              <a:buNone/>
            </a:pPr>
            <a:endParaRPr lang="en-US"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Tree>
    <p:extLst>
      <p:ext uri="{BB962C8B-B14F-4D97-AF65-F5344CB8AC3E}">
        <p14:creationId xmlns:p14="http://schemas.microsoft.com/office/powerpoint/2010/main" val="3592994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rPr>
              <a:t>You don’t need to be a Mentor to Mentor = Mentor is a Verb!</a:t>
            </a:r>
            <a:endParaRPr lang="en-US" dirty="0">
              <a:solidFill>
                <a:schemeClr val="tx2">
                  <a:lumMod val="75000"/>
                </a:schemeClr>
              </a:solidFill>
            </a:endParaRPr>
          </a:p>
        </p:txBody>
      </p:sp>
      <p:sp>
        <p:nvSpPr>
          <p:cNvPr id="3" name="Content Placeholder 2"/>
          <p:cNvSpPr>
            <a:spLocks noGrp="1"/>
          </p:cNvSpPr>
          <p:nvPr>
            <p:ph idx="1"/>
          </p:nvPr>
        </p:nvSpPr>
        <p:spPr>
          <a:xfrm>
            <a:off x="457200" y="1761565"/>
            <a:ext cx="8229600" cy="4249271"/>
          </a:xfrm>
        </p:spPr>
        <p:txBody>
          <a:bodyPr>
            <a:normAutofit fontScale="70000" lnSpcReduction="20000"/>
          </a:bodyPr>
          <a:lstStyle/>
          <a:p>
            <a:pPr marL="0" indent="0">
              <a:buNone/>
            </a:pPr>
            <a:r>
              <a:rPr lang="en-US" dirty="0" smtClean="0">
                <a:solidFill>
                  <a:schemeClr val="accent1">
                    <a:lumMod val="75000"/>
                  </a:schemeClr>
                </a:solidFill>
                <a:cs typeface="Arial"/>
              </a:rPr>
              <a:t>Mentoring instances may arise regardless of the level or quality of training </a:t>
            </a:r>
          </a:p>
          <a:p>
            <a:pPr marL="0" indent="0">
              <a:buNone/>
            </a:pPr>
            <a:endParaRPr lang="en-US" dirty="0" smtClean="0">
              <a:solidFill>
                <a:schemeClr val="accent1">
                  <a:lumMod val="75000"/>
                </a:schemeClr>
              </a:solidFill>
              <a:cs typeface="Arial"/>
            </a:endParaRPr>
          </a:p>
          <a:p>
            <a:pPr marL="0" indent="0">
              <a:buNone/>
            </a:pPr>
            <a:r>
              <a:rPr lang="en-US" dirty="0" smtClean="0">
                <a:solidFill>
                  <a:schemeClr val="accent1">
                    <a:lumMod val="75000"/>
                  </a:schemeClr>
                </a:solidFill>
                <a:cs typeface="Arial"/>
              </a:rPr>
              <a:t>Mentoring is personal and unique –you cannot mentor all of your students</a:t>
            </a:r>
          </a:p>
          <a:p>
            <a:pPr marL="0" indent="0">
              <a:buNone/>
            </a:pPr>
            <a:endParaRPr lang="en-US" dirty="0">
              <a:solidFill>
                <a:schemeClr val="accent1">
                  <a:lumMod val="75000"/>
                </a:schemeClr>
              </a:solidFill>
              <a:cs typeface="Arial"/>
            </a:endParaRPr>
          </a:p>
          <a:p>
            <a:pPr marL="0" indent="0">
              <a:buNone/>
            </a:pPr>
            <a:r>
              <a:rPr lang="he-IL" dirty="0">
                <a:solidFill>
                  <a:schemeClr val="accent1">
                    <a:lumMod val="75000"/>
                  </a:schemeClr>
                </a:solidFill>
                <a:cs typeface="Arial"/>
              </a:rPr>
              <a:t>Enabling </a:t>
            </a:r>
            <a:r>
              <a:rPr lang="en-CA" dirty="0" err="1" smtClean="0">
                <a:solidFill>
                  <a:schemeClr val="accent1">
                    <a:lumMod val="75000"/>
                  </a:schemeClr>
                </a:solidFill>
                <a:cs typeface="Arial"/>
              </a:rPr>
              <a:t>iSchool</a:t>
            </a:r>
            <a:r>
              <a:rPr lang="en-CA" dirty="0" smtClean="0">
                <a:solidFill>
                  <a:schemeClr val="accent1">
                    <a:lumMod val="75000"/>
                  </a:schemeClr>
                </a:solidFill>
                <a:cs typeface="Arial"/>
              </a:rPr>
              <a:t> students</a:t>
            </a:r>
            <a:r>
              <a:rPr lang="he-IL" dirty="0" smtClean="0">
                <a:solidFill>
                  <a:schemeClr val="accent1">
                    <a:lumMod val="75000"/>
                  </a:schemeClr>
                </a:solidFill>
                <a:cs typeface="Arial"/>
              </a:rPr>
              <a:t> </a:t>
            </a:r>
            <a:r>
              <a:rPr lang="he-IL" dirty="0">
                <a:solidFill>
                  <a:schemeClr val="accent1">
                    <a:lumMod val="75000"/>
                  </a:schemeClr>
                </a:solidFill>
                <a:cs typeface="Arial"/>
              </a:rPr>
              <a:t>to accuire professional experience </a:t>
            </a:r>
            <a:r>
              <a:rPr lang="he-IL" dirty="0" smtClean="0">
                <a:solidFill>
                  <a:schemeClr val="accent1">
                    <a:lumMod val="75000"/>
                  </a:schemeClr>
                </a:solidFill>
                <a:cs typeface="Arial"/>
              </a:rPr>
              <a:t>in</a:t>
            </a:r>
            <a:r>
              <a:rPr lang="en-CA" dirty="0" smtClean="0">
                <a:solidFill>
                  <a:schemeClr val="accent1">
                    <a:lumMod val="75000"/>
                  </a:schemeClr>
                </a:solidFill>
                <a:cs typeface="Arial"/>
              </a:rPr>
              <a:t> as</a:t>
            </a:r>
            <a:r>
              <a:rPr lang="he-IL" dirty="0" smtClean="0">
                <a:solidFill>
                  <a:schemeClr val="accent1">
                    <a:lumMod val="75000"/>
                  </a:schemeClr>
                </a:solidFill>
                <a:cs typeface="Arial"/>
              </a:rPr>
              <a:t> many </a:t>
            </a:r>
            <a:r>
              <a:rPr lang="he-IL" dirty="0">
                <a:solidFill>
                  <a:schemeClr val="accent1">
                    <a:lumMod val="75000"/>
                  </a:schemeClr>
                </a:solidFill>
                <a:cs typeface="Arial"/>
              </a:rPr>
              <a:t>tasks and develop as many skills </a:t>
            </a:r>
            <a:r>
              <a:rPr lang="en-CA" dirty="0" smtClean="0">
                <a:solidFill>
                  <a:schemeClr val="accent1">
                    <a:lumMod val="75000"/>
                  </a:schemeClr>
                </a:solidFill>
                <a:cs typeface="Arial"/>
              </a:rPr>
              <a:t>as they can </a:t>
            </a:r>
            <a:r>
              <a:rPr lang="he-IL" dirty="0" smtClean="0">
                <a:solidFill>
                  <a:schemeClr val="accent1">
                    <a:lumMod val="75000"/>
                  </a:schemeClr>
                </a:solidFill>
                <a:cs typeface="Arial"/>
              </a:rPr>
              <a:t>so </a:t>
            </a:r>
            <a:r>
              <a:rPr lang="he-IL" dirty="0">
                <a:solidFill>
                  <a:schemeClr val="accent1">
                    <a:lumMod val="75000"/>
                  </a:schemeClr>
                </a:solidFill>
                <a:cs typeface="Arial"/>
              </a:rPr>
              <a:t>they </a:t>
            </a:r>
            <a:r>
              <a:rPr lang="en-CA" dirty="0" smtClean="0">
                <a:solidFill>
                  <a:schemeClr val="accent1">
                    <a:lumMod val="75000"/>
                  </a:schemeClr>
                </a:solidFill>
                <a:cs typeface="Arial"/>
              </a:rPr>
              <a:t>can </a:t>
            </a:r>
            <a:r>
              <a:rPr lang="he-IL" dirty="0" smtClean="0">
                <a:solidFill>
                  <a:schemeClr val="accent1">
                    <a:lumMod val="75000"/>
                  </a:schemeClr>
                </a:solidFill>
                <a:cs typeface="Arial"/>
              </a:rPr>
              <a:t>be </a:t>
            </a:r>
            <a:r>
              <a:rPr lang="en-CA" dirty="0" smtClean="0">
                <a:solidFill>
                  <a:schemeClr val="accent1">
                    <a:lumMod val="75000"/>
                  </a:schemeClr>
                </a:solidFill>
                <a:cs typeface="Arial"/>
              </a:rPr>
              <a:t>"</a:t>
            </a:r>
            <a:r>
              <a:rPr lang="he-IL" dirty="0" smtClean="0">
                <a:solidFill>
                  <a:schemeClr val="accent1">
                    <a:lumMod val="75000"/>
                  </a:schemeClr>
                </a:solidFill>
                <a:cs typeface="Arial"/>
              </a:rPr>
              <a:t>attractive</a:t>
            </a:r>
            <a:r>
              <a:rPr lang="he-IL" dirty="0">
                <a:solidFill>
                  <a:schemeClr val="accent1">
                    <a:lumMod val="75000"/>
                  </a:schemeClr>
                </a:solidFill>
                <a:cs typeface="Arial"/>
              </a:rPr>
              <a:t>" on the job </a:t>
            </a:r>
            <a:r>
              <a:rPr lang="he-IL" dirty="0" smtClean="0">
                <a:solidFill>
                  <a:schemeClr val="accent1">
                    <a:lumMod val="75000"/>
                  </a:schemeClr>
                </a:solidFill>
                <a:cs typeface="Arial"/>
              </a:rPr>
              <a:t>market</a:t>
            </a:r>
            <a:r>
              <a:rPr lang="en-CA" dirty="0" smtClean="0">
                <a:solidFill>
                  <a:schemeClr val="accent1">
                    <a:lumMod val="75000"/>
                  </a:schemeClr>
                </a:solidFill>
                <a:cs typeface="Arial"/>
              </a:rPr>
              <a:t> may contribute also to work flows and work load in your department: ; Everyone can benefit from leadership</a:t>
            </a:r>
            <a:endParaRPr lang="en-US" dirty="0" smtClean="0">
              <a:solidFill>
                <a:schemeClr val="accent1">
                  <a:lumMod val="75000"/>
                </a:schemeClr>
              </a:solidFill>
              <a:cs typeface="Arial"/>
            </a:endParaRPr>
          </a:p>
          <a:p>
            <a:pPr marL="0" indent="0">
              <a:buNone/>
            </a:pPr>
            <a:endParaRPr lang="en-US" dirty="0">
              <a:solidFill>
                <a:schemeClr val="accent1">
                  <a:lumMod val="75000"/>
                </a:schemeClr>
              </a:solidFill>
              <a:cs typeface="Arial"/>
            </a:endParaRPr>
          </a:p>
          <a:p>
            <a:pPr marL="0" indent="0">
              <a:buNone/>
            </a:pPr>
            <a:r>
              <a:rPr lang="en-US" dirty="0" smtClean="0">
                <a:solidFill>
                  <a:schemeClr val="accent1">
                    <a:lumMod val="75000"/>
                  </a:schemeClr>
                </a:solidFill>
                <a:cs typeface="Arial"/>
              </a:rPr>
              <a:t>Mentoring instances enrich the work experience of students and librarians alike –find opportunities for mentoring</a:t>
            </a:r>
            <a:r>
              <a:rPr lang="en-US" dirty="0" smtClean="0">
                <a:solidFill>
                  <a:schemeClr val="accent1">
                    <a:lumMod val="75000"/>
                  </a:schemeClr>
                </a:solidFill>
                <a:cs typeface="Arial"/>
              </a:rPr>
              <a:t>!</a:t>
            </a:r>
            <a:endParaRPr lang="en-US"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Tree>
    <p:extLst>
      <p:ext uri="{BB962C8B-B14F-4D97-AF65-F5344CB8AC3E}">
        <p14:creationId xmlns:p14="http://schemas.microsoft.com/office/powerpoint/2010/main" val="2737287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F497D"/>
                </a:solidFill>
              </a:rPr>
              <a:t>Thank You </a:t>
            </a:r>
            <a:endParaRPr lang="en-US" dirty="0">
              <a:solidFill>
                <a:srgbClr val="1F497D"/>
              </a:solidFill>
            </a:endParaRPr>
          </a:p>
        </p:txBody>
      </p:sp>
      <p:sp>
        <p:nvSpPr>
          <p:cNvPr id="3" name="Content Placeholder 2"/>
          <p:cNvSpPr>
            <a:spLocks noGrp="1"/>
          </p:cNvSpPr>
          <p:nvPr>
            <p:ph idx="1"/>
          </p:nvPr>
        </p:nvSpPr>
        <p:spPr/>
        <p:txBody>
          <a:bodyPr/>
          <a:lstStyle/>
          <a:p>
            <a:pPr marL="0" indent="0">
              <a:buNone/>
            </a:pPr>
            <a:r>
              <a:rPr lang="en-US" dirty="0" smtClean="0">
                <a:solidFill>
                  <a:srgbClr val="1F497D"/>
                </a:solidFill>
              </a:rPr>
              <a:t>Ravit:</a:t>
            </a:r>
          </a:p>
          <a:p>
            <a:pPr marL="0" indent="0">
              <a:buNone/>
            </a:pPr>
            <a:r>
              <a:rPr lang="en-US" dirty="0">
                <a:solidFill>
                  <a:schemeClr val="accent1">
                    <a:lumMod val="75000"/>
                  </a:schemeClr>
                </a:solidFill>
                <a:hlinkClick r:id="rId3"/>
              </a:rPr>
              <a:t>r</a:t>
            </a:r>
            <a:r>
              <a:rPr lang="en-US" dirty="0" smtClean="0">
                <a:solidFill>
                  <a:schemeClr val="accent1">
                    <a:lumMod val="75000"/>
                  </a:schemeClr>
                </a:solidFill>
                <a:hlinkClick r:id="rId3"/>
              </a:rPr>
              <a:t>avit.david@utoronto.ca</a:t>
            </a:r>
            <a:endParaRPr lang="en-US" dirty="0" smtClean="0">
              <a:solidFill>
                <a:schemeClr val="accent1">
                  <a:lumMod val="75000"/>
                </a:schemeClr>
              </a:solidFill>
            </a:endParaRPr>
          </a:p>
          <a:p>
            <a:pPr marL="0" indent="0">
              <a:buNone/>
            </a:pPr>
            <a:r>
              <a:rPr lang="en-US" dirty="0" smtClean="0">
                <a:solidFill>
                  <a:srgbClr val="1F497D"/>
                </a:solidFill>
              </a:rPr>
              <a:t>Aneta:</a:t>
            </a:r>
          </a:p>
          <a:p>
            <a:pPr marL="0" indent="0">
              <a:buNone/>
            </a:pPr>
            <a:r>
              <a:rPr lang="en-US" dirty="0" smtClean="0">
                <a:solidFill>
                  <a:schemeClr val="accent1">
                    <a:lumMod val="75000"/>
                  </a:schemeClr>
                </a:solidFill>
                <a:hlinkClick r:id="rId4"/>
              </a:rPr>
              <a:t>aneta.kwak@mail.utoronto.ca</a:t>
            </a:r>
            <a:r>
              <a:rPr lang="en-US" dirty="0" smtClean="0">
                <a:solidFill>
                  <a:schemeClr val="accent1">
                    <a:lumMod val="75000"/>
                  </a:schemeClr>
                </a:solidFill>
              </a:rPr>
              <a:t>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Tree>
    <p:extLst>
      <p:ext uri="{BB962C8B-B14F-4D97-AF65-F5344CB8AC3E}">
        <p14:creationId xmlns:p14="http://schemas.microsoft.com/office/powerpoint/2010/main" val="3078482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1" y="164123"/>
            <a:ext cx="8214717" cy="4507664"/>
          </a:xfrm>
        </p:spPr>
        <p:txBody>
          <a:bodyPr>
            <a:noAutofit/>
          </a:bodyPr>
          <a:lstStyle/>
          <a:p>
            <a:pPr marL="280988" indent="-280988" algn="l"/>
            <a:r>
              <a:rPr lang="en-US" sz="3400" dirty="0" smtClean="0">
                <a:solidFill>
                  <a:schemeClr val="tx2">
                    <a:lumMod val="75000"/>
                  </a:schemeClr>
                </a:solidFill>
              </a:rPr>
              <a:t>A road map for todays’ talk :</a:t>
            </a:r>
            <a:r>
              <a:rPr lang="en-US" sz="2800" dirty="0">
                <a:solidFill>
                  <a:schemeClr val="tx2">
                    <a:lumMod val="75000"/>
                  </a:schemeClr>
                </a:solidFill>
              </a:rPr>
              <a:t/>
            </a:r>
            <a:br>
              <a:rPr lang="en-US" sz="2800" dirty="0">
                <a:solidFill>
                  <a:schemeClr val="tx2">
                    <a:lumMod val="75000"/>
                  </a:schemeClr>
                </a:solidFill>
              </a:rPr>
            </a:br>
            <a:r>
              <a:rPr lang="en-US" sz="2800" dirty="0" smtClean="0">
                <a:solidFill>
                  <a:schemeClr val="tx2">
                    <a:lumMod val="75000"/>
                  </a:schemeClr>
                </a:solidFill>
              </a:rPr>
              <a:t>→ Mentoring </a:t>
            </a:r>
            <a:r>
              <a:rPr lang="en-US" sz="2800" dirty="0">
                <a:solidFill>
                  <a:schemeClr val="tx2">
                    <a:lumMod val="75000"/>
                  </a:schemeClr>
                </a:solidFill>
              </a:rPr>
              <a:t>–how and for what? </a:t>
            </a:r>
            <a:br>
              <a:rPr lang="en-US" sz="2800" dirty="0">
                <a:solidFill>
                  <a:schemeClr val="tx2">
                    <a:lumMod val="75000"/>
                  </a:schemeClr>
                </a:solidFill>
              </a:rPr>
            </a:br>
            <a:r>
              <a:rPr lang="en-US" sz="2800" dirty="0">
                <a:solidFill>
                  <a:schemeClr val="tx2">
                    <a:lumMod val="75000"/>
                  </a:schemeClr>
                </a:solidFill>
              </a:rPr>
              <a:t>→ Training </a:t>
            </a:r>
            <a:r>
              <a:rPr lang="en-US" sz="2800" dirty="0" smtClean="0">
                <a:solidFill>
                  <a:schemeClr val="tx2">
                    <a:lumMod val="75000"/>
                  </a:schemeClr>
                </a:solidFill>
              </a:rPr>
              <a:t>students vs. training </a:t>
            </a:r>
            <a:r>
              <a:rPr lang="en-US" sz="2800" dirty="0" smtClean="0">
                <a:solidFill>
                  <a:schemeClr val="tx2">
                    <a:lumMod val="75000"/>
                  </a:schemeClr>
                </a:solidFill>
              </a:rPr>
              <a:t>iSchool </a:t>
            </a:r>
            <a:r>
              <a:rPr lang="en-US" sz="2800" dirty="0" smtClean="0">
                <a:solidFill>
                  <a:schemeClr val="tx2">
                    <a:lumMod val="75000"/>
                  </a:schemeClr>
                </a:solidFill>
              </a:rPr>
              <a:t>students to work in the library</a:t>
            </a:r>
            <a:br>
              <a:rPr lang="en-US" sz="2800" dirty="0" smtClean="0">
                <a:solidFill>
                  <a:schemeClr val="tx2">
                    <a:lumMod val="75000"/>
                  </a:schemeClr>
                </a:solidFill>
              </a:rPr>
            </a:br>
            <a:r>
              <a:rPr lang="en-US" sz="2800" dirty="0">
                <a:solidFill>
                  <a:schemeClr val="tx2">
                    <a:lumMod val="75000"/>
                  </a:schemeClr>
                </a:solidFill>
              </a:rPr>
              <a:t>→ How </a:t>
            </a:r>
            <a:r>
              <a:rPr lang="en-US" sz="2800" dirty="0" smtClean="0">
                <a:solidFill>
                  <a:schemeClr val="tx2">
                    <a:lumMod val="75000"/>
                  </a:schemeClr>
                </a:solidFill>
              </a:rPr>
              <a:t>training leads, if at all, to mentoring?</a:t>
            </a:r>
            <a:br>
              <a:rPr lang="en-US" sz="2800" dirty="0" smtClean="0">
                <a:solidFill>
                  <a:schemeClr val="tx2">
                    <a:lumMod val="75000"/>
                  </a:schemeClr>
                </a:solidFill>
              </a:rPr>
            </a:br>
            <a:r>
              <a:rPr lang="en-US" sz="2800" dirty="0">
                <a:solidFill>
                  <a:schemeClr val="tx2">
                    <a:lumMod val="75000"/>
                  </a:schemeClr>
                </a:solidFill>
              </a:rPr>
              <a:t>→ Mentoring </a:t>
            </a:r>
            <a:r>
              <a:rPr lang="en-US" sz="2800" dirty="0" smtClean="0">
                <a:solidFill>
                  <a:schemeClr val="tx2">
                    <a:lumMod val="75000"/>
                  </a:schemeClr>
                </a:solidFill>
              </a:rPr>
              <a:t>for iSchool students</a:t>
            </a:r>
            <a:br>
              <a:rPr lang="en-US" sz="2800" dirty="0" smtClean="0">
                <a:solidFill>
                  <a:schemeClr val="tx2">
                    <a:lumMod val="75000"/>
                  </a:schemeClr>
                </a:solidFill>
              </a:rPr>
            </a:br>
            <a:r>
              <a:rPr lang="en-US" sz="2800" dirty="0">
                <a:solidFill>
                  <a:schemeClr val="tx2">
                    <a:lumMod val="75000"/>
                  </a:schemeClr>
                </a:solidFill>
              </a:rPr>
              <a:t>→ Who </a:t>
            </a:r>
            <a:r>
              <a:rPr lang="en-US" sz="2800" dirty="0" smtClean="0">
                <a:solidFill>
                  <a:schemeClr val="tx2">
                    <a:lumMod val="75000"/>
                  </a:schemeClr>
                </a:solidFill>
              </a:rPr>
              <a:t>can become a mentor?</a:t>
            </a:r>
            <a:r>
              <a:rPr lang="en-US" sz="2800" dirty="0" smtClean="0">
                <a:solidFill>
                  <a:srgbClr val="000090"/>
                </a:solidFill>
              </a:rPr>
              <a:t/>
            </a:r>
            <a:br>
              <a:rPr lang="en-US" sz="2800" dirty="0" smtClean="0">
                <a:solidFill>
                  <a:srgbClr val="000090"/>
                </a:solidFill>
              </a:rPr>
            </a:br>
            <a:r>
              <a:rPr lang="en-US" sz="2800" dirty="0" smtClean="0"/>
              <a:t/>
            </a:r>
            <a:br>
              <a:rPr lang="en-US" sz="2800" dirty="0" smtClean="0"/>
            </a:br>
            <a:r>
              <a:rPr lang="en-US" sz="2800" dirty="0" smtClean="0"/>
              <a:t/>
            </a:r>
            <a:br>
              <a:rPr lang="en-US" sz="2800" dirty="0" smtClean="0"/>
            </a:br>
            <a:endParaRPr lang="en-US" sz="2800" dirty="0"/>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pic>
        <p:nvPicPr>
          <p:cNvPr id="7" name="Content Placeholder 6" descr="Robarts_copyright_map.jpg"/>
          <p:cNvPicPr>
            <a:picLocks noGrp="1" noChangeAspect="1"/>
          </p:cNvPicPr>
          <p:nvPr>
            <p:ph idx="1"/>
          </p:nvPr>
        </p:nvPicPr>
        <p:blipFill>
          <a:blip r:embed="rId3">
            <a:extLst>
              <a:ext uri="{28A0092B-C50C-407E-A947-70E740481C1C}">
                <a14:useLocalDpi xmlns:a14="http://schemas.microsoft.com/office/drawing/2010/main" val="0"/>
              </a:ext>
            </a:extLst>
          </a:blip>
          <a:srcRect t="10196" b="10196"/>
          <a:stretch>
            <a:fillRect/>
          </a:stretch>
        </p:blipFill>
        <p:spPr>
          <a:xfrm>
            <a:off x="1924930" y="3455017"/>
            <a:ext cx="5212080" cy="2866445"/>
          </a:xfrm>
        </p:spPr>
      </p:pic>
    </p:spTree>
    <p:extLst>
      <p:ext uri="{BB962C8B-B14F-4D97-AF65-F5344CB8AC3E}">
        <p14:creationId xmlns:p14="http://schemas.microsoft.com/office/powerpoint/2010/main" val="2725835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686799" cy="847195"/>
          </a:xfrm>
        </p:spPr>
        <p:txBody>
          <a:bodyPr/>
          <a:lstStyle/>
          <a:p>
            <a:r>
              <a:rPr lang="en-US" dirty="0" smtClean="0">
                <a:solidFill>
                  <a:schemeClr val="tx2">
                    <a:lumMod val="75000"/>
                  </a:schemeClr>
                </a:solidFill>
              </a:rPr>
              <a:t>What is Mentoring?</a:t>
            </a:r>
            <a:endParaRPr lang="en-US" dirty="0">
              <a:solidFill>
                <a:schemeClr val="tx2">
                  <a:lumMod val="75000"/>
                </a:schemeClr>
              </a:solidFill>
            </a:endParaRPr>
          </a:p>
        </p:txBody>
      </p:sp>
      <p:sp>
        <p:nvSpPr>
          <p:cNvPr id="3" name="Content Placeholder 2"/>
          <p:cNvSpPr>
            <a:spLocks noGrp="1"/>
          </p:cNvSpPr>
          <p:nvPr>
            <p:ph idx="1"/>
          </p:nvPr>
        </p:nvSpPr>
        <p:spPr>
          <a:xfrm>
            <a:off x="457201" y="1121833"/>
            <a:ext cx="8229600" cy="2804708"/>
          </a:xfrm>
        </p:spPr>
        <p:txBody>
          <a:bodyPr>
            <a:noAutofit/>
          </a:bodyPr>
          <a:lstStyle/>
          <a:p>
            <a:r>
              <a:rPr lang="en-CA" sz="2200" dirty="0" smtClean="0">
                <a:solidFill>
                  <a:schemeClr val="accent1">
                    <a:lumMod val="75000"/>
                  </a:schemeClr>
                </a:solidFill>
                <a:cs typeface="Arial"/>
              </a:rPr>
              <a:t>“</a:t>
            </a:r>
            <a:r>
              <a:rPr lang="he-IL" sz="2200" dirty="0" smtClean="0">
                <a:solidFill>
                  <a:schemeClr val="accent1">
                    <a:lumMod val="75000"/>
                  </a:schemeClr>
                </a:solidFill>
                <a:cs typeface="Arial"/>
              </a:rPr>
              <a:t>individuals </a:t>
            </a:r>
            <a:r>
              <a:rPr lang="he-IL" sz="2200" dirty="0">
                <a:solidFill>
                  <a:schemeClr val="accent1">
                    <a:lumMod val="75000"/>
                  </a:schemeClr>
                </a:solidFill>
                <a:cs typeface="Arial"/>
              </a:rPr>
              <a:t>with advance experience and knowledge who take a personal </a:t>
            </a:r>
            <a:r>
              <a:rPr lang="he-IL" sz="2200" dirty="0" smtClean="0">
                <a:solidFill>
                  <a:schemeClr val="accent1">
                    <a:lumMod val="75000"/>
                  </a:schemeClr>
                </a:solidFill>
                <a:cs typeface="Arial"/>
              </a:rPr>
              <a:t>int</a:t>
            </a:r>
            <a:r>
              <a:rPr lang="en-CA" sz="2200" dirty="0" smtClean="0">
                <a:solidFill>
                  <a:schemeClr val="accent1">
                    <a:lumMod val="75000"/>
                  </a:schemeClr>
                </a:solidFill>
                <a:cs typeface="Arial"/>
              </a:rPr>
              <a:t>e</a:t>
            </a:r>
            <a:r>
              <a:rPr lang="he-IL" sz="2200" dirty="0" smtClean="0">
                <a:solidFill>
                  <a:schemeClr val="accent1">
                    <a:lumMod val="75000"/>
                  </a:schemeClr>
                </a:solidFill>
                <a:cs typeface="Arial"/>
              </a:rPr>
              <a:t>rest </a:t>
            </a:r>
            <a:r>
              <a:rPr lang="he-IL" sz="2200" dirty="0">
                <a:solidFill>
                  <a:schemeClr val="accent1">
                    <a:lumMod val="75000"/>
                  </a:schemeClr>
                </a:solidFill>
                <a:cs typeface="Arial"/>
              </a:rPr>
              <a:t>in helping the careers and advancment of their protégés. [. . .] Mentoring </a:t>
            </a:r>
            <a:r>
              <a:rPr lang="he-IL" sz="2200" dirty="0" smtClean="0">
                <a:solidFill>
                  <a:schemeClr val="accent1">
                    <a:lumMod val="75000"/>
                  </a:schemeClr>
                </a:solidFill>
                <a:cs typeface="Arial"/>
              </a:rPr>
              <a:t>relationships </a:t>
            </a:r>
            <a:r>
              <a:rPr lang="he-IL" sz="2200" dirty="0">
                <a:solidFill>
                  <a:schemeClr val="accent1">
                    <a:lumMod val="75000"/>
                  </a:schemeClr>
                </a:solidFill>
                <a:cs typeface="Arial"/>
              </a:rPr>
              <a:t>may range from focusing exclusivly on the protégés job functions or being a close </a:t>
            </a:r>
            <a:r>
              <a:rPr lang="he-IL" sz="2200" dirty="0" smtClean="0">
                <a:solidFill>
                  <a:schemeClr val="accent1">
                    <a:lumMod val="75000"/>
                  </a:schemeClr>
                </a:solidFill>
                <a:cs typeface="Arial"/>
              </a:rPr>
              <a:t>friendship</a:t>
            </a:r>
            <a:r>
              <a:rPr lang="en-US" sz="2200" dirty="0">
                <a:solidFill>
                  <a:schemeClr val="accent1">
                    <a:lumMod val="75000"/>
                  </a:schemeClr>
                </a:solidFill>
                <a:cs typeface="Arial"/>
              </a:rPr>
              <a:t>"</a:t>
            </a:r>
            <a:r>
              <a:rPr lang="en-US" sz="2200" dirty="0" smtClean="0">
                <a:solidFill>
                  <a:schemeClr val="accent1">
                    <a:lumMod val="75000"/>
                  </a:schemeClr>
                </a:solidFill>
                <a:effectLst/>
                <a:cs typeface="Arial"/>
              </a:rPr>
              <a:t>           (Gale  </a:t>
            </a:r>
            <a:r>
              <a:rPr lang="he-IL" sz="2200" dirty="0">
                <a:solidFill>
                  <a:schemeClr val="accent1">
                    <a:lumMod val="75000"/>
                  </a:schemeClr>
                </a:solidFill>
                <a:cs typeface="Arial"/>
              </a:rPr>
              <a:t>Encyclopedia of Management </a:t>
            </a:r>
            <a:r>
              <a:rPr lang="en-CA" sz="2200" dirty="0" smtClean="0">
                <a:solidFill>
                  <a:schemeClr val="accent1">
                    <a:lumMod val="75000"/>
                  </a:schemeClr>
                </a:solidFill>
                <a:cs typeface="Arial"/>
              </a:rPr>
              <a:t>2006)</a:t>
            </a:r>
          </a:p>
          <a:p>
            <a:r>
              <a:rPr lang="en-CA" sz="2200" dirty="0" smtClean="0">
                <a:solidFill>
                  <a:schemeClr val="accent1">
                    <a:lumMod val="75000"/>
                  </a:schemeClr>
                </a:solidFill>
                <a:cs typeface="Arial"/>
              </a:rPr>
              <a:t>Empirical, focused on results </a:t>
            </a:r>
          </a:p>
          <a:p>
            <a:r>
              <a:rPr lang="en-CA" sz="2200" dirty="0" smtClean="0">
                <a:solidFill>
                  <a:schemeClr val="accent1">
                    <a:lumMod val="75000"/>
                  </a:schemeClr>
                </a:solidFill>
                <a:cs typeface="Arial"/>
              </a:rPr>
              <a:t>Two dimensions: Vocational and </a:t>
            </a:r>
            <a:r>
              <a:rPr lang="en-CA" sz="2200" dirty="0" err="1" smtClean="0">
                <a:solidFill>
                  <a:schemeClr val="accent1">
                    <a:lumMod val="75000"/>
                  </a:schemeClr>
                </a:solidFill>
                <a:cs typeface="Arial"/>
              </a:rPr>
              <a:t>phsyco</a:t>
            </a:r>
            <a:r>
              <a:rPr lang="en-CA" sz="2200" dirty="0" smtClean="0">
                <a:solidFill>
                  <a:schemeClr val="accent1">
                    <a:lumMod val="75000"/>
                  </a:schemeClr>
                </a:solidFill>
                <a:cs typeface="Arial"/>
              </a:rPr>
              <a:t>-social</a:t>
            </a:r>
            <a:endParaRPr lang="en-US" sz="2200"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6" name="Title 1"/>
          <p:cNvSpPr txBox="1">
            <a:spLocks/>
          </p:cNvSpPr>
          <p:nvPr/>
        </p:nvSpPr>
        <p:spPr>
          <a:xfrm>
            <a:off x="1" y="3725333"/>
            <a:ext cx="9144000" cy="91016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lumMod val="75000"/>
                  </a:schemeClr>
                </a:solidFill>
              </a:rPr>
              <a:t>What Mentoring is Not ?</a:t>
            </a:r>
            <a:endParaRPr lang="en-US" dirty="0">
              <a:solidFill>
                <a:schemeClr val="tx2">
                  <a:lumMod val="75000"/>
                </a:schemeClr>
              </a:solidFill>
            </a:endParaRPr>
          </a:p>
        </p:txBody>
      </p:sp>
      <p:sp>
        <p:nvSpPr>
          <p:cNvPr id="7" name="TextBox 6"/>
          <p:cNvSpPr txBox="1"/>
          <p:nvPr/>
        </p:nvSpPr>
        <p:spPr>
          <a:xfrm>
            <a:off x="457200" y="4635500"/>
            <a:ext cx="8009467" cy="769441"/>
          </a:xfrm>
          <a:prstGeom prst="rect">
            <a:avLst/>
          </a:prstGeom>
          <a:noFill/>
        </p:spPr>
        <p:txBody>
          <a:bodyPr wrap="square" rtlCol="0">
            <a:spAutoFit/>
          </a:bodyPr>
          <a:lstStyle/>
          <a:p>
            <a:pPr marL="285750" indent="-285750">
              <a:buFont typeface="Arial"/>
              <a:buChar char="•"/>
            </a:pPr>
            <a:r>
              <a:rPr lang="en-CA" sz="2200" dirty="0" smtClean="0">
                <a:solidFill>
                  <a:schemeClr val="accent1">
                    <a:lumMod val="75000"/>
                  </a:schemeClr>
                </a:solidFill>
                <a:cs typeface="Arial"/>
              </a:rPr>
              <a:t>A field with one, agreed definition</a:t>
            </a:r>
          </a:p>
          <a:p>
            <a:pPr marL="285750" indent="-285750">
              <a:buFont typeface="Arial"/>
              <a:buChar char="•"/>
            </a:pPr>
            <a:r>
              <a:rPr lang="en-CA" sz="2200" dirty="0" smtClean="0">
                <a:solidFill>
                  <a:schemeClr val="accent1">
                    <a:lumMod val="75000"/>
                  </a:schemeClr>
                </a:solidFill>
                <a:cs typeface="Arial"/>
              </a:rPr>
              <a:t>Training of a new employee </a:t>
            </a:r>
          </a:p>
        </p:txBody>
      </p:sp>
    </p:spTree>
    <p:extLst>
      <p:ext uri="{BB962C8B-B14F-4D97-AF65-F5344CB8AC3E}">
        <p14:creationId xmlns:p14="http://schemas.microsoft.com/office/powerpoint/2010/main" val="2023611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22362"/>
          </a:xfrm>
        </p:spPr>
        <p:txBody>
          <a:bodyPr>
            <a:normAutofit fontScale="90000"/>
          </a:bodyPr>
          <a:lstStyle/>
          <a:p>
            <a:r>
              <a:rPr lang="en-US" dirty="0" smtClean="0">
                <a:solidFill>
                  <a:schemeClr val="tx2">
                    <a:lumMod val="75000"/>
                  </a:schemeClr>
                </a:solidFill>
              </a:rPr>
              <a:t>Training Students to Work in Libraries : Students vs. iSchool Students </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457200" indent="-457200">
              <a:buNone/>
            </a:pPr>
            <a:r>
              <a:rPr lang="en-US" sz="2800" dirty="0" smtClean="0">
                <a:solidFill>
                  <a:schemeClr val="accent1">
                    <a:lumMod val="75000"/>
                  </a:schemeClr>
                </a:solidFill>
              </a:rPr>
              <a:t>In both cases the hiring of temporary employees may be an issue</a:t>
            </a:r>
          </a:p>
          <a:p>
            <a:pPr marL="515938" indent="-515938">
              <a:buNone/>
            </a:pPr>
            <a:r>
              <a:rPr lang="en-US" sz="2800" dirty="0" smtClean="0">
                <a:solidFill>
                  <a:schemeClr val="accent1">
                    <a:lumMod val="75000"/>
                  </a:schemeClr>
                </a:solidFill>
              </a:rPr>
              <a:t>In both cases the number of students to train can be massive</a:t>
            </a:r>
          </a:p>
          <a:p>
            <a:pPr marL="0" indent="0">
              <a:buNone/>
            </a:pPr>
            <a:r>
              <a:rPr lang="en-US" sz="2800" dirty="0" smtClean="0">
                <a:solidFill>
                  <a:schemeClr val="accent1">
                    <a:lumMod val="75000"/>
                  </a:schemeClr>
                </a:solidFill>
              </a:rPr>
              <a:t>However—</a:t>
            </a:r>
          </a:p>
          <a:p>
            <a:pPr marL="457200" indent="-457200">
              <a:buNone/>
            </a:pPr>
            <a:r>
              <a:rPr lang="en-US" sz="2800" dirty="0" smtClean="0">
                <a:solidFill>
                  <a:schemeClr val="accent1">
                    <a:lumMod val="75000"/>
                  </a:schemeClr>
                </a:solidFill>
              </a:rPr>
              <a:t>Motivation =&gt; higher interest in the position – more instances for mentoring?</a:t>
            </a:r>
          </a:p>
          <a:p>
            <a:pPr marL="0" indent="0">
              <a:buNone/>
            </a:pPr>
            <a:r>
              <a:rPr lang="en-US" sz="2800" dirty="0" smtClean="0">
                <a:solidFill>
                  <a:schemeClr val="accent1">
                    <a:lumMod val="75000"/>
                  </a:schemeClr>
                </a:solidFill>
              </a:rPr>
              <a:t>Or maybe students are students?</a:t>
            </a:r>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Tree>
    <p:extLst>
      <p:ext uri="{BB962C8B-B14F-4D97-AF65-F5344CB8AC3E}">
        <p14:creationId xmlns:p14="http://schemas.microsoft.com/office/powerpoint/2010/main" val="2463668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98" y="446624"/>
            <a:ext cx="8078302" cy="1418777"/>
          </a:xfrm>
        </p:spPr>
        <p:txBody>
          <a:bodyPr>
            <a:noAutofit/>
          </a:bodyPr>
          <a:lstStyle/>
          <a:p>
            <a:r>
              <a:rPr lang="en-US" sz="3600" dirty="0" smtClean="0">
                <a:solidFill>
                  <a:schemeClr val="tx2">
                    <a:lumMod val="75000"/>
                  </a:schemeClr>
                </a:solidFill>
              </a:rPr>
              <a:t>I gained experience in the area I hope/ plan to work upon graduation through my work experience </a:t>
            </a:r>
            <a:endParaRPr lang="en-US" sz="3400" dirty="0">
              <a:solidFill>
                <a:schemeClr val="tx2">
                  <a:lumMod val="75000"/>
                </a:schemeClr>
              </a:solidFill>
            </a:endParaRPr>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graphicFrame>
        <p:nvGraphicFramePr>
          <p:cNvPr id="5" name="Chart 4"/>
          <p:cNvGraphicFramePr/>
          <p:nvPr>
            <p:extLst>
              <p:ext uri="{D42A27DB-BD31-4B8C-83A1-F6EECF244321}">
                <p14:modId xmlns:p14="http://schemas.microsoft.com/office/powerpoint/2010/main" val="1396542964"/>
              </p:ext>
            </p:extLst>
          </p:nvPr>
        </p:nvGraphicFramePr>
        <p:xfrm>
          <a:off x="1524000" y="2249067"/>
          <a:ext cx="6096000" cy="32488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85405" y="5531534"/>
            <a:ext cx="7490280" cy="646331"/>
          </a:xfrm>
          <a:prstGeom prst="rect">
            <a:avLst/>
          </a:prstGeom>
          <a:noFill/>
        </p:spPr>
        <p:txBody>
          <a:bodyPr wrap="square" rtlCol="0">
            <a:spAutoFit/>
          </a:bodyPr>
          <a:lstStyle/>
          <a:p>
            <a:r>
              <a:rPr lang="en-US" dirty="0" smtClean="0"/>
              <a:t>Scale of 1-5, 1 being the statement does not apply, 5 being the statement greatly applies to you</a:t>
            </a:r>
            <a:endParaRPr lang="en-US" dirty="0"/>
          </a:p>
        </p:txBody>
      </p:sp>
    </p:spTree>
    <p:extLst>
      <p:ext uri="{BB962C8B-B14F-4D97-AF65-F5344CB8AC3E}">
        <p14:creationId xmlns:p14="http://schemas.microsoft.com/office/powerpoint/2010/main" val="559812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2">
                    <a:lumMod val="75000"/>
                  </a:schemeClr>
                </a:solidFill>
              </a:rPr>
              <a:t>The main value of my work experience was to provide an income to support my studies</a:t>
            </a:r>
            <a:endParaRPr lang="en-US" sz="3200" dirty="0">
              <a:solidFill>
                <a:schemeClr val="tx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5871141"/>
              </p:ext>
            </p:extLst>
          </p:nvPr>
        </p:nvGraphicFramePr>
        <p:xfrm>
          <a:off x="1065697" y="1545250"/>
          <a:ext cx="7175477" cy="385547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
        <p:nvSpPr>
          <p:cNvPr id="6" name="TextBox 5"/>
          <p:cNvSpPr txBox="1"/>
          <p:nvPr/>
        </p:nvSpPr>
        <p:spPr>
          <a:xfrm>
            <a:off x="1065697" y="5443434"/>
            <a:ext cx="7248363" cy="646331"/>
          </a:xfrm>
          <a:prstGeom prst="rect">
            <a:avLst/>
          </a:prstGeom>
          <a:noFill/>
        </p:spPr>
        <p:txBody>
          <a:bodyPr wrap="square" rtlCol="0">
            <a:spAutoFit/>
          </a:bodyPr>
          <a:lstStyle/>
          <a:p>
            <a:r>
              <a:rPr lang="en-US" dirty="0" smtClean="0"/>
              <a:t>Scale of 1-5, 1 being the statement does not apply, 5 being the statement greatly applies to you</a:t>
            </a:r>
            <a:endParaRPr lang="en-US" dirty="0"/>
          </a:p>
        </p:txBody>
      </p:sp>
    </p:spTree>
    <p:extLst>
      <p:ext uri="{BB962C8B-B14F-4D97-AF65-F5344CB8AC3E}">
        <p14:creationId xmlns:p14="http://schemas.microsoft.com/office/powerpoint/2010/main" val="3654674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7154"/>
          </a:xfrm>
        </p:spPr>
        <p:txBody>
          <a:bodyPr>
            <a:normAutofit/>
          </a:bodyPr>
          <a:lstStyle/>
          <a:p>
            <a:r>
              <a:rPr lang="en-US" sz="4000" dirty="0" smtClean="0">
                <a:solidFill>
                  <a:schemeClr val="tx2">
                    <a:lumMod val="75000"/>
                  </a:schemeClr>
                </a:solidFill>
              </a:rPr>
              <a:t>Survey Participant </a:t>
            </a:r>
            <a:r>
              <a:rPr lang="en-US" sz="4000" dirty="0" smtClean="0">
                <a:solidFill>
                  <a:schemeClr val="tx2">
                    <a:lumMod val="75000"/>
                  </a:schemeClr>
                </a:solidFill>
              </a:rPr>
              <a:t>Training Overview</a:t>
            </a:r>
            <a:endParaRPr lang="en-US" sz="4000" dirty="0">
              <a:solidFill>
                <a:schemeClr val="tx2">
                  <a:lumMod val="75000"/>
                </a:schemeClr>
              </a:solidFill>
            </a:endParaRPr>
          </a:p>
        </p:txBody>
      </p:sp>
      <p:sp>
        <p:nvSpPr>
          <p:cNvPr id="3" name="Footer Placeholder 2"/>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graphicFrame>
        <p:nvGraphicFramePr>
          <p:cNvPr id="4" name="Chart 3"/>
          <p:cNvGraphicFramePr/>
          <p:nvPr>
            <p:extLst>
              <p:ext uri="{D42A27DB-BD31-4B8C-83A1-F6EECF244321}">
                <p14:modId xmlns:p14="http://schemas.microsoft.com/office/powerpoint/2010/main" val="1298239652"/>
              </p:ext>
            </p:extLst>
          </p:nvPr>
        </p:nvGraphicFramePr>
        <p:xfrm>
          <a:off x="281354" y="1025768"/>
          <a:ext cx="4586481" cy="49647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628501268"/>
              </p:ext>
            </p:extLst>
          </p:nvPr>
        </p:nvGraphicFramePr>
        <p:xfrm>
          <a:off x="4489939" y="1252982"/>
          <a:ext cx="4513384" cy="5447813"/>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5439508" y="967154"/>
            <a:ext cx="2425023" cy="369332"/>
          </a:xfrm>
          <a:prstGeom prst="rect">
            <a:avLst/>
          </a:prstGeom>
          <a:noFill/>
        </p:spPr>
        <p:txBody>
          <a:bodyPr wrap="none" rtlCol="0">
            <a:spAutoFit/>
          </a:bodyPr>
          <a:lstStyle/>
          <a:p>
            <a:r>
              <a:rPr lang="en-US" dirty="0" smtClean="0"/>
              <a:t>If yes, who trained you?</a:t>
            </a:r>
            <a:endParaRPr lang="en-US" dirty="0"/>
          </a:p>
        </p:txBody>
      </p:sp>
    </p:spTree>
    <p:extLst>
      <p:ext uri="{BB962C8B-B14F-4D97-AF65-F5344CB8AC3E}">
        <p14:creationId xmlns:p14="http://schemas.microsoft.com/office/powerpoint/2010/main" val="421165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graphicFrame>
        <p:nvGraphicFramePr>
          <p:cNvPr id="4" name="Chart 3"/>
          <p:cNvGraphicFramePr/>
          <p:nvPr>
            <p:extLst>
              <p:ext uri="{D42A27DB-BD31-4B8C-83A1-F6EECF244321}">
                <p14:modId xmlns:p14="http://schemas.microsoft.com/office/powerpoint/2010/main" val="2347064693"/>
              </p:ext>
            </p:extLst>
          </p:nvPr>
        </p:nvGraphicFramePr>
        <p:xfrm>
          <a:off x="558341" y="1643189"/>
          <a:ext cx="3635002" cy="39346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714006682"/>
              </p:ext>
            </p:extLst>
          </p:nvPr>
        </p:nvGraphicFramePr>
        <p:xfrm>
          <a:off x="4378537" y="1643189"/>
          <a:ext cx="4425493"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itle 1"/>
          <p:cNvSpPr>
            <a:spLocks noGrp="1"/>
          </p:cNvSpPr>
          <p:nvPr>
            <p:ph type="title"/>
          </p:nvPr>
        </p:nvSpPr>
        <p:spPr>
          <a:xfrm>
            <a:off x="457200" y="203838"/>
            <a:ext cx="8229600" cy="1275338"/>
          </a:xfrm>
        </p:spPr>
        <p:txBody>
          <a:bodyPr>
            <a:normAutofit fontScale="90000"/>
          </a:bodyPr>
          <a:lstStyle/>
          <a:p>
            <a:r>
              <a:rPr lang="en-US" sz="4000" dirty="0" smtClean="0">
                <a:solidFill>
                  <a:srgbClr val="17375E"/>
                </a:solidFill>
              </a:rPr>
              <a:t>Survey Participant </a:t>
            </a:r>
            <a:r>
              <a:rPr lang="en-US" sz="4000" dirty="0" smtClean="0">
                <a:solidFill>
                  <a:srgbClr val="17375E"/>
                </a:solidFill>
              </a:rPr>
              <a:t>Training </a:t>
            </a:r>
            <a:r>
              <a:rPr lang="en-US" sz="4000" dirty="0" smtClean="0">
                <a:solidFill>
                  <a:srgbClr val="17375E"/>
                </a:solidFill>
              </a:rPr>
              <a:t>Overview Continued</a:t>
            </a:r>
            <a:endParaRPr lang="en-US" sz="4000" dirty="0">
              <a:solidFill>
                <a:srgbClr val="17375E"/>
              </a:solidFill>
            </a:endParaRPr>
          </a:p>
        </p:txBody>
      </p:sp>
    </p:spTree>
    <p:extLst>
      <p:ext uri="{BB962C8B-B14F-4D97-AF65-F5344CB8AC3E}">
        <p14:creationId xmlns:p14="http://schemas.microsoft.com/office/powerpoint/2010/main" val="1033307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rPr>
              <a:t>What is Mentoring for iSchool Students</a:t>
            </a:r>
            <a:endParaRPr lang="en-US" dirty="0">
              <a:solidFill>
                <a:schemeClr val="tx2">
                  <a:lumMod val="75000"/>
                </a:schemeClr>
              </a:solidFill>
            </a:endParaRPr>
          </a:p>
        </p:txBody>
      </p:sp>
      <p:sp>
        <p:nvSpPr>
          <p:cNvPr id="3" name="Content Placeholder 2"/>
          <p:cNvSpPr>
            <a:spLocks noGrp="1"/>
          </p:cNvSpPr>
          <p:nvPr>
            <p:ph idx="1"/>
          </p:nvPr>
        </p:nvSpPr>
        <p:spPr>
          <a:xfrm>
            <a:off x="336299" y="1662158"/>
            <a:ext cx="8538633" cy="4694192"/>
          </a:xfrm>
        </p:spPr>
        <p:txBody>
          <a:bodyPr>
            <a:normAutofit/>
          </a:bodyPr>
          <a:lstStyle/>
          <a:p>
            <a:pPr marL="0" indent="0">
              <a:buNone/>
            </a:pPr>
            <a:r>
              <a:rPr lang="en-US" sz="1900" dirty="0"/>
              <a:t> </a:t>
            </a:r>
            <a:r>
              <a:rPr lang="en-US" sz="1900" dirty="0" smtClean="0">
                <a:solidFill>
                  <a:schemeClr val="accent1">
                    <a:lumMod val="75000"/>
                  </a:schemeClr>
                </a:solidFill>
                <a:cs typeface="Arial"/>
              </a:rPr>
              <a:t>”Studies </a:t>
            </a:r>
            <a:r>
              <a:rPr lang="en-US" sz="1900" dirty="0">
                <a:solidFill>
                  <a:schemeClr val="accent1">
                    <a:lumMod val="75000"/>
                  </a:schemeClr>
                </a:solidFill>
                <a:cs typeface="Arial"/>
              </a:rPr>
              <a:t>suggest that majority of jobs are found through personal connections or knowing the “right” people: in other words “through networking”.” </a:t>
            </a:r>
            <a:r>
              <a:rPr lang="en-US" sz="1600" dirty="0">
                <a:solidFill>
                  <a:schemeClr val="accent1">
                    <a:lumMod val="75000"/>
                  </a:schemeClr>
                </a:solidFill>
                <a:cs typeface="Arial"/>
              </a:rPr>
              <a:t>(SLA Western Canada, “Where to Look for Jobs”,</a:t>
            </a:r>
            <a:r>
              <a:rPr lang="en-US" sz="1600" u="sng" dirty="0">
                <a:solidFill>
                  <a:schemeClr val="accent1">
                    <a:lumMod val="75000"/>
                  </a:schemeClr>
                </a:solidFill>
                <a:cs typeface="Arial"/>
              </a:rPr>
              <a:t>http://wcanada.sla.org/where-to-look-for-jobs/</a:t>
            </a:r>
            <a:r>
              <a:rPr lang="en-US" sz="1600" dirty="0">
                <a:solidFill>
                  <a:schemeClr val="accent1">
                    <a:lumMod val="75000"/>
                  </a:schemeClr>
                </a:solidFill>
                <a:cs typeface="Arial"/>
              </a:rPr>
              <a:t>)</a:t>
            </a:r>
          </a:p>
          <a:p>
            <a:pPr marL="0" indent="0">
              <a:buNone/>
            </a:pPr>
            <a:endParaRPr lang="en-US" sz="1900" dirty="0">
              <a:solidFill>
                <a:schemeClr val="accent1">
                  <a:lumMod val="75000"/>
                </a:schemeClr>
              </a:solidFill>
              <a:cs typeface="Arial"/>
            </a:endParaRPr>
          </a:p>
          <a:p>
            <a:pPr marL="0" indent="0">
              <a:buNone/>
            </a:pPr>
            <a:r>
              <a:rPr lang="en-US" sz="1900" dirty="0">
                <a:solidFill>
                  <a:schemeClr val="accent1">
                    <a:lumMod val="75000"/>
                  </a:schemeClr>
                </a:solidFill>
                <a:cs typeface="Arial"/>
              </a:rPr>
              <a:t> </a:t>
            </a:r>
            <a:r>
              <a:rPr lang="en-US" sz="1900" dirty="0" smtClean="0">
                <a:solidFill>
                  <a:schemeClr val="accent1">
                    <a:lumMod val="75000"/>
                  </a:schemeClr>
                </a:solidFill>
                <a:cs typeface="Arial"/>
              </a:rPr>
              <a:t> </a:t>
            </a:r>
            <a:r>
              <a:rPr lang="en-US" sz="1900" dirty="0">
                <a:solidFill>
                  <a:srgbClr val="376092"/>
                </a:solidFill>
                <a:cs typeface="Arial"/>
              </a:rPr>
              <a:t>"It goes without saying that networking and active professional involvement during your MLS education will benefit your job search. Even more benefit would be gained if you attended professional conferences, presented, got a scholarship, and/or published an article</a:t>
            </a:r>
            <a:r>
              <a:rPr lang="en-US" sz="1900" dirty="0" smtClean="0">
                <a:solidFill>
                  <a:srgbClr val="376092"/>
                </a:solidFill>
                <a:cs typeface="Arial"/>
              </a:rPr>
              <a:t>.” </a:t>
            </a:r>
            <a:r>
              <a:rPr lang="en-US" sz="1600" dirty="0" smtClean="0">
                <a:solidFill>
                  <a:srgbClr val="376092"/>
                </a:solidFill>
                <a:cs typeface="Arial"/>
              </a:rPr>
              <a:t>( Short</a:t>
            </a:r>
            <a:r>
              <a:rPr lang="en-US" sz="1600" dirty="0">
                <a:solidFill>
                  <a:srgbClr val="376092"/>
                </a:solidFill>
                <a:cs typeface="Arial"/>
              </a:rPr>
              <a:t>, G. (2014, July 8). Career advice and tips for MLIS Students. Retrieved </a:t>
            </a:r>
            <a:r>
              <a:rPr lang="en-US" sz="1600" dirty="0">
                <a:solidFill>
                  <a:schemeClr val="accent1">
                    <a:lumMod val="75000"/>
                  </a:schemeClr>
                </a:solidFill>
                <a:cs typeface="Arial"/>
              </a:rPr>
              <a:t>from : </a:t>
            </a:r>
            <a:r>
              <a:rPr lang="en-US" sz="1600" u="sng" dirty="0">
                <a:solidFill>
                  <a:schemeClr val="accent1">
                    <a:lumMod val="75000"/>
                  </a:schemeClr>
                </a:solidFill>
                <a:cs typeface="Arial"/>
              </a:rPr>
              <a:t>http://dbiosla.org/membership/</a:t>
            </a:r>
            <a:r>
              <a:rPr lang="en-US" sz="1600" u="sng" dirty="0" smtClean="0">
                <a:solidFill>
                  <a:schemeClr val="accent1">
                    <a:lumMod val="75000"/>
                  </a:schemeClr>
                </a:solidFill>
                <a:cs typeface="Arial"/>
              </a:rPr>
              <a:t>career_advice.html)</a:t>
            </a:r>
            <a:endParaRPr lang="en-US" sz="1600" dirty="0">
              <a:solidFill>
                <a:schemeClr val="accent1">
                  <a:lumMod val="75000"/>
                </a:schemeClr>
              </a:solidFill>
              <a:cs typeface="Arial"/>
            </a:endParaRPr>
          </a:p>
          <a:p>
            <a:pPr marL="0" indent="0">
              <a:buNone/>
            </a:pPr>
            <a:endParaRPr lang="en-US" sz="1900" dirty="0" smtClean="0">
              <a:solidFill>
                <a:schemeClr val="accent1">
                  <a:lumMod val="75000"/>
                </a:schemeClr>
              </a:solidFill>
              <a:cs typeface="Arial"/>
            </a:endParaRPr>
          </a:p>
          <a:p>
            <a:pPr marL="0" indent="0">
              <a:buNone/>
            </a:pPr>
            <a:r>
              <a:rPr lang="en-US" sz="1900" dirty="0">
                <a:solidFill>
                  <a:schemeClr val="accent1">
                    <a:lumMod val="75000"/>
                  </a:schemeClr>
                </a:solidFill>
                <a:cs typeface="Arial"/>
              </a:rPr>
              <a:t> "Networking: Can help you in all steps to the job hunt process. Meeting people in the profession can lead you to new openings and provide information or referrals when you see an opening. Hey doesn’t that person work there</a:t>
            </a:r>
            <a:r>
              <a:rPr lang="en-US" sz="1900" dirty="0" smtClean="0">
                <a:solidFill>
                  <a:schemeClr val="accent1">
                    <a:lumMod val="75000"/>
                  </a:schemeClr>
                </a:solidFill>
                <a:cs typeface="Arial"/>
              </a:rPr>
              <a:t>…” </a:t>
            </a:r>
            <a:r>
              <a:rPr lang="en-US" sz="1600" dirty="0" smtClean="0">
                <a:solidFill>
                  <a:schemeClr val="accent1">
                    <a:lumMod val="75000"/>
                  </a:schemeClr>
                </a:solidFill>
                <a:cs typeface="Arial"/>
              </a:rPr>
              <a:t>(</a:t>
            </a:r>
            <a:r>
              <a:rPr lang="en-US" sz="1600" dirty="0">
                <a:solidFill>
                  <a:schemeClr val="accent1">
                    <a:lumMod val="75000"/>
                  </a:schemeClr>
                </a:solidFill>
                <a:cs typeface="Arial"/>
              </a:rPr>
              <a:t>DBIO, "Career Advice and Tips for </a:t>
            </a:r>
            <a:r>
              <a:rPr lang="en-US" sz="1600" dirty="0" smtClean="0">
                <a:solidFill>
                  <a:schemeClr val="accent1">
                    <a:lumMod val="75000"/>
                  </a:schemeClr>
                </a:solidFill>
                <a:cs typeface="Arial"/>
              </a:rPr>
              <a:t>MLIS Students”, </a:t>
            </a:r>
            <a:r>
              <a:rPr lang="en-US" sz="1600" dirty="0">
                <a:solidFill>
                  <a:schemeClr val="accent1">
                    <a:lumMod val="75000"/>
                  </a:schemeClr>
                </a:solidFill>
                <a:cs typeface="Arial"/>
              </a:rPr>
              <a:t> </a:t>
            </a:r>
            <a:r>
              <a:rPr lang="en-US" sz="1600" u="sng" dirty="0">
                <a:solidFill>
                  <a:schemeClr val="accent1">
                    <a:lumMod val="75000"/>
                  </a:schemeClr>
                </a:solidFill>
                <a:cs typeface="Arial"/>
              </a:rPr>
              <a:t>http://dbiosla.org/membership/career_advice.html</a:t>
            </a:r>
            <a:r>
              <a:rPr lang="en-US" sz="1600" dirty="0">
                <a:solidFill>
                  <a:schemeClr val="accent1">
                    <a:lumMod val="75000"/>
                  </a:schemeClr>
                </a:solidFill>
                <a:cs typeface="Arial"/>
              </a:rPr>
              <a:t>)</a:t>
            </a:r>
          </a:p>
          <a:p>
            <a:pPr marL="0" indent="0">
              <a:buNone/>
            </a:pPr>
            <a:endParaRPr lang="en-US" sz="1800" dirty="0">
              <a:solidFill>
                <a:schemeClr val="accent1">
                  <a:lumMod val="75000"/>
                </a:schemeClr>
              </a:solidFill>
              <a:cs typeface="Arial"/>
            </a:endParaRPr>
          </a:p>
        </p:txBody>
      </p:sp>
      <p:sp>
        <p:nvSpPr>
          <p:cNvPr id="4" name="Footer Placeholder 3"/>
          <p:cNvSpPr>
            <a:spLocks noGrp="1"/>
          </p:cNvSpPr>
          <p:nvPr>
            <p:ph type="ftr" sz="quarter" idx="11"/>
          </p:nvPr>
        </p:nvSpPr>
        <p:spPr/>
        <p:txBody>
          <a:bodyPr/>
          <a:lstStyle/>
          <a:p>
            <a:r>
              <a:rPr lang="en-US" dirty="0" smtClean="0"/>
              <a:t>IFLA Satellite Meeting 10–11 August 2016 University of Toronto, Hart House, Canada </a:t>
            </a:r>
            <a:endParaRPr lang="en-US" dirty="0"/>
          </a:p>
        </p:txBody>
      </p:sp>
    </p:spTree>
    <p:extLst>
      <p:ext uri="{BB962C8B-B14F-4D97-AF65-F5344CB8AC3E}">
        <p14:creationId xmlns:p14="http://schemas.microsoft.com/office/powerpoint/2010/main" val="823046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1613</TotalTime>
  <Words>632</Words>
  <Application>Microsoft Office PowerPoint</Application>
  <PresentationFormat>On-screen Show (4:3)</PresentationFormat>
  <Paragraphs>87</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Adding A Mentoring Dimension To The Training Of iSchool Student Employees  </vt:lpstr>
      <vt:lpstr>A road map for todays’ talk : → Mentoring –how and for what?  → Training students vs. training iSchool students to work in the library → How training leads, if at all, to mentoring? → Mentoring for iSchool students → Who can become a mentor?   </vt:lpstr>
      <vt:lpstr>What is Mentoring?</vt:lpstr>
      <vt:lpstr>Training Students to Work in Libraries : Students vs. iSchool Students </vt:lpstr>
      <vt:lpstr>I gained experience in the area I hope/ plan to work upon graduation through my work experience </vt:lpstr>
      <vt:lpstr>The main value of my work experience was to provide an income to support my studies</vt:lpstr>
      <vt:lpstr>Survey Participant Training Overview</vt:lpstr>
      <vt:lpstr>Survey Participant Training Overview Continued</vt:lpstr>
      <vt:lpstr>What is Mentoring for iSchool Students</vt:lpstr>
      <vt:lpstr>Features of mentorship</vt:lpstr>
      <vt:lpstr>Students Working for SP Ebook Service</vt:lpstr>
      <vt:lpstr>You don’t need to be a Mentor to Mentor = Mentor is a Verb!</vt:lpstr>
      <vt:lpstr>Thank You </vt:lpstr>
    </vt:vector>
  </TitlesOfParts>
  <Company>Scholars Portal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Ravit David</dc:creator>
  <cp:lastModifiedBy>Aneta Kwak</cp:lastModifiedBy>
  <cp:revision>62</cp:revision>
  <cp:lastPrinted>2016-08-04T21:15:47Z</cp:lastPrinted>
  <dcterms:created xsi:type="dcterms:W3CDTF">2016-07-18T13:30:25Z</dcterms:created>
  <dcterms:modified xsi:type="dcterms:W3CDTF">2016-08-05T13:25:04Z</dcterms:modified>
</cp:coreProperties>
</file>