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55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57" r:id="rId4"/>
    <p:sldId id="260" r:id="rId5"/>
    <p:sldId id="266" r:id="rId6"/>
    <p:sldId id="259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71" r:id="rId15"/>
    <p:sldId id="275" r:id="rId16"/>
    <p:sldId id="279" r:id="rId17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A4F250-30A4-48AA-8387-DE877995B81A}">
  <a:tblStyle styleId="{AEA4F250-30A4-48AA-8387-DE877995B81A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5" autoAdjust="0"/>
    <p:restoredTop sz="84892" autoAdjust="0"/>
  </p:normalViewPr>
  <p:slideViewPr>
    <p:cSldViewPr snapToGrid="0" showGuides="1">
      <p:cViewPr varScale="1">
        <p:scale>
          <a:sx n="69" d="100"/>
          <a:sy n="69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C816A-6494-4CE7-85CC-C55917003557}" type="datetimeFigureOut">
              <a:rPr lang="en-US" smtClean="0"/>
              <a:t>7/29/2016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9327-9BE8-4237-89D0-BCE1C7D24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37104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4572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6400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2371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b="0" i="0" u="none" strike="noStrike" cap="none" baseline="0" dirty="0"/>
          </a:p>
        </p:txBody>
      </p:sp>
      <p:sp>
        <p:nvSpPr>
          <p:cNvPr id="193" name="Shape 1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3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500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1000" b="0" i="0" u="none" strike="noStrike" cap="none" baseline="0" dirty="0">
                <a:solidFill>
                  <a:srgbClr val="000000"/>
                </a:solidFill>
              </a:rPr>
              <a:t/>
            </a:r>
            <a:br>
              <a:rPr lang="en-US" sz="1000" b="0" i="0" u="none" strike="noStrike" cap="none" baseline="0" dirty="0">
                <a:solidFill>
                  <a:srgbClr val="000000"/>
                </a:solidFill>
              </a:rPr>
            </a:br>
            <a:r>
              <a:rPr lang="en-US" sz="1000" b="0" i="0" u="none" strike="noStrike" cap="none" baseline="0" dirty="0">
                <a:solidFill>
                  <a:srgbClr val="000000"/>
                </a:solidFill>
              </a:rPr>
              <a:t/>
            </a:r>
            <a:br>
              <a:rPr lang="en-US" sz="1000" b="0" i="0" u="none" strike="noStrike" cap="none" baseline="0" dirty="0">
                <a:solidFill>
                  <a:srgbClr val="000000"/>
                </a:solidFill>
              </a:rPr>
            </a:br>
            <a:endParaRPr lang="en-US" sz="1000" b="0" i="0" u="none" strike="noStrike" cap="non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 sz="1000" b="0" i="0" u="none" strike="noStrike" cap="none" baseline="0" dirty="0">
              <a:solidFill>
                <a:srgbClr val="000000"/>
              </a:solidFill>
            </a:endParaRPr>
          </a:p>
        </p:txBody>
      </p:sp>
      <p:sp>
        <p:nvSpPr>
          <p:cNvPr id="304" name="Shape 30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98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Times New Roman"/>
              <a:buNone/>
            </a:pPr>
            <a:endParaRPr lang="en-US" sz="1600" b="0" i="0" u="none" strike="noStrike" cap="none" baseline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2" name="Shape 33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58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Font typeface="Arial"/>
              <a:buNone/>
            </a:pPr>
            <a:endParaRPr sz="1600" b="0" i="0" u="none" strike="noStrike" cap="none" baseline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18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Font typeface="Arial"/>
              <a:buNone/>
            </a:pPr>
            <a:endParaRPr sz="1000" b="0" i="0" u="none" strike="noStrike" cap="none" baseline="0" dirty="0"/>
          </a:p>
          <a:p>
            <a:pPr>
              <a:spcBef>
                <a:spcPts val="0"/>
              </a:spcBef>
              <a:buNone/>
            </a:pPr>
            <a:endParaRPr sz="1000" b="0" i="0" u="none" strike="noStrike" cap="none" baseline="0" dirty="0"/>
          </a:p>
        </p:txBody>
      </p:sp>
      <p:sp>
        <p:nvSpPr>
          <p:cNvPr id="207" name="Shape 20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99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Times New Roman"/>
              <a:buNone/>
            </a:pPr>
            <a:endParaRPr lang="en-US" sz="1800" b="0" i="0" u="none" strike="noStrike" cap="none" baseline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16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400" b="0" i="0" u="none" strike="noStrike" cap="none" baseline="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390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sz="1600" b="0" i="0" u="none" strike="noStrike" cap="none" baseline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Font typeface="Arial"/>
              <a:buNone/>
            </a:pPr>
            <a:endParaRPr sz="1600" b="0" i="0" u="none" strike="noStrike" cap="none" baseline="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Arial"/>
              <a:buNone/>
            </a:pPr>
            <a:r>
              <a:rPr lang="en-US" sz="1000" b="0" i="0" u="none" strike="noStrike" cap="none" baseline="0" dirty="0"/>
              <a:t/>
            </a:r>
            <a:br>
              <a:rPr lang="en-US" sz="1000" b="0" i="0" u="none" strike="noStrike" cap="none" baseline="0" dirty="0"/>
            </a:br>
            <a:r>
              <a:rPr lang="en-US" sz="900" b="0" i="0" u="none" strike="noStrike" cap="none" baseline="0" dirty="0"/>
              <a:t>	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5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648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spcBef>
                <a:spcPts val="0"/>
              </a:spcBef>
              <a:buFont typeface="Arial"/>
              <a:buNone/>
            </a:pPr>
            <a:endParaRPr sz="1800" b="0" i="0" u="none" strike="noStrike" cap="none" baseline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None/>
            </a:pPr>
            <a:endParaRPr sz="1800" b="0" i="0" u="none" strike="noStrike" cap="none" baseline="0" dirty="0">
              <a:solidFill>
                <a:srgbClr val="000000"/>
              </a:solidFill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baseline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90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70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04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4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3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buClr>
                <a:schemeClr val="hlink"/>
              </a:buClr>
              <a:buSzPct val="25000"/>
              <a:buFont typeface="Arial"/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 smtClean="0"/>
              <a:t>Heidi Blackburn hblackburn@unomaha.edu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94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Heidi Blackburn hblackburn@unomaha.edu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7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blackburn@unomah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blackburn@unomaha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gitalcommons.unomaha.edu/crisslibfacpub/13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ctrTitle"/>
          </p:nvPr>
        </p:nvSpPr>
        <p:spPr>
          <a:xfrm>
            <a:off x="294969" y="1961535"/>
            <a:ext cx="8686798" cy="24161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Next Generation of Employees: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Study on the Factors Influencing Male Students Ages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18-30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Become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Librarians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United States</a:t>
            </a:r>
            <a:endParaRPr lang="en-US" sz="3200" b="0" i="0" u="none" strike="noStrike" cap="none" baseline="0" dirty="0">
              <a:solidFill>
                <a:srgbClr val="768D5A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9" name="Shape 189"/>
          <p:cNvSpPr txBox="1">
            <a:spLocks noGrp="1"/>
          </p:cNvSpPr>
          <p:nvPr>
            <p:ph type="subTitle" idx="1"/>
          </p:nvPr>
        </p:nvSpPr>
        <p:spPr>
          <a:xfrm>
            <a:off x="117987" y="4952877"/>
            <a:ext cx="8863780" cy="19051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Heidi Blackburn, PhD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hblackburn@unomaha.edu</a:t>
            </a:r>
            <a:r>
              <a:rPr lang="en-US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480"/>
              </a:spcBef>
              <a:buClr>
                <a:schemeClr val="hlink"/>
              </a:buClr>
              <a:buSzPct val="25000"/>
            </a:pPr>
            <a:r>
              <a:rPr lang="en-US" sz="240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IFLA </a:t>
            </a:r>
            <a:r>
              <a:rPr lang="en-US" sz="24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Satellite Meeting 10–11 August 2016</a:t>
            </a:r>
            <a:endParaRPr lang="en-US" sz="2400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University of Toronto</a:t>
            </a:r>
            <a:endParaRPr lang="en-US" sz="2400" b="0" i="0" u="none" strike="noStrike" cap="none" baseline="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2877"/>
            <a:ext cx="8229600" cy="68266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Findings: Professional Stereotypes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responses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mentioned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negative male librarian stereotypes, instances of the participant being negatively stereotyped by the public, or instances of being negatively stereotyped in the workplace by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negative stereotypes encountered by male Millennials in this study focused on librarianship as a feminized profession and the male librarian as a know-it-all.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Kanter’s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theory, this should not have occurred as the male social status in the group moves away from token.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Heidi Blackburn hblackburn@unomaha.edu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9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7825"/>
            <a:ext cx="8229600" cy="732773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Findings: Factors Influencing Men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03771" cy="1404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widely appear to have the strongest influence on male Millennials to come to library school and become professional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librarians.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244709"/>
              </p:ext>
            </p:extLst>
          </p:nvPr>
        </p:nvGraphicFramePr>
        <p:xfrm>
          <a:off x="533399" y="2841172"/>
          <a:ext cx="8077201" cy="3961282"/>
        </p:xfrm>
        <a:graphic>
          <a:graphicData uri="http://schemas.openxmlformats.org/drawingml/2006/table">
            <a:tbl>
              <a:tblPr firstRow="1" firstCol="1" bandRow="1">
                <a:tableStyleId>{AEA4F250-30A4-48AA-8387-DE877995B81A}</a:tableStyleId>
              </a:tblPr>
              <a:tblGrid>
                <a:gridCol w="262673"/>
                <a:gridCol w="2134219"/>
                <a:gridCol w="985024"/>
                <a:gridCol w="574598"/>
                <a:gridCol w="574598"/>
                <a:gridCol w="738769"/>
                <a:gridCol w="985024"/>
                <a:gridCol w="738769"/>
                <a:gridCol w="1083527"/>
              </a:tblGrid>
              <a:tr h="82313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Strongly Agree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Strongly Disagree 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Deviation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660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Love of books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8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 experience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523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Non-threatening work environments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8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improvements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2.27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8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 management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8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 technologies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8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means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8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 work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1.12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1584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Gaming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3.62</a:t>
                      </a:r>
                      <a:endParaRPr lang="en-US" sz="16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62800" y="2588864"/>
            <a:ext cx="1981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N=220 participants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94665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Findings: Computer Technology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 algn="just"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were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 by the desire to use computers and new computer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technology. </a:t>
            </a:r>
          </a:p>
          <a:p>
            <a:pPr marL="457200" indent="-457200" algn="just">
              <a:buFont typeface="+mj-lt"/>
              <a:buAutoNum type="alphaUcPeriod"/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group of responses in both the survey (20/84) and interviews (7/21) supports the idea technology plays a role for attracting men in general to the profession overall.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lphaUcPeriod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76% of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respondents (113/148) from traditional programs “Strongly Agree” or “Agree” that computer technology was a factor in the decision to become a professional librarian, compared to 44% of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iSchool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participants who “Strongly Agree” or “Agree” (32/72). 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Heidi Blackburn hblackburn@unomaha.edu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8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Findings: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Kanter’s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Theory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fontAlgn="base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presence of solos makes dominants more aware of what they have in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common.</a:t>
            </a:r>
          </a:p>
          <a:p>
            <a:pPr algn="just" fontAlgn="base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still being negatively stereotyped both in the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workplace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in public perceptions.</a:t>
            </a:r>
          </a:p>
          <a:p>
            <a:pPr algn="just" fontAlgn="base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distinct factor in the decision to delegate a task to a male or female library employee.</a:t>
            </a:r>
          </a:p>
          <a:p>
            <a:pPr algn="just" fontAlgn="base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librarians must either ignore or work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fight stereotypes because they are unable to disprove the stereotypes by example.</a:t>
            </a:r>
          </a:p>
          <a:p>
            <a:pPr algn="just" fontAlgn="base"/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Assimilation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 through stereotypes because the majority group shapes the characteristics of the male librarian to fit the generalization.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Heidi Blackburn hblackburn@unomaha.edu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1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428058" y="469899"/>
            <a:ext cx="7758869" cy="128089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D5A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Significance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idx="1"/>
          </p:nvPr>
        </p:nvSpPr>
        <p:spPr>
          <a:xfrm>
            <a:off x="266700" y="1600200"/>
            <a:ext cx="8877300" cy="41538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gaps in the professional literature in librarianship and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psychology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influence best practices for recruiting men from traditional programs such as literature and history, as well as unconventional programs, including computer science and instructional design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0" i="0" u="none" strike="noStrike" cap="none" baseline="0" dirty="0">
              <a:solidFill>
                <a:srgbClr val="41008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Heidi Blackburn hblackburn@unomaha.edu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259"/>
            <a:ext cx="6589199" cy="957941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positive social factors strongly influence male Millennials to attend LIS programs to become professional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librarians in the United States. </a:t>
            </a:r>
          </a:p>
          <a:p>
            <a:pPr algn="just" fontAlgn="base"/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perceive the benefits of becoming a librarian outweigh the aspects of polarization and visibility.</a:t>
            </a:r>
          </a:p>
          <a:p>
            <a:pPr algn="just" fontAlgn="base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male librarian stereotypes are no longer strong enough to keep men from becoming professional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librarians in the United States.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Kanter’s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 of a mathematical equation to equalize employee numbers does not solve the problems tokens face in the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workplace in the U.S.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Heidi Blackburn hblackburn@unomaha.edu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598" y="1962645"/>
            <a:ext cx="6589199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Thank you for participating!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95119" y="3436373"/>
            <a:ext cx="7728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Please contact me: Heidi Blackburn </a:t>
            </a:r>
            <a:r>
              <a:rPr lang="en-US" sz="2800" dirty="0" smtClean="0">
                <a:hlinkClick r:id="rId3"/>
              </a:rPr>
              <a:t>hblackburn@unomaha.edu</a:t>
            </a:r>
            <a:r>
              <a:rPr lang="en-US" sz="2800" dirty="0" smtClean="0"/>
              <a:t> or @</a:t>
            </a:r>
            <a:r>
              <a:rPr lang="en-US" sz="2800" dirty="0" err="1" smtClean="0"/>
              <a:t>heidiblackburn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1226" y="4871883"/>
            <a:ext cx="8686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See the full dissertation at</a:t>
            </a:r>
            <a:r>
              <a:rPr lang="en-US" sz="2800" dirty="0"/>
              <a:t>: </a:t>
            </a:r>
            <a:r>
              <a:rPr lang="en-US" sz="2800" dirty="0">
                <a:hlinkClick r:id="rId4"/>
              </a:rPr>
              <a:t>http://digitalcommons.unomaha.edu/crisslibfacpub/13</a:t>
            </a:r>
            <a:r>
              <a:rPr lang="en-US" sz="2800" dirty="0" smtClean="0">
                <a:hlinkClick r:id="rId4"/>
              </a:rPr>
              <a:t>/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457200" y="909433"/>
            <a:ext cx="7114979" cy="494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D5A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Research Problem</a:t>
            </a:r>
            <a:endParaRPr lang="en-US" sz="3600" b="1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ibrary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has not identified the factors that currently influence Millennial males to join the library profession.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Milliennials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defined as ages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18-30.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Motivational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 for members of the male library workforce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U.S. remain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obscure for the profession without insight into the dynamics of sex, gender roles, and technology in the workplace.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2016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Heidi Blackburn hblackburn@unomaha.edu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02"/>
          <p:cNvSpPr txBox="1">
            <a:spLocks/>
          </p:cNvSpPr>
          <p:nvPr/>
        </p:nvSpPr>
        <p:spPr>
          <a:xfrm>
            <a:off x="402772" y="884056"/>
            <a:ext cx="7114979" cy="446496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Clr>
                <a:srgbClr val="768D5A"/>
              </a:buClr>
              <a:buSzPct val="25000"/>
              <a:buFont typeface="Arial"/>
              <a:buNone/>
            </a:pPr>
            <a:r>
              <a:rPr lang="en-US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Research Problem</a:t>
            </a:r>
            <a:endParaRPr lang="en-US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2772" y="1628078"/>
            <a:ext cx="791603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study addresses the questions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/>
              <a:t>W</a:t>
            </a:r>
            <a:r>
              <a:rPr lang="en-US" sz="2800" dirty="0" smtClean="0"/>
              <a:t>hat </a:t>
            </a:r>
            <a:r>
              <a:rPr lang="en-US" sz="2800" dirty="0"/>
              <a:t>social, cultural, economic, and/or political factors influence males (ages </a:t>
            </a:r>
            <a:r>
              <a:rPr lang="en-US" sz="2800" dirty="0" smtClean="0"/>
              <a:t>18-30) </a:t>
            </a:r>
            <a:r>
              <a:rPr lang="en-US" sz="2800" dirty="0"/>
              <a:t>to become professional </a:t>
            </a:r>
            <a:r>
              <a:rPr lang="en-US" sz="2800" dirty="0" smtClean="0"/>
              <a:t>librarians</a:t>
            </a:r>
            <a:r>
              <a:rPr lang="en-US" sz="2800" dirty="0"/>
              <a:t>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 smtClean="0"/>
              <a:t>To </a:t>
            </a:r>
            <a:r>
              <a:rPr lang="en-US" sz="2800" dirty="0"/>
              <a:t>what extent </a:t>
            </a:r>
            <a:r>
              <a:rPr lang="en-US" sz="2800" dirty="0" smtClean="0"/>
              <a:t>has technology influenced </a:t>
            </a:r>
            <a:r>
              <a:rPr lang="en-US" sz="2800" dirty="0"/>
              <a:t>males (ages </a:t>
            </a:r>
            <a:r>
              <a:rPr lang="en-US" sz="2800" dirty="0" smtClean="0"/>
              <a:t>18-30) </a:t>
            </a:r>
            <a:r>
              <a:rPr lang="en-US" sz="2800" dirty="0"/>
              <a:t>currently enrolled in graduate programs decisions to become professional </a:t>
            </a:r>
            <a:r>
              <a:rPr lang="en-US" sz="2800" dirty="0" smtClean="0"/>
              <a:t>librarians?</a:t>
            </a:r>
          </a:p>
          <a:p>
            <a:pPr marL="342900" indent="-342900">
              <a:buFont typeface="+mj-lt"/>
              <a:buAutoNum type="alphaLcParenR"/>
            </a:pPr>
            <a:r>
              <a:rPr lang="en-US" sz="2800" dirty="0"/>
              <a:t>W</a:t>
            </a:r>
            <a:r>
              <a:rPr lang="en-US" sz="2800" dirty="0" smtClean="0"/>
              <a:t>hat </a:t>
            </a:r>
            <a:r>
              <a:rPr lang="en-US" sz="2800" dirty="0"/>
              <a:t>professional stereotypes </a:t>
            </a:r>
            <a:r>
              <a:rPr lang="en-US" sz="2800" dirty="0" smtClean="0"/>
              <a:t>do males </a:t>
            </a:r>
            <a:r>
              <a:rPr lang="en-US" sz="2800" dirty="0"/>
              <a:t>(ages </a:t>
            </a:r>
            <a:r>
              <a:rPr lang="en-US" sz="2800" dirty="0" smtClean="0"/>
              <a:t>18-30) </a:t>
            </a:r>
            <a:r>
              <a:rPr lang="en-US" sz="2800" dirty="0" smtClean="0"/>
              <a:t>encounter</a:t>
            </a:r>
            <a:r>
              <a:rPr lang="en-US" sz="2800" dirty="0"/>
              <a:t>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Heidi Blackburn hblackburn@unomaha.edu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70896" y="883986"/>
            <a:ext cx="7629010" cy="5637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D5A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Literature </a:t>
            </a:r>
            <a:r>
              <a:rPr lang="en-US" sz="3600" b="1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0896" y="1664336"/>
            <a:ext cx="5828304" cy="5193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gaps were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identified: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men joining the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into men in libraries as a minority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experiences of men choosing the profession as a cultural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hape 2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95720">
            <a:off x="6290745" y="29278"/>
            <a:ext cx="2724160" cy="3614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400" y="3606800"/>
            <a:ext cx="2387600" cy="3060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Heidi Blackburn hblackburn@unomaha.edu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457200" y="902223"/>
            <a:ext cx="7714201" cy="5346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D5A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err="1" smtClean="0">
                <a:latin typeface="Arial"/>
                <a:ea typeface="Arial"/>
                <a:cs typeface="Arial"/>
                <a:sym typeface="Arial"/>
              </a:rPr>
              <a:t>Kanter’s</a:t>
            </a:r>
            <a:r>
              <a:rPr lang="en-US" sz="3600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 Theory of Tokenism</a:t>
            </a:r>
            <a:endParaRPr lang="en-US" sz="3600" b="1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Shape 264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534399" cy="4525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2400" b="1" i="0" u="none" strike="noStrike" cap="none" baseline="0" dirty="0" err="1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Kanter’s</a:t>
            </a:r>
            <a:r>
              <a:rPr lang="en-US" sz="2400" b="1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theory of tokenism (1977):</a:t>
            </a:r>
          </a:p>
          <a:p>
            <a:pPr algn="just">
              <a:spcBef>
                <a:spcPts val="480"/>
              </a:spcBef>
              <a:buSzPct val="100000"/>
            </a:pPr>
            <a:r>
              <a:rPr lang="en-US" sz="2400" b="0" i="1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Dominants: 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majority of people who share similar characteristics </a:t>
            </a:r>
            <a:r>
              <a:rPr lang="en-US" sz="2400" b="0" i="1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</a:p>
          <a:p>
            <a:pPr algn="just">
              <a:spcBef>
                <a:spcPts val="480"/>
              </a:spcBef>
              <a:buSzPct val="100000"/>
            </a:pPr>
            <a:r>
              <a:rPr lang="en-US" sz="2400" b="0" i="1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Tokens: </a:t>
            </a:r>
            <a:r>
              <a:rPr lang="en-US" sz="2400" b="0" i="0" u="none" strike="noStrike" cap="none" baseline="0" dirty="0">
                <a:solidFill>
                  <a:schemeClr val="tx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proportions of significant types of people are highly skewed and are treated as representatives of their category </a:t>
            </a:r>
          </a:p>
          <a:p>
            <a:pPr algn="just">
              <a:spcBef>
                <a:spcPts val="480"/>
              </a:spcBef>
              <a:buSzPct val="100000"/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Kanter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suggests the problems tokens face will diminish as their numbers increase from 15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men now constitute more than 15% of the population, then according to the theory of tokenism, they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not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workplace stereotyping and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polarization</a:t>
            </a:r>
            <a:endParaRPr sz="2400" b="0" i="0" u="none" strike="noStrike" cap="none" baseline="0" dirty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Heidi Blackburn hblackburn@unomaha.edu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391886" y="909115"/>
            <a:ext cx="7783829" cy="5060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8D5A"/>
              </a:buClr>
              <a:buSzPct val="25000"/>
              <a:buFont typeface="Arial"/>
              <a:buNone/>
            </a:pPr>
            <a:r>
              <a:rPr lang="en-US" sz="3600" b="1" i="0" u="none" strike="noStrike" cap="none" baseline="0" dirty="0" smtClean="0">
                <a:latin typeface="Arial"/>
                <a:ea typeface="Arial"/>
                <a:cs typeface="Arial"/>
                <a:sym typeface="Arial"/>
              </a:rPr>
              <a:t>Research</a:t>
            </a:r>
            <a:r>
              <a:rPr lang="en-US" sz="36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Question</a:t>
            </a:r>
            <a:endParaRPr lang="en-US" sz="3600" b="1" i="0" u="none" strike="noStrike" cap="none" baseline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idx="1"/>
          </p:nvPr>
        </p:nvSpPr>
        <p:spPr>
          <a:xfrm>
            <a:off x="391886" y="1611787"/>
            <a:ext cx="8361821" cy="49849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 algn="just"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Subquestions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include:</a:t>
            </a:r>
          </a:p>
          <a:p>
            <a:pPr marL="457200" indent="-457200" algn="just" fontAlgn="base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social, cultural, economic, political, and/or technological factors influence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18-30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enrolled in graduate programs to become professional 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librarians in the United States?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 fontAlgn="base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computer technology play any role in attracting male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Millennials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library profession?</a:t>
            </a:r>
          </a:p>
          <a:p>
            <a:pPr marL="457200" indent="-457200" algn="just" fontAlgn="base">
              <a:buFont typeface="+mj-lt"/>
              <a:buAutoNum type="alphaLcParenR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Kanter’s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theory of tokenism apply to male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Millennials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who are entering the library profession?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0082"/>
              </a:buClr>
              <a:buSzPct val="25000"/>
              <a:buFont typeface="Times New Roman"/>
              <a:buNone/>
            </a:pPr>
            <a:endParaRPr lang="en-US" sz="2400" b="0" i="0" u="none" strike="noStrike" cap="none" baseline="0" dirty="0">
              <a:solidFill>
                <a:srgbClr val="41008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Heidi Blackburn hblackburn@unomaha.edu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9303"/>
            <a:ext cx="6589199" cy="731154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231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participants enrolled in 37 library and information science graduate programs across the U.S. </a:t>
            </a:r>
            <a:endParaRPr lang="en-U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self-selected interview participants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Association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Library and Information Science Education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(ALISE) Statistical Reports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traditional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 science programs and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iSchools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(schools who are a member of the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iCaucus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organization) 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Heidi Blackburn hblackburn@unomaha.edu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48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6859"/>
            <a:ext cx="6589199" cy="983341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 Collection and Analysis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on gender, technology, library stereotypes, and personal characteristics (age, sex) </a:t>
            </a:r>
            <a:endPara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Interviews: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joining the library profession, personal technology use, and encounters with librarian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stereotypes; reconstructing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 leading up to the decision to attend library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Heidi Blackburn hblackburn@unomaha.edu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52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3603"/>
            <a:ext cx="6589199" cy="573311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 features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esearcher restrictions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responses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available 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Filtering effect 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10-11 August 2016 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Heidi Blackburn hblackburn@unomaha.edu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8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O_PPT-light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UNO_PPT-light-1</Template>
  <TotalTime>2781</TotalTime>
  <Words>1120</Words>
  <Application>Microsoft Office PowerPoint</Application>
  <PresentationFormat>On-screen Show (4:3)</PresentationFormat>
  <Paragraphs>234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Times New Roman</vt:lpstr>
      <vt:lpstr>UNO_PPT-light-1</vt:lpstr>
      <vt:lpstr>The Next Generation of Employees:  A Study on the Factors Influencing Male Students Ages 18-30 to Become Professional Librarians in the United States</vt:lpstr>
      <vt:lpstr>Research Problem</vt:lpstr>
      <vt:lpstr>PowerPoint Presentation</vt:lpstr>
      <vt:lpstr>Literature Review</vt:lpstr>
      <vt:lpstr>Kanter’s Theory of Tokenism</vt:lpstr>
      <vt:lpstr>Research Question</vt:lpstr>
      <vt:lpstr>Methods</vt:lpstr>
      <vt:lpstr>Data Collection and Analysis</vt:lpstr>
      <vt:lpstr>Limitations</vt:lpstr>
      <vt:lpstr>Findings: Professional Stereotypes</vt:lpstr>
      <vt:lpstr>Findings: Factors Influencing Men</vt:lpstr>
      <vt:lpstr>Findings: Computer Technology</vt:lpstr>
      <vt:lpstr>Findings: Kanter’s Theory</vt:lpstr>
      <vt:lpstr>Significance</vt:lpstr>
      <vt:lpstr>Conclusions</vt:lpstr>
      <vt:lpstr>Thank you for participating!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Technology on Influencing Men Born After 1981 Currently Enrolled in Library and Information Science Graduate Programs to Become Professional Librarians</dc:title>
  <dc:creator>Heidi Blackburn</dc:creator>
  <cp:lastModifiedBy>Heidi Blackburn</cp:lastModifiedBy>
  <cp:revision>39</cp:revision>
  <dcterms:modified xsi:type="dcterms:W3CDTF">2016-07-29T15:30:12Z</dcterms:modified>
</cp:coreProperties>
</file>