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4" r:id="rId22"/>
    <p:sldId id="275" r:id="rId23"/>
    <p:sldId id="276" r:id="rId24"/>
    <p:sldId id="277"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12" autoAdjust="0"/>
    <p:restoredTop sz="94660"/>
  </p:normalViewPr>
  <p:slideViewPr>
    <p:cSldViewPr snapToGrid="0" showGuides="1">
      <p:cViewPr varScale="1">
        <p:scale>
          <a:sx n="89" d="100"/>
          <a:sy n="89" d="100"/>
        </p:scale>
        <p:origin x="51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A2CAB-84B7-455F-9B5E-7A39B8CE5F1A}" type="doc">
      <dgm:prSet loTypeId="urn:diagrams.loki3.com/VaryingWidthList" loCatId="list" qsTypeId="urn:microsoft.com/office/officeart/2005/8/quickstyle/simple1" qsCatId="simple" csTypeId="urn:microsoft.com/office/officeart/2005/8/colors/accent1_2" csCatId="accent1" phldr="1"/>
      <dgm:spPr/>
    </dgm:pt>
    <dgm:pt modelId="{C1659429-A0D2-4CC6-8319-376E74F359AC}">
      <dgm:prSet phldrT="[Text]"/>
      <dgm:spPr/>
      <dgm:t>
        <a:bodyPr/>
        <a:lstStyle/>
        <a:p>
          <a:r>
            <a:rPr lang="en-CA" dirty="0" smtClean="0"/>
            <a:t>Free online access  </a:t>
          </a:r>
          <a:endParaRPr lang="en-US" dirty="0"/>
        </a:p>
      </dgm:t>
    </dgm:pt>
    <dgm:pt modelId="{0F17CCDF-4DCB-4A5C-9042-4370612B0D55}" type="parTrans" cxnId="{08A7759D-28E9-4DEC-AFAE-453A7FE0BDBB}">
      <dgm:prSet/>
      <dgm:spPr/>
      <dgm:t>
        <a:bodyPr/>
        <a:lstStyle/>
        <a:p>
          <a:endParaRPr lang="en-US"/>
        </a:p>
      </dgm:t>
    </dgm:pt>
    <dgm:pt modelId="{6551507E-D97F-4D8E-8259-7DB5E3B7C8E0}" type="sibTrans" cxnId="{08A7759D-28E9-4DEC-AFAE-453A7FE0BDBB}">
      <dgm:prSet/>
      <dgm:spPr/>
      <dgm:t>
        <a:bodyPr/>
        <a:lstStyle/>
        <a:p>
          <a:endParaRPr lang="en-US"/>
        </a:p>
      </dgm:t>
    </dgm:pt>
    <dgm:pt modelId="{031BF9E1-E156-4D92-8242-5D75E1554E97}">
      <dgm:prSet phldrT="[Text]"/>
      <dgm:spPr/>
      <dgm:t>
        <a:bodyPr/>
        <a:lstStyle/>
        <a:p>
          <a:r>
            <a:rPr lang="en-CA" dirty="0" smtClean="0"/>
            <a:t>14 </a:t>
          </a:r>
          <a:r>
            <a:rPr lang="en-CA" smtClean="0"/>
            <a:t>million items</a:t>
          </a:r>
        </a:p>
      </dgm:t>
    </dgm:pt>
    <dgm:pt modelId="{C1160143-5669-4CF8-A76E-E1C9ED372120}" type="parTrans" cxnId="{7DDF7A1C-21FC-463D-A3A8-B23E596CCA29}">
      <dgm:prSet/>
      <dgm:spPr/>
      <dgm:t>
        <a:bodyPr/>
        <a:lstStyle/>
        <a:p>
          <a:endParaRPr lang="en-US"/>
        </a:p>
      </dgm:t>
    </dgm:pt>
    <dgm:pt modelId="{ED2FCC90-98FA-4E26-86CE-DC3DFB40562E}" type="sibTrans" cxnId="{7DDF7A1C-21FC-463D-A3A8-B23E596CCA29}">
      <dgm:prSet/>
      <dgm:spPr/>
      <dgm:t>
        <a:bodyPr/>
        <a:lstStyle/>
        <a:p>
          <a:endParaRPr lang="en-US"/>
        </a:p>
      </dgm:t>
    </dgm:pt>
    <dgm:pt modelId="{EB351E02-9F4E-4A55-AC14-64ADEED0F885}">
      <dgm:prSet phldrT="[Text]"/>
      <dgm:spPr/>
      <dgm:t>
        <a:bodyPr/>
        <a:lstStyle/>
        <a:p>
          <a:r>
            <a:rPr lang="en-CA" dirty="0" smtClean="0"/>
            <a:t>Over 2,000 contributing institutions</a:t>
          </a:r>
          <a:endParaRPr lang="en-US" dirty="0"/>
        </a:p>
      </dgm:t>
    </dgm:pt>
    <dgm:pt modelId="{F9996EC8-AEDE-4E9C-BF3D-85DF56BBBB47}" type="parTrans" cxnId="{F8A46BE6-D00C-4BC0-9E21-15B6BCD37E9B}">
      <dgm:prSet/>
      <dgm:spPr/>
      <dgm:t>
        <a:bodyPr/>
        <a:lstStyle/>
        <a:p>
          <a:endParaRPr lang="en-US"/>
        </a:p>
      </dgm:t>
    </dgm:pt>
    <dgm:pt modelId="{068DE60B-61D0-4ACA-8FE2-AF074D69AC74}" type="sibTrans" cxnId="{F8A46BE6-D00C-4BC0-9E21-15B6BCD37E9B}">
      <dgm:prSet/>
      <dgm:spPr/>
      <dgm:t>
        <a:bodyPr/>
        <a:lstStyle/>
        <a:p>
          <a:endParaRPr lang="en-US"/>
        </a:p>
      </dgm:t>
    </dgm:pt>
    <dgm:pt modelId="{2A3FBECB-8691-4E21-B565-4ED87886D988}" type="pres">
      <dgm:prSet presAssocID="{0A8A2CAB-84B7-455F-9B5E-7A39B8CE5F1A}" presName="Name0" presStyleCnt="0">
        <dgm:presLayoutVars>
          <dgm:resizeHandles/>
        </dgm:presLayoutVars>
      </dgm:prSet>
      <dgm:spPr/>
    </dgm:pt>
    <dgm:pt modelId="{2E3F80FB-CE1C-4308-9F9B-90A10FEC3864}" type="pres">
      <dgm:prSet presAssocID="{C1659429-A0D2-4CC6-8319-376E74F359AC}" presName="text" presStyleLbl="node1" presStyleIdx="0" presStyleCnt="3">
        <dgm:presLayoutVars>
          <dgm:bulletEnabled val="1"/>
        </dgm:presLayoutVars>
      </dgm:prSet>
      <dgm:spPr/>
      <dgm:t>
        <a:bodyPr/>
        <a:lstStyle/>
        <a:p>
          <a:endParaRPr lang="en-US"/>
        </a:p>
      </dgm:t>
    </dgm:pt>
    <dgm:pt modelId="{6ED73203-1686-4108-B00D-14C38601BD74}" type="pres">
      <dgm:prSet presAssocID="{6551507E-D97F-4D8E-8259-7DB5E3B7C8E0}" presName="space" presStyleCnt="0"/>
      <dgm:spPr/>
    </dgm:pt>
    <dgm:pt modelId="{06C7AD38-479D-40E9-B401-DDB4CF2163D2}" type="pres">
      <dgm:prSet presAssocID="{031BF9E1-E156-4D92-8242-5D75E1554E97}" presName="text" presStyleLbl="node1" presStyleIdx="1" presStyleCnt="3">
        <dgm:presLayoutVars>
          <dgm:bulletEnabled val="1"/>
        </dgm:presLayoutVars>
      </dgm:prSet>
      <dgm:spPr/>
      <dgm:t>
        <a:bodyPr/>
        <a:lstStyle/>
        <a:p>
          <a:endParaRPr lang="en-US"/>
        </a:p>
      </dgm:t>
    </dgm:pt>
    <dgm:pt modelId="{0BD678BA-957D-4A57-9FAF-0E0ED12AB3C8}" type="pres">
      <dgm:prSet presAssocID="{ED2FCC90-98FA-4E26-86CE-DC3DFB40562E}" presName="space" presStyleCnt="0"/>
      <dgm:spPr/>
    </dgm:pt>
    <dgm:pt modelId="{776B7855-D1EA-43B1-9FE3-F675614CC1BA}" type="pres">
      <dgm:prSet presAssocID="{EB351E02-9F4E-4A55-AC14-64ADEED0F885}" presName="text" presStyleLbl="node1" presStyleIdx="2" presStyleCnt="3">
        <dgm:presLayoutVars>
          <dgm:bulletEnabled val="1"/>
        </dgm:presLayoutVars>
      </dgm:prSet>
      <dgm:spPr/>
      <dgm:t>
        <a:bodyPr/>
        <a:lstStyle/>
        <a:p>
          <a:endParaRPr lang="en-CA"/>
        </a:p>
      </dgm:t>
    </dgm:pt>
  </dgm:ptLst>
  <dgm:cxnLst>
    <dgm:cxn modelId="{4AC48C04-C4F2-48D9-8131-2DCB5FFDAC3E}" type="presOf" srcId="{EB351E02-9F4E-4A55-AC14-64ADEED0F885}" destId="{776B7855-D1EA-43B1-9FE3-F675614CC1BA}" srcOrd="0" destOrd="0" presId="urn:diagrams.loki3.com/VaryingWidthList"/>
    <dgm:cxn modelId="{6F371B71-5EBE-4517-B5D5-4F3511A9A745}" type="presOf" srcId="{031BF9E1-E156-4D92-8242-5D75E1554E97}" destId="{06C7AD38-479D-40E9-B401-DDB4CF2163D2}" srcOrd="0" destOrd="0" presId="urn:diagrams.loki3.com/VaryingWidthList"/>
    <dgm:cxn modelId="{0A3A862B-BCBB-4BB1-978C-4FDA6268ACA0}" type="presOf" srcId="{0A8A2CAB-84B7-455F-9B5E-7A39B8CE5F1A}" destId="{2A3FBECB-8691-4E21-B565-4ED87886D988}" srcOrd="0" destOrd="0" presId="urn:diagrams.loki3.com/VaryingWidthList"/>
    <dgm:cxn modelId="{7DDF7A1C-21FC-463D-A3A8-B23E596CCA29}" srcId="{0A8A2CAB-84B7-455F-9B5E-7A39B8CE5F1A}" destId="{031BF9E1-E156-4D92-8242-5D75E1554E97}" srcOrd="1" destOrd="0" parTransId="{C1160143-5669-4CF8-A76E-E1C9ED372120}" sibTransId="{ED2FCC90-98FA-4E26-86CE-DC3DFB40562E}"/>
    <dgm:cxn modelId="{C0A12841-1A80-47C5-B532-4D9C27A064C1}" type="presOf" srcId="{C1659429-A0D2-4CC6-8319-376E74F359AC}" destId="{2E3F80FB-CE1C-4308-9F9B-90A10FEC3864}" srcOrd="0" destOrd="0" presId="urn:diagrams.loki3.com/VaryingWidthList"/>
    <dgm:cxn modelId="{08A7759D-28E9-4DEC-AFAE-453A7FE0BDBB}" srcId="{0A8A2CAB-84B7-455F-9B5E-7A39B8CE5F1A}" destId="{C1659429-A0D2-4CC6-8319-376E74F359AC}" srcOrd="0" destOrd="0" parTransId="{0F17CCDF-4DCB-4A5C-9042-4370612B0D55}" sibTransId="{6551507E-D97F-4D8E-8259-7DB5E3B7C8E0}"/>
    <dgm:cxn modelId="{F8A46BE6-D00C-4BC0-9E21-15B6BCD37E9B}" srcId="{0A8A2CAB-84B7-455F-9B5E-7A39B8CE5F1A}" destId="{EB351E02-9F4E-4A55-AC14-64ADEED0F885}" srcOrd="2" destOrd="0" parTransId="{F9996EC8-AEDE-4E9C-BF3D-85DF56BBBB47}" sibTransId="{068DE60B-61D0-4ACA-8FE2-AF074D69AC74}"/>
    <dgm:cxn modelId="{6AA54C3B-222D-45C0-AAB7-494C63D055F3}" type="presParOf" srcId="{2A3FBECB-8691-4E21-B565-4ED87886D988}" destId="{2E3F80FB-CE1C-4308-9F9B-90A10FEC3864}" srcOrd="0" destOrd="0" presId="urn:diagrams.loki3.com/VaryingWidthList"/>
    <dgm:cxn modelId="{64207E47-39E0-41DD-B7A7-6494ACF40726}" type="presParOf" srcId="{2A3FBECB-8691-4E21-B565-4ED87886D988}" destId="{6ED73203-1686-4108-B00D-14C38601BD74}" srcOrd="1" destOrd="0" presId="urn:diagrams.loki3.com/VaryingWidthList"/>
    <dgm:cxn modelId="{06DCAEBD-5D85-4700-82D5-4B10D4FBF24A}" type="presParOf" srcId="{2A3FBECB-8691-4E21-B565-4ED87886D988}" destId="{06C7AD38-479D-40E9-B401-DDB4CF2163D2}" srcOrd="2" destOrd="0" presId="urn:diagrams.loki3.com/VaryingWidthList"/>
    <dgm:cxn modelId="{F7F07DAF-6C6F-4087-8DF5-96AF3FCCC096}" type="presParOf" srcId="{2A3FBECB-8691-4E21-B565-4ED87886D988}" destId="{0BD678BA-957D-4A57-9FAF-0E0ED12AB3C8}" srcOrd="3" destOrd="0" presId="urn:diagrams.loki3.com/VaryingWidthList"/>
    <dgm:cxn modelId="{6606E1E7-C270-48F2-AD4F-4AF4FAEB3522}" type="presParOf" srcId="{2A3FBECB-8691-4E21-B565-4ED87886D988}" destId="{776B7855-D1EA-43B1-9FE3-F675614CC1BA}" srcOrd="4" destOrd="0" presId="urn:diagrams.loki3.com/VaryingWidth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F80FB-CE1C-4308-9F9B-90A10FEC3864}">
      <dsp:nvSpPr>
        <dsp:cNvPr id="0" name=""/>
        <dsp:cNvSpPr/>
      </dsp:nvSpPr>
      <dsp:spPr>
        <a:xfrm>
          <a:off x="2512800" y="1987"/>
          <a:ext cx="5490000" cy="1311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139700" rIns="139700" bIns="139700" numCol="1" spcCol="1270" anchor="ctr" anchorCtr="0">
          <a:noAutofit/>
        </a:bodyPr>
        <a:lstStyle/>
        <a:p>
          <a:pPr lvl="0" algn="ctr" defTabSz="2444750">
            <a:lnSpc>
              <a:spcPct val="90000"/>
            </a:lnSpc>
            <a:spcBef>
              <a:spcPct val="0"/>
            </a:spcBef>
            <a:spcAft>
              <a:spcPct val="35000"/>
            </a:spcAft>
          </a:pPr>
          <a:r>
            <a:rPr lang="en-CA" sz="5500" kern="1200" dirty="0" smtClean="0"/>
            <a:t>Free online access  </a:t>
          </a:r>
          <a:endParaRPr lang="en-US" sz="5500" kern="1200" dirty="0"/>
        </a:p>
      </dsp:txBody>
      <dsp:txXfrm>
        <a:off x="2512800" y="1987"/>
        <a:ext cx="5490000" cy="1311733"/>
      </dsp:txXfrm>
    </dsp:sp>
    <dsp:sp modelId="{06C7AD38-479D-40E9-B401-DDB4CF2163D2}">
      <dsp:nvSpPr>
        <dsp:cNvPr id="0" name=""/>
        <dsp:cNvSpPr/>
      </dsp:nvSpPr>
      <dsp:spPr>
        <a:xfrm>
          <a:off x="2827800" y="1379308"/>
          <a:ext cx="4860000" cy="1311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139700" rIns="139700" bIns="139700" numCol="1" spcCol="1270" anchor="ctr" anchorCtr="0">
          <a:noAutofit/>
        </a:bodyPr>
        <a:lstStyle/>
        <a:p>
          <a:pPr lvl="0" algn="ctr" defTabSz="2444750">
            <a:lnSpc>
              <a:spcPct val="90000"/>
            </a:lnSpc>
            <a:spcBef>
              <a:spcPct val="0"/>
            </a:spcBef>
            <a:spcAft>
              <a:spcPct val="35000"/>
            </a:spcAft>
          </a:pPr>
          <a:r>
            <a:rPr lang="en-CA" sz="5500" kern="1200" dirty="0" smtClean="0"/>
            <a:t>14 </a:t>
          </a:r>
          <a:r>
            <a:rPr lang="en-CA" sz="5500" kern="1200" smtClean="0"/>
            <a:t>million items</a:t>
          </a:r>
        </a:p>
      </dsp:txBody>
      <dsp:txXfrm>
        <a:off x="2827800" y="1379308"/>
        <a:ext cx="4860000" cy="1311733"/>
      </dsp:txXfrm>
    </dsp:sp>
    <dsp:sp modelId="{776B7855-D1EA-43B1-9FE3-F675614CC1BA}">
      <dsp:nvSpPr>
        <dsp:cNvPr id="0" name=""/>
        <dsp:cNvSpPr/>
      </dsp:nvSpPr>
      <dsp:spPr>
        <a:xfrm>
          <a:off x="37800" y="2756628"/>
          <a:ext cx="10440000" cy="1311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139700" rIns="139700" bIns="139700" numCol="1" spcCol="1270" anchor="ctr" anchorCtr="0">
          <a:noAutofit/>
        </a:bodyPr>
        <a:lstStyle/>
        <a:p>
          <a:pPr lvl="0" algn="ctr" defTabSz="2444750">
            <a:lnSpc>
              <a:spcPct val="90000"/>
            </a:lnSpc>
            <a:spcBef>
              <a:spcPct val="0"/>
            </a:spcBef>
            <a:spcAft>
              <a:spcPct val="35000"/>
            </a:spcAft>
          </a:pPr>
          <a:r>
            <a:rPr lang="en-CA" sz="5500" kern="1200" dirty="0" smtClean="0"/>
            <a:t>Over 2,000 contributing institutions</a:t>
          </a:r>
          <a:endParaRPr lang="en-US" sz="5500" kern="1200" dirty="0"/>
        </a:p>
      </dsp:txBody>
      <dsp:txXfrm>
        <a:off x="37800" y="2756628"/>
        <a:ext cx="10440000" cy="1311733"/>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E018B-DF44-45E7-9C50-92039DC7A81D}" type="datetimeFigureOut">
              <a:rPr lang="en-CA" smtClean="0"/>
              <a:t>02/08/2016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AA5B3-0BDD-40C4-8E8C-F8D184946A2E}" type="slidenum">
              <a:rPr lang="en-CA" smtClean="0"/>
              <a:t>‹#›</a:t>
            </a:fld>
            <a:endParaRPr lang="en-CA"/>
          </a:p>
        </p:txBody>
      </p:sp>
    </p:spTree>
    <p:extLst>
      <p:ext uri="{BB962C8B-B14F-4D97-AF65-F5344CB8AC3E}">
        <p14:creationId xmlns:p14="http://schemas.microsoft.com/office/powerpoint/2010/main" val="417228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9C66EC9-AF3C-40E3-B995-F8EE71445B9A}" type="slidenum">
              <a:rPr lang="en-US" smtClean="0"/>
              <a:t>1</a:t>
            </a:fld>
            <a:endParaRPr lang="en-US"/>
          </a:p>
        </p:txBody>
      </p:sp>
    </p:spTree>
    <p:extLst>
      <p:ext uri="{BB962C8B-B14F-4D97-AF65-F5344CB8AC3E}">
        <p14:creationId xmlns:p14="http://schemas.microsoft.com/office/powerpoint/2010/main" val="263672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0FAA5B3-0BDD-40C4-8E8C-F8D184946A2E}" type="slidenum">
              <a:rPr lang="en-CA" smtClean="0"/>
              <a:t>2</a:t>
            </a:fld>
            <a:endParaRPr lang="en-CA"/>
          </a:p>
        </p:txBody>
      </p:sp>
    </p:spTree>
    <p:extLst>
      <p:ext uri="{BB962C8B-B14F-4D97-AF65-F5344CB8AC3E}">
        <p14:creationId xmlns:p14="http://schemas.microsoft.com/office/powerpoint/2010/main" val="296952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0FAA5B3-0BDD-40C4-8E8C-F8D184946A2E}" type="slidenum">
              <a:rPr lang="en-CA" smtClean="0"/>
              <a:t>3</a:t>
            </a:fld>
            <a:endParaRPr lang="en-CA"/>
          </a:p>
        </p:txBody>
      </p:sp>
    </p:spTree>
    <p:extLst>
      <p:ext uri="{BB962C8B-B14F-4D97-AF65-F5344CB8AC3E}">
        <p14:creationId xmlns:p14="http://schemas.microsoft.com/office/powerpoint/2010/main" val="129795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0FAA5B3-0BDD-40C4-8E8C-F8D184946A2E}" type="slidenum">
              <a:rPr lang="en-CA" smtClean="0"/>
              <a:t>11</a:t>
            </a:fld>
            <a:endParaRPr lang="en-CA"/>
          </a:p>
        </p:txBody>
      </p:sp>
    </p:spTree>
    <p:extLst>
      <p:ext uri="{BB962C8B-B14F-4D97-AF65-F5344CB8AC3E}">
        <p14:creationId xmlns:p14="http://schemas.microsoft.com/office/powerpoint/2010/main" val="412405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0FAA5B3-0BDD-40C4-8E8C-F8D184946A2E}" type="slidenum">
              <a:rPr lang="en-CA" smtClean="0"/>
              <a:t>23</a:t>
            </a:fld>
            <a:endParaRPr lang="en-CA"/>
          </a:p>
        </p:txBody>
      </p:sp>
    </p:spTree>
    <p:extLst>
      <p:ext uri="{BB962C8B-B14F-4D97-AF65-F5344CB8AC3E}">
        <p14:creationId xmlns:p14="http://schemas.microsoft.com/office/powerpoint/2010/main" val="1079510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0173BE-D6D4-4E4F-99FF-767865916EF6}" type="slidenum">
              <a:rPr lang="en-CA" smtClean="0"/>
              <a:t>‹#›</a:t>
            </a:fld>
            <a:endParaRPr lang="en-CA"/>
          </a:p>
        </p:txBody>
      </p:sp>
      <p:sp>
        <p:nvSpPr>
          <p:cNvPr id="8" name="Title 1"/>
          <p:cNvSpPr>
            <a:spLocks noGrp="1"/>
          </p:cNvSpPr>
          <p:nvPr>
            <p:ph type="ctrTitle"/>
          </p:nvPr>
        </p:nvSpPr>
        <p:spPr>
          <a:xfrm>
            <a:off x="914400" y="476673"/>
            <a:ext cx="10363200" cy="1470025"/>
          </a:xfrm>
        </p:spPr>
        <p:txBody>
          <a:bodyPr/>
          <a:lstStyle>
            <a:lvl1pPr algn="ctr">
              <a:defRPr/>
            </a:lvl1pPr>
          </a:lstStyle>
          <a:p>
            <a:r>
              <a:rPr lang="en-US" dirty="0" smtClean="0"/>
              <a:t>Click to edit Master title style</a:t>
            </a:r>
            <a:endParaRPr lang="en-CA" dirty="0"/>
          </a:p>
        </p:txBody>
      </p:sp>
      <p:sp>
        <p:nvSpPr>
          <p:cNvPr id="9" name="Subtitle 2"/>
          <p:cNvSpPr>
            <a:spLocks noGrp="1"/>
          </p:cNvSpPr>
          <p:nvPr>
            <p:ph type="subTitle" idx="1"/>
          </p:nvPr>
        </p:nvSpPr>
        <p:spPr>
          <a:xfrm>
            <a:off x="1828800" y="1988840"/>
            <a:ext cx="8534400" cy="7920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val="667328234"/>
      </p:ext>
    </p:extLst>
  </p:cSld>
  <p:clrMapOvr>
    <a:masterClrMapping/>
  </p:clrMapOvr>
  <p:extLst>
    <p:ext uri="{DCECCB84-F9BA-43D5-87BE-67443E8EF086}">
      <p15:sldGuideLst xmlns:p15="http://schemas.microsoft.com/office/powerpoint/2012/main">
        <p15:guide id="1" pos="168" userDrawn="1">
          <p15:clr>
            <a:srgbClr val="FBAE40"/>
          </p15:clr>
        </p15:guide>
        <p15:guide id="2" orient="horz" pos="4152" userDrawn="1">
          <p15:clr>
            <a:srgbClr val="FBAE40"/>
          </p15:clr>
        </p15:guide>
        <p15:guide id="3" orient="horz" pos="168" userDrawn="1">
          <p15:clr>
            <a:srgbClr val="FBAE40"/>
          </p15:clr>
        </p15:guide>
        <p15:guide id="4" pos="7512" userDrawn="1">
          <p15:clr>
            <a:srgbClr val="FBAE40"/>
          </p15:clr>
        </p15:guide>
        <p15:guide id="5" pos="3840" userDrawn="1">
          <p15:clr>
            <a:srgbClr val="FBAE40"/>
          </p15:clr>
        </p15:guide>
        <p15:guide id="6"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11D4D6-073C-4A3E-A8F8-A2C4B6752546}" type="slidenum">
              <a:rPr lang="en-US" smtClean="0">
                <a:solidFill>
                  <a:prstClr val="black">
                    <a:tint val="75000"/>
                  </a:prstClr>
                </a:solidFill>
              </a:rPr>
              <a:pPr/>
              <a:t>‹#›</a:t>
            </a:fld>
            <a:endParaRPr lang="en-US">
              <a:solidFill>
                <a:prstClr val="black">
                  <a:tint val="75000"/>
                </a:prstClr>
              </a:solidFill>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6499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0173BE-D6D4-4E4F-99FF-767865916EF6}" type="slidenum">
              <a:rPr lang="en-CA" smtClean="0"/>
              <a:t>‹#›</a:t>
            </a:fld>
            <a:endParaRPr lang="en-CA"/>
          </a:p>
        </p:txBody>
      </p:sp>
    </p:spTree>
    <p:extLst>
      <p:ext uri="{BB962C8B-B14F-4D97-AF65-F5344CB8AC3E}">
        <p14:creationId xmlns:p14="http://schemas.microsoft.com/office/powerpoint/2010/main" val="3002558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0173BE-D6D4-4E4F-99FF-767865916EF6}" type="slidenum">
              <a:rPr lang="en-CA" smtClean="0"/>
              <a:t>‹#›</a:t>
            </a:fld>
            <a:endParaRPr lang="en-CA"/>
          </a:p>
        </p:txBody>
      </p:sp>
    </p:spTree>
    <p:extLst>
      <p:ext uri="{BB962C8B-B14F-4D97-AF65-F5344CB8AC3E}">
        <p14:creationId xmlns:p14="http://schemas.microsoft.com/office/powerpoint/2010/main" val="166670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0173BE-D6D4-4E4F-99FF-767865916EF6}" type="slidenum">
              <a:rPr lang="en-CA" smtClean="0"/>
              <a:t>‹#›</a:t>
            </a:fld>
            <a:endParaRPr lang="en-CA"/>
          </a:p>
        </p:txBody>
      </p:sp>
    </p:spTree>
    <p:extLst>
      <p:ext uri="{BB962C8B-B14F-4D97-AF65-F5344CB8AC3E}">
        <p14:creationId xmlns:p14="http://schemas.microsoft.com/office/powerpoint/2010/main" val="88204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0173BE-D6D4-4E4F-99FF-767865916EF6}" type="slidenum">
              <a:rPr lang="en-CA" smtClean="0"/>
              <a:t>‹#›</a:t>
            </a:fld>
            <a:endParaRPr lang="en-CA"/>
          </a:p>
        </p:txBody>
      </p:sp>
    </p:spTree>
    <p:extLst>
      <p:ext uri="{BB962C8B-B14F-4D97-AF65-F5344CB8AC3E}">
        <p14:creationId xmlns:p14="http://schemas.microsoft.com/office/powerpoint/2010/main" val="25012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16" name="Slide Number Placeholder 5"/>
          <p:cNvSpPr>
            <a:spLocks noGrp="1"/>
          </p:cNvSpPr>
          <p:nvPr>
            <p:ph type="sldNum" sz="quarter" idx="12"/>
          </p:nvPr>
        </p:nvSpPr>
        <p:spPr>
          <a:xfrm>
            <a:off x="4720526" y="6391595"/>
            <a:ext cx="2743200" cy="365125"/>
          </a:xfrm>
        </p:spPr>
        <p:txBody>
          <a:bodyPr/>
          <a:lstStyle>
            <a:lvl1pPr algn="ctr">
              <a:defRPr>
                <a:solidFill>
                  <a:schemeClr val="bg1"/>
                </a:solidFill>
              </a:defRPr>
            </a:lvl1pPr>
          </a:lstStyle>
          <a:p>
            <a:fld id="{CA0173BE-D6D4-4E4F-99FF-767865916EF6}" type="slidenum">
              <a:rPr lang="en-CA" smtClean="0"/>
              <a:pPr/>
              <a:t>‹#›</a:t>
            </a:fld>
            <a:endParaRPr lang="en-CA" dirty="0"/>
          </a:p>
        </p:txBody>
      </p:sp>
    </p:spTree>
    <p:extLst>
      <p:ext uri="{BB962C8B-B14F-4D97-AF65-F5344CB8AC3E}">
        <p14:creationId xmlns:p14="http://schemas.microsoft.com/office/powerpoint/2010/main" val="30465133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68" userDrawn="1">
          <p15:clr>
            <a:srgbClr val="FBAE40"/>
          </p15:clr>
        </p15:guide>
        <p15:guide id="2" orient="horz" pos="168" userDrawn="1">
          <p15:clr>
            <a:srgbClr val="FBAE40"/>
          </p15:clr>
        </p15:guide>
        <p15:guide id="3" pos="7512" userDrawn="1">
          <p15:clr>
            <a:srgbClr val="FBAE40"/>
          </p15:clr>
        </p15:guide>
        <p15:guide id="4" orient="horz" pos="4152" userDrawn="1">
          <p15:clr>
            <a:srgbClr val="FBAE40"/>
          </p15:clr>
        </p15:guide>
        <p15:guide id="5" pos="3840" userDrawn="1">
          <p15:clr>
            <a:srgbClr val="FBAE40"/>
          </p15:clr>
        </p15:guide>
        <p15:guide id="6"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ctr">
              <a:defRPr>
                <a:solidFill>
                  <a:schemeClr val="tx1"/>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19" name="Slide Number Placeholder 5"/>
          <p:cNvSpPr>
            <a:spLocks noGrp="1"/>
          </p:cNvSpPr>
          <p:nvPr>
            <p:ph type="sldNum" sz="quarter" idx="12"/>
          </p:nvPr>
        </p:nvSpPr>
        <p:spPr>
          <a:xfrm>
            <a:off x="4720526" y="6391595"/>
            <a:ext cx="2743200" cy="365125"/>
          </a:xfrm>
        </p:spPr>
        <p:txBody>
          <a:bodyPr/>
          <a:lstStyle>
            <a:lvl1pPr algn="ctr">
              <a:defRPr>
                <a:solidFill>
                  <a:schemeClr val="bg1"/>
                </a:solidFill>
              </a:defRPr>
            </a:lvl1pPr>
          </a:lstStyle>
          <a:p>
            <a:fld id="{CA0173BE-D6D4-4E4F-99FF-767865916EF6}" type="slidenum">
              <a:rPr lang="en-CA" smtClean="0"/>
              <a:pPr/>
              <a:t>‹#›</a:t>
            </a:fld>
            <a:endParaRPr lang="en-CA" dirty="0"/>
          </a:p>
        </p:txBody>
      </p:sp>
    </p:spTree>
    <p:extLst>
      <p:ext uri="{BB962C8B-B14F-4D97-AF65-F5344CB8AC3E}">
        <p14:creationId xmlns:p14="http://schemas.microsoft.com/office/powerpoint/2010/main" val="355931652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528">
          <p15:clr>
            <a:srgbClr val="FBAE40"/>
          </p15:clr>
        </p15:guide>
        <p15:guide id="2" orient="horz" pos="168">
          <p15:clr>
            <a:srgbClr val="FBAE40"/>
          </p15:clr>
        </p15:guide>
        <p15:guide id="3" pos="7152">
          <p15:clr>
            <a:srgbClr val="FBAE40"/>
          </p15:clr>
        </p15:guide>
        <p15:guide id="4" orient="horz" pos="4152">
          <p15:clr>
            <a:srgbClr val="FBAE40"/>
          </p15:clr>
        </p15:guide>
        <p15:guide id="5" pos="3840">
          <p15:clr>
            <a:srgbClr val="FBAE40"/>
          </p15:clr>
        </p15:guide>
        <p15:guide id="6"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5715000" cy="1325563"/>
          </a:xfrm>
        </p:spPr>
        <p:txBody>
          <a:bodyPr/>
          <a:lstStyle>
            <a:lvl1pPr>
              <a:lnSpc>
                <a:spcPct val="80000"/>
              </a:lnSpc>
              <a:defRPr b="1">
                <a:solidFill>
                  <a:schemeClr val="tx1"/>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381000" y="1825625"/>
            <a:ext cx="57150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20" name="Slide Number Placeholder 5"/>
          <p:cNvSpPr>
            <a:spLocks noGrp="1"/>
          </p:cNvSpPr>
          <p:nvPr>
            <p:ph type="sldNum" sz="quarter" idx="12"/>
          </p:nvPr>
        </p:nvSpPr>
        <p:spPr>
          <a:xfrm>
            <a:off x="4720526" y="6391595"/>
            <a:ext cx="2743200" cy="365125"/>
          </a:xfrm>
        </p:spPr>
        <p:txBody>
          <a:bodyPr/>
          <a:lstStyle>
            <a:lvl1pPr algn="ctr">
              <a:defRPr>
                <a:solidFill>
                  <a:schemeClr val="bg1"/>
                </a:solidFill>
              </a:defRPr>
            </a:lvl1pPr>
          </a:lstStyle>
          <a:p>
            <a:fld id="{CA0173BE-D6D4-4E4F-99FF-767865916EF6}" type="slidenum">
              <a:rPr lang="en-CA" smtClean="0"/>
              <a:pPr/>
              <a:t>‹#›</a:t>
            </a:fld>
            <a:endParaRPr lang="en-CA" dirty="0"/>
          </a:p>
        </p:txBody>
      </p:sp>
    </p:spTree>
    <p:extLst>
      <p:ext uri="{BB962C8B-B14F-4D97-AF65-F5344CB8AC3E}">
        <p14:creationId xmlns:p14="http://schemas.microsoft.com/office/powerpoint/2010/main" val="82663247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40" userDrawn="1">
          <p15:clr>
            <a:srgbClr val="FBAE40"/>
          </p15:clr>
        </p15:guide>
        <p15:guide id="2" orient="horz" pos="168">
          <p15:clr>
            <a:srgbClr val="FBAE40"/>
          </p15:clr>
        </p15:guide>
        <p15:guide id="3" pos="7512">
          <p15:clr>
            <a:srgbClr val="FBAE40"/>
          </p15:clr>
        </p15:guide>
        <p15:guide id="4" orient="horz" pos="4152">
          <p15:clr>
            <a:srgbClr val="FBAE40"/>
          </p15:clr>
        </p15:guide>
        <p15:guide id="5" pos="3840" userDrawn="1">
          <p15:clr>
            <a:srgbClr val="FBAE40"/>
          </p15:clr>
        </p15:guide>
        <p15:guide id="6" orient="horz" pos="2160">
          <p15:clr>
            <a:srgbClr val="FBAE40"/>
          </p15:clr>
        </p15:guide>
        <p15:guide id="0" pos="39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0173BE-D6D4-4E4F-99FF-767865916EF6}" type="slidenum">
              <a:rPr lang="en-CA" smtClean="0"/>
              <a:t>‹#›</a:t>
            </a:fld>
            <a:endParaRPr lang="en-CA"/>
          </a:p>
        </p:txBody>
      </p:sp>
    </p:spTree>
    <p:extLst>
      <p:ext uri="{BB962C8B-B14F-4D97-AF65-F5344CB8AC3E}">
        <p14:creationId xmlns:p14="http://schemas.microsoft.com/office/powerpoint/2010/main" val="314554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0173BE-D6D4-4E4F-99FF-767865916EF6}" type="slidenum">
              <a:rPr lang="en-CA" smtClean="0"/>
              <a:t>‹#›</a:t>
            </a:fld>
            <a:endParaRPr lang="en-CA"/>
          </a:p>
        </p:txBody>
      </p:sp>
    </p:spTree>
    <p:extLst>
      <p:ext uri="{BB962C8B-B14F-4D97-AF65-F5344CB8AC3E}">
        <p14:creationId xmlns:p14="http://schemas.microsoft.com/office/powerpoint/2010/main" val="90510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A0173BE-D6D4-4E4F-99FF-767865916EF6}" type="slidenum">
              <a:rPr lang="en-CA" smtClean="0"/>
              <a:t>‹#›</a:t>
            </a:fld>
            <a:endParaRPr lang="en-CA"/>
          </a:p>
        </p:txBody>
      </p:sp>
    </p:spTree>
    <p:extLst>
      <p:ext uri="{BB962C8B-B14F-4D97-AF65-F5344CB8AC3E}">
        <p14:creationId xmlns:p14="http://schemas.microsoft.com/office/powerpoint/2010/main" val="187932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A0173BE-D6D4-4E4F-99FF-767865916EF6}" type="slidenum">
              <a:rPr lang="en-CA" smtClean="0"/>
              <a:t>‹#›</a:t>
            </a:fld>
            <a:endParaRPr lang="en-CA"/>
          </a:p>
        </p:txBody>
      </p:sp>
    </p:spTree>
    <p:extLst>
      <p:ext uri="{BB962C8B-B14F-4D97-AF65-F5344CB8AC3E}">
        <p14:creationId xmlns:p14="http://schemas.microsoft.com/office/powerpoint/2010/main" val="177804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A0173BE-D6D4-4E4F-99FF-767865916EF6}" type="slidenum">
              <a:rPr lang="en-CA" smtClean="0"/>
              <a:t>‹#›</a:t>
            </a:fld>
            <a:endParaRPr lang="en-CA"/>
          </a:p>
        </p:txBody>
      </p:sp>
    </p:spTree>
    <p:extLst>
      <p:ext uri="{BB962C8B-B14F-4D97-AF65-F5344CB8AC3E}">
        <p14:creationId xmlns:p14="http://schemas.microsoft.com/office/powerpoint/2010/main" val="249238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173BE-D6D4-4E4F-99FF-767865916EF6}" type="slidenum">
              <a:rPr lang="en-CA" smtClean="0"/>
              <a:t>‹#›</a:t>
            </a:fld>
            <a:endParaRPr lang="en-CA"/>
          </a:p>
        </p:txBody>
      </p:sp>
    </p:spTree>
    <p:extLst>
      <p:ext uri="{BB962C8B-B14F-4D97-AF65-F5344CB8AC3E}">
        <p14:creationId xmlns:p14="http://schemas.microsoft.com/office/powerpoint/2010/main" val="4275264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51" r:id="rId5"/>
    <p:sldLayoutId id="2147483652" r:id="rId6"/>
    <p:sldLayoutId id="2147483653" r:id="rId7"/>
    <p:sldLayoutId id="2147483654" r:id="rId8"/>
    <p:sldLayoutId id="2147483655" r:id="rId9"/>
    <p:sldLayoutId id="2147483661" r:id="rId10"/>
    <p:sldLayoutId id="2147483656" r:id="rId11"/>
    <p:sldLayoutId id="2147483657"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62598"/>
            <a:ext cx="10363200" cy="1470025"/>
          </a:xfrm>
        </p:spPr>
        <p:txBody>
          <a:bodyPr>
            <a:normAutofit fontScale="90000"/>
          </a:bodyPr>
          <a:lstStyle/>
          <a:p>
            <a:r>
              <a:rPr lang="en-CA" b="1" i="1" dirty="0" smtClean="0">
                <a:latin typeface="Calibri" panose="020F0502020204030204" pitchFamily="34" charset="0"/>
              </a:rPr>
              <a:t>The Beginning of a Beautiful Friendship </a:t>
            </a:r>
            <a:br>
              <a:rPr lang="en-CA" b="1" i="1" dirty="0" smtClean="0">
                <a:latin typeface="Calibri" panose="020F0502020204030204" pitchFamily="34" charset="0"/>
              </a:rPr>
            </a:br>
            <a:r>
              <a:rPr lang="en-CA" dirty="0" smtClean="0">
                <a:latin typeface="Calibri" panose="020F0502020204030204" pitchFamily="34" charset="0"/>
              </a:rPr>
              <a:t/>
            </a:r>
            <a:br>
              <a:rPr lang="en-CA" dirty="0" smtClean="0">
                <a:latin typeface="Calibri" panose="020F0502020204030204" pitchFamily="34" charset="0"/>
              </a:rPr>
            </a:br>
            <a:r>
              <a:rPr lang="en-CA" dirty="0" smtClean="0">
                <a:latin typeface="Calibri" panose="020F0502020204030204" pitchFamily="34" charset="0"/>
              </a:rPr>
              <a:t>IFLA Satellite Meeting</a:t>
            </a:r>
            <a:br>
              <a:rPr lang="en-CA" dirty="0" smtClean="0">
                <a:latin typeface="Calibri" panose="020F0502020204030204" pitchFamily="34" charset="0"/>
              </a:rPr>
            </a:br>
            <a:r>
              <a:rPr lang="en-CA" dirty="0" smtClean="0">
                <a:latin typeface="Calibri" panose="020F0502020204030204" pitchFamily="34" charset="0"/>
              </a:rPr>
              <a:t>Toronto, Ontario</a:t>
            </a:r>
            <a:br>
              <a:rPr lang="en-CA" dirty="0" smtClean="0">
                <a:latin typeface="Calibri" panose="020F0502020204030204" pitchFamily="34" charset="0"/>
              </a:rPr>
            </a:br>
            <a:r>
              <a:rPr lang="en-CA" dirty="0" err="1" smtClean="0">
                <a:latin typeface="Calibri" panose="020F0502020204030204" pitchFamily="34" charset="0"/>
              </a:rPr>
              <a:t>Dr</a:t>
            </a:r>
            <a:r>
              <a:rPr lang="en-CA" dirty="0" smtClean="0">
                <a:latin typeface="Calibri" panose="020F0502020204030204" pitchFamily="34" charset="0"/>
              </a:rPr>
              <a:t> Guy Berthiaume</a:t>
            </a:r>
            <a:endParaRPr lang="en-US" dirty="0">
              <a:latin typeface="Calibri" panose="020F0502020204030204" pitchFamily="34" charset="0"/>
            </a:endParaRPr>
          </a:p>
        </p:txBody>
      </p:sp>
      <p:sp>
        <p:nvSpPr>
          <p:cNvPr id="4" name="Subtitle 3"/>
          <p:cNvSpPr>
            <a:spLocks noGrp="1"/>
          </p:cNvSpPr>
          <p:nvPr>
            <p:ph type="subTitle" idx="1"/>
          </p:nvPr>
        </p:nvSpPr>
        <p:spPr>
          <a:xfrm>
            <a:off x="3324225" y="4998740"/>
            <a:ext cx="8534400" cy="792088"/>
          </a:xfrm>
        </p:spPr>
        <p:txBody>
          <a:bodyPr/>
          <a:lstStyle/>
          <a:p>
            <a:pPr algn="r"/>
            <a:r>
              <a:rPr lang="en-US" sz="2400" dirty="0" smtClean="0">
                <a:solidFill>
                  <a:schemeClr val="tx1"/>
                </a:solidFill>
                <a:latin typeface="Calibri Light" panose="020F0302020204030204" pitchFamily="34" charset="0"/>
              </a:rPr>
              <a:t>August 10, 2016</a:t>
            </a:r>
          </a:p>
        </p:txBody>
      </p:sp>
      <p:sp>
        <p:nvSpPr>
          <p:cNvPr id="10" name="Slide Number Placeholder 9"/>
          <p:cNvSpPr>
            <a:spLocks noGrp="1"/>
          </p:cNvSpPr>
          <p:nvPr>
            <p:ph type="sldNum" sz="quarter" idx="12"/>
          </p:nvPr>
        </p:nvSpPr>
        <p:spPr/>
        <p:txBody>
          <a:bodyPr/>
          <a:lstStyle/>
          <a:p>
            <a:fld id="{CA0173BE-D6D4-4E4F-99FF-767865916EF6}" type="slidenum">
              <a:rPr lang="en-CA" smtClean="0"/>
              <a:t>1</a:t>
            </a:fld>
            <a:endParaRPr lang="en-CA"/>
          </a:p>
        </p:txBody>
      </p:sp>
    </p:spTree>
    <p:extLst>
      <p:ext uri="{BB962C8B-B14F-4D97-AF65-F5344CB8AC3E}">
        <p14:creationId xmlns:p14="http://schemas.microsoft.com/office/powerpoint/2010/main" val="37344782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New competencies in the digital era</a:t>
            </a:r>
            <a:endParaRPr lang="en-CA" dirty="0"/>
          </a:p>
        </p:txBody>
      </p:sp>
      <p:sp>
        <p:nvSpPr>
          <p:cNvPr id="5" name="Content Placeholder 4"/>
          <p:cNvSpPr>
            <a:spLocks noGrp="1"/>
          </p:cNvSpPr>
          <p:nvPr>
            <p:ph idx="1"/>
          </p:nvPr>
        </p:nvSpPr>
        <p:spPr/>
        <p:txBody>
          <a:bodyPr>
            <a:noAutofit/>
          </a:bodyPr>
          <a:lstStyle/>
          <a:p>
            <a:r>
              <a:rPr lang="en-CA" sz="3600" dirty="0" smtClean="0"/>
              <a:t>Adapting business models to a new environment</a:t>
            </a:r>
          </a:p>
          <a:p>
            <a:r>
              <a:rPr lang="en-CA" sz="3600" dirty="0" smtClean="0"/>
              <a:t>Specialized knowledge and “all-purpose” skills</a:t>
            </a:r>
          </a:p>
          <a:p>
            <a:r>
              <a:rPr lang="en-CA" sz="3600" dirty="0" smtClean="0"/>
              <a:t>Digital logic – leveraging technologies to enable networking and collaboration </a:t>
            </a:r>
          </a:p>
          <a:p>
            <a:r>
              <a:rPr lang="en-CA" sz="3600" dirty="0" smtClean="0"/>
              <a:t>Success will depend not only on adapting to technology…</a:t>
            </a:r>
          </a:p>
          <a:p>
            <a:r>
              <a:rPr lang="en-CA" sz="3600" dirty="0" smtClean="0"/>
              <a:t>But on vision, strategy, organizational culture, and redesigned processes</a:t>
            </a:r>
          </a:p>
        </p:txBody>
      </p:sp>
      <p:sp>
        <p:nvSpPr>
          <p:cNvPr id="8" name="Slide Number Placeholder 7"/>
          <p:cNvSpPr>
            <a:spLocks noGrp="1"/>
          </p:cNvSpPr>
          <p:nvPr>
            <p:ph type="sldNum" sz="quarter" idx="12"/>
          </p:nvPr>
        </p:nvSpPr>
        <p:spPr/>
        <p:txBody>
          <a:bodyPr/>
          <a:lstStyle/>
          <a:p>
            <a:fld id="{CA0173BE-D6D4-4E4F-99FF-767865916EF6}" type="slidenum">
              <a:rPr lang="en-CA" smtClean="0"/>
              <a:pPr/>
              <a:t>10</a:t>
            </a:fld>
            <a:endParaRPr lang="en-CA" dirty="0"/>
          </a:p>
        </p:txBody>
      </p:sp>
    </p:spTree>
    <p:extLst>
      <p:ext uri="{BB962C8B-B14F-4D97-AF65-F5344CB8AC3E}">
        <p14:creationId xmlns:p14="http://schemas.microsoft.com/office/powerpoint/2010/main" val="407816898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Framework for digital transformation 2.0</a:t>
            </a:r>
          </a:p>
        </p:txBody>
      </p:sp>
      <p:sp>
        <p:nvSpPr>
          <p:cNvPr id="5" name="Content Placeholder 4"/>
          <p:cNvSpPr>
            <a:spLocks noGrp="1"/>
          </p:cNvSpPr>
          <p:nvPr>
            <p:ph idx="1"/>
          </p:nvPr>
        </p:nvSpPr>
        <p:spPr/>
        <p:txBody>
          <a:bodyPr/>
          <a:lstStyle/>
          <a:p>
            <a:r>
              <a:rPr lang="en-CA" sz="3600" dirty="0" smtClean="0"/>
              <a:t>People </a:t>
            </a:r>
          </a:p>
          <a:p>
            <a:r>
              <a:rPr lang="en-CA" sz="3600" dirty="0" smtClean="0"/>
              <a:t>Collaboration </a:t>
            </a:r>
          </a:p>
          <a:p>
            <a:r>
              <a:rPr lang="en-CA" sz="3600" dirty="0" smtClean="0"/>
              <a:t>HR </a:t>
            </a:r>
          </a:p>
          <a:p>
            <a:r>
              <a:rPr lang="en-CA" sz="3600" dirty="0" smtClean="0"/>
              <a:t>Management</a:t>
            </a:r>
            <a:r>
              <a:rPr lang="en-CA" dirty="0" smtClean="0"/>
              <a:t> </a:t>
            </a:r>
            <a:endParaRPr lang="en-US" dirty="0" smtClean="0"/>
          </a:p>
        </p:txBody>
      </p:sp>
      <p:grpSp>
        <p:nvGrpSpPr>
          <p:cNvPr id="8" name="Group 7"/>
          <p:cNvGrpSpPr/>
          <p:nvPr/>
        </p:nvGrpSpPr>
        <p:grpSpPr>
          <a:xfrm>
            <a:off x="6096001" y="266700"/>
            <a:ext cx="5829300" cy="6338488"/>
            <a:chOff x="6096001" y="266700"/>
            <a:chExt cx="5829300" cy="6338488"/>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1" y="266700"/>
              <a:ext cx="5829300" cy="63246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73824" y="266700"/>
              <a:ext cx="5089525" cy="6338488"/>
            </a:xfrm>
            <a:prstGeom prst="rect">
              <a:avLst/>
            </a:prstGeom>
          </p:spPr>
        </p:pic>
      </p:gr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13" name="Slide Number Placeholder 12"/>
          <p:cNvSpPr>
            <a:spLocks noGrp="1"/>
          </p:cNvSpPr>
          <p:nvPr>
            <p:ph type="sldNum" sz="quarter" idx="12"/>
          </p:nvPr>
        </p:nvSpPr>
        <p:spPr/>
        <p:txBody>
          <a:bodyPr/>
          <a:lstStyle/>
          <a:p>
            <a:fld id="{CA0173BE-D6D4-4E4F-99FF-767865916EF6}" type="slidenum">
              <a:rPr lang="en-CA" smtClean="0"/>
              <a:pPr/>
              <a:t>11</a:t>
            </a:fld>
            <a:endParaRPr lang="en-CA" dirty="0"/>
          </a:p>
        </p:txBody>
      </p:sp>
    </p:spTree>
    <p:extLst>
      <p:ext uri="{BB962C8B-B14F-4D97-AF65-F5344CB8AC3E}">
        <p14:creationId xmlns:p14="http://schemas.microsoft.com/office/powerpoint/2010/main" val="392137913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Build Our Future Through Our People</a:t>
            </a:r>
            <a:endParaRPr lang="en-CA" dirty="0"/>
          </a:p>
        </p:txBody>
      </p:sp>
      <p:sp>
        <p:nvSpPr>
          <p:cNvPr id="5" name="Content Placeholder 4"/>
          <p:cNvSpPr>
            <a:spLocks noGrp="1"/>
          </p:cNvSpPr>
          <p:nvPr>
            <p:ph idx="1"/>
          </p:nvPr>
        </p:nvSpPr>
        <p:spPr/>
        <p:txBody>
          <a:bodyPr/>
          <a:lstStyle/>
          <a:p>
            <a:pPr marL="0" indent="0">
              <a:buNone/>
            </a:pPr>
            <a:r>
              <a:rPr lang="en-CA" sz="3600" i="1" dirty="0" smtClean="0"/>
              <a:t>“We have an opportunity to become more – to find ways to be more supportive of our staff, better at our jobs, savvier in our decisions, and bolder in our commitment to leading the archival and information professions to ensure continued relevance and flourishing of archives in a digital society.”</a:t>
            </a:r>
          </a:p>
          <a:p>
            <a:pPr marL="3657600" lvl="8" indent="0">
              <a:buNone/>
            </a:pPr>
            <a:endParaRPr lang="en-CA" sz="2400" i="1" dirty="0" smtClean="0"/>
          </a:p>
          <a:p>
            <a:pPr marL="3657600" lvl="8" indent="0">
              <a:buNone/>
            </a:pPr>
            <a:r>
              <a:rPr lang="en-CA" sz="2400" i="1" dirty="0" smtClean="0"/>
              <a:t>NARA Strategic Plan, 2014-2018</a:t>
            </a:r>
            <a:endParaRPr lang="en-US" sz="2400" i="1" dirty="0" smtClean="0"/>
          </a:p>
          <a:p>
            <a:endParaRPr lang="en-CA" dirty="0"/>
          </a:p>
        </p:txBody>
      </p:sp>
      <p:sp>
        <p:nvSpPr>
          <p:cNvPr id="8" name="Slide Number Placeholder 7"/>
          <p:cNvSpPr>
            <a:spLocks noGrp="1"/>
          </p:cNvSpPr>
          <p:nvPr>
            <p:ph type="sldNum" sz="quarter" idx="12"/>
          </p:nvPr>
        </p:nvSpPr>
        <p:spPr/>
        <p:txBody>
          <a:bodyPr/>
          <a:lstStyle/>
          <a:p>
            <a:fld id="{CA0173BE-D6D4-4E4F-99FF-767865916EF6}" type="slidenum">
              <a:rPr lang="en-CA" smtClean="0"/>
              <a:pPr/>
              <a:t>12</a:t>
            </a:fld>
            <a:endParaRPr lang="en-CA" dirty="0"/>
          </a:p>
        </p:txBody>
      </p:sp>
    </p:spTree>
    <p:extLst>
      <p:ext uri="{BB962C8B-B14F-4D97-AF65-F5344CB8AC3E}">
        <p14:creationId xmlns:p14="http://schemas.microsoft.com/office/powerpoint/2010/main" val="260642751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65125"/>
            <a:ext cx="5715000" cy="1892300"/>
          </a:xfrm>
        </p:spPr>
        <p:txBody>
          <a:bodyPr>
            <a:normAutofit/>
          </a:bodyPr>
          <a:lstStyle/>
          <a:p>
            <a:r>
              <a:rPr lang="en-CA" dirty="0" smtClean="0"/>
              <a:t>Sharing expertise, knowledge and technology</a:t>
            </a:r>
            <a:endParaRPr lang="en-CA" dirty="0"/>
          </a:p>
        </p:txBody>
      </p:sp>
      <p:sp>
        <p:nvSpPr>
          <p:cNvPr id="5" name="Content Placeholder 4"/>
          <p:cNvSpPr>
            <a:spLocks noGrp="1"/>
          </p:cNvSpPr>
          <p:nvPr>
            <p:ph idx="1"/>
          </p:nvPr>
        </p:nvSpPr>
        <p:spPr>
          <a:xfrm>
            <a:off x="381000" y="2343149"/>
            <a:ext cx="5715000" cy="4100513"/>
          </a:xfrm>
        </p:spPr>
        <p:txBody>
          <a:bodyPr/>
          <a:lstStyle/>
          <a:p>
            <a:r>
              <a:rPr lang="en-CA" dirty="0" smtClean="0"/>
              <a:t>University of Ottawa</a:t>
            </a:r>
          </a:p>
          <a:p>
            <a:r>
              <a:rPr lang="en-CA" dirty="0" smtClean="0"/>
              <a:t>Dalhousie University</a:t>
            </a:r>
          </a:p>
          <a:p>
            <a:endParaRPr lang="en-CA" dirty="0"/>
          </a:p>
        </p:txBody>
      </p:sp>
      <p:grpSp>
        <p:nvGrpSpPr>
          <p:cNvPr id="8" name="Group 7"/>
          <p:cNvGrpSpPr/>
          <p:nvPr/>
        </p:nvGrpSpPr>
        <p:grpSpPr>
          <a:xfrm>
            <a:off x="6096001" y="266700"/>
            <a:ext cx="5829300" cy="6324600"/>
            <a:chOff x="6096001" y="266700"/>
            <a:chExt cx="5829300" cy="6324600"/>
          </a:xfrm>
        </p:grpSpPr>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p:blipFill>
          <p:spPr>
            <a:xfrm>
              <a:off x="6096001" y="266700"/>
              <a:ext cx="5829300" cy="63246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96001" y="1108507"/>
              <a:ext cx="5829300" cy="4640985"/>
            </a:xfrm>
            <a:prstGeom prst="rect">
              <a:avLst/>
            </a:prstGeom>
          </p:spPr>
        </p:pic>
      </p:gr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13" name="Slide Number Placeholder 12"/>
          <p:cNvSpPr>
            <a:spLocks noGrp="1"/>
          </p:cNvSpPr>
          <p:nvPr>
            <p:ph type="sldNum" sz="quarter" idx="12"/>
          </p:nvPr>
        </p:nvSpPr>
        <p:spPr/>
        <p:txBody>
          <a:bodyPr/>
          <a:lstStyle/>
          <a:p>
            <a:fld id="{CA0173BE-D6D4-4E4F-99FF-767865916EF6}" type="slidenum">
              <a:rPr lang="en-CA" smtClean="0"/>
              <a:pPr/>
              <a:t>13</a:t>
            </a:fld>
            <a:endParaRPr lang="en-CA" dirty="0"/>
          </a:p>
        </p:txBody>
      </p:sp>
    </p:spTree>
    <p:extLst>
      <p:ext uri="{BB962C8B-B14F-4D97-AF65-F5344CB8AC3E}">
        <p14:creationId xmlns:p14="http://schemas.microsoft.com/office/powerpoint/2010/main" val="360546795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6701" y="266700"/>
            <a:ext cx="11658600" cy="632459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8203" y="266700"/>
            <a:ext cx="7895593" cy="6324600"/>
          </a:xfrm>
          <a:prstGeom prst="rect">
            <a:avLst/>
          </a:prstGeom>
        </p:spPr>
      </p:pic>
      <p:sp>
        <p:nvSpPr>
          <p:cNvPr id="6" name="Title 1"/>
          <p:cNvSpPr txBox="1">
            <a:spLocks/>
          </p:cNvSpPr>
          <p:nvPr/>
        </p:nvSpPr>
        <p:spPr>
          <a:xfrm>
            <a:off x="285750" y="4070349"/>
            <a:ext cx="11639550" cy="1777999"/>
          </a:xfrm>
          <a:prstGeom prst="rect">
            <a:avLst/>
          </a:prstGeom>
          <a:effectLst>
            <a:outerShdw blurRad="101600" dist="63500" dir="2700000" algn="tl" rotWithShape="0">
              <a:prstClr val="black">
                <a:alpha val="81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CA" sz="5400" dirty="0" smtClean="0">
                <a:solidFill>
                  <a:schemeClr val="bg1"/>
                </a:solidFill>
              </a:rPr>
              <a:t>The field of knowledge…</a:t>
            </a:r>
          </a:p>
          <a:p>
            <a:pPr algn="ctr">
              <a:lnSpc>
                <a:spcPct val="80000"/>
              </a:lnSpc>
            </a:pPr>
            <a:r>
              <a:rPr lang="en-CA" sz="5400" dirty="0" smtClean="0">
                <a:solidFill>
                  <a:schemeClr val="bg1"/>
                </a:solidFill>
              </a:rPr>
              <a:t>common property</a:t>
            </a:r>
            <a:endParaRPr lang="en-US" sz="5400" dirty="0">
              <a:solidFill>
                <a:schemeClr val="bg1"/>
              </a:solidFill>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11" name="Slide Number Placeholder 10"/>
          <p:cNvSpPr>
            <a:spLocks noGrp="1"/>
          </p:cNvSpPr>
          <p:nvPr>
            <p:ph type="sldNum" sz="quarter" idx="12"/>
          </p:nvPr>
        </p:nvSpPr>
        <p:spPr/>
        <p:txBody>
          <a:bodyPr/>
          <a:lstStyle/>
          <a:p>
            <a:fld id="{CA0173BE-D6D4-4E4F-99FF-767865916EF6}" type="slidenum">
              <a:rPr lang="en-CA" smtClean="0"/>
              <a:pPr/>
              <a:t>14</a:t>
            </a:fld>
            <a:endParaRPr lang="en-CA" dirty="0"/>
          </a:p>
        </p:txBody>
      </p:sp>
    </p:spTree>
    <p:extLst>
      <p:ext uri="{BB962C8B-B14F-4D97-AF65-F5344CB8AC3E}">
        <p14:creationId xmlns:p14="http://schemas.microsoft.com/office/powerpoint/2010/main" val="241970885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new reality</a:t>
            </a:r>
            <a:endParaRPr lang="en-CA" dirty="0"/>
          </a:p>
        </p:txBody>
      </p:sp>
      <p:sp>
        <p:nvSpPr>
          <p:cNvPr id="3" name="Content Placeholder 2"/>
          <p:cNvSpPr>
            <a:spLocks noGrp="1"/>
          </p:cNvSpPr>
          <p:nvPr>
            <p:ph idx="1"/>
          </p:nvPr>
        </p:nvSpPr>
        <p:spPr/>
        <p:txBody>
          <a:bodyPr>
            <a:normAutofit fontScale="92500" lnSpcReduction="10000"/>
          </a:bodyPr>
          <a:lstStyle/>
          <a:p>
            <a:r>
              <a:rPr lang="en-CA" sz="3200" dirty="0">
                <a:latin typeface="Calibri" panose="020F0502020204030204" pitchFamily="34" charset="0"/>
              </a:rPr>
              <a:t>Number of publications doubles every two years</a:t>
            </a:r>
          </a:p>
          <a:p>
            <a:r>
              <a:rPr lang="en-CA" sz="3200" dirty="0">
                <a:latin typeface="Calibri" panose="020F0502020204030204" pitchFamily="34" charset="0"/>
              </a:rPr>
              <a:t>New conversations on Twitter, Facebook </a:t>
            </a:r>
            <a:r>
              <a:rPr lang="en-CA" sz="3200" dirty="0" err="1">
                <a:latin typeface="Calibri" panose="020F0502020204030204" pitchFamily="34" charset="0"/>
              </a:rPr>
              <a:t>etc</a:t>
            </a:r>
            <a:endParaRPr lang="en-CA" sz="3200" dirty="0">
              <a:latin typeface="Calibri" panose="020F0502020204030204" pitchFamily="34" charset="0"/>
            </a:endParaRPr>
          </a:p>
          <a:p>
            <a:r>
              <a:rPr lang="en-CA" sz="3200" dirty="0">
                <a:latin typeface="Calibri" panose="020F0502020204030204" pitchFamily="34" charset="0"/>
              </a:rPr>
              <a:t>Many publications available in digital format only</a:t>
            </a:r>
          </a:p>
          <a:p>
            <a:r>
              <a:rPr lang="en-CA" sz="3200" dirty="0">
                <a:latin typeface="Calibri" panose="020F0502020204030204" pitchFamily="34" charset="0"/>
              </a:rPr>
              <a:t>Where does the information live?</a:t>
            </a:r>
          </a:p>
          <a:p>
            <a:pPr lvl="2"/>
            <a:r>
              <a:rPr lang="en-CA" dirty="0" smtClean="0">
                <a:latin typeface="Calibri" panose="020F0502020204030204" pitchFamily="34" charset="0"/>
              </a:rPr>
              <a:t> </a:t>
            </a:r>
            <a:r>
              <a:rPr lang="en-CA" sz="2800" dirty="0" smtClean="0">
                <a:latin typeface="Calibri" panose="020F0502020204030204" pitchFamily="34" charset="0"/>
              </a:rPr>
              <a:t>online journals, </a:t>
            </a:r>
          </a:p>
          <a:p>
            <a:pPr lvl="2"/>
            <a:r>
              <a:rPr lang="en-CA" sz="2800" dirty="0" smtClean="0">
                <a:latin typeface="Calibri" panose="020F0502020204030204" pitchFamily="34" charset="0"/>
              </a:rPr>
              <a:t> online research,</a:t>
            </a:r>
          </a:p>
          <a:p>
            <a:pPr lvl="2"/>
            <a:r>
              <a:rPr lang="en-CA" sz="2800" dirty="0" smtClean="0">
                <a:latin typeface="Calibri" panose="020F0502020204030204" pitchFamily="34" charset="0"/>
              </a:rPr>
              <a:t> big data, </a:t>
            </a:r>
          </a:p>
          <a:p>
            <a:pPr lvl="2"/>
            <a:r>
              <a:rPr lang="en-CA" sz="2800" dirty="0">
                <a:latin typeface="Calibri" panose="020F0502020204030204" pitchFamily="34" charset="0"/>
              </a:rPr>
              <a:t> </a:t>
            </a:r>
            <a:r>
              <a:rPr lang="en-CA" sz="2800" dirty="0" smtClean="0">
                <a:latin typeface="Calibri" panose="020F0502020204030204" pitchFamily="34" charset="0"/>
              </a:rPr>
              <a:t>databases</a:t>
            </a:r>
            <a:endParaRPr lang="en-CA" sz="2800" dirty="0" smtClean="0">
              <a:latin typeface="Calibri" panose="020F0502020204030204" pitchFamily="34" charset="0"/>
            </a:endParaRPr>
          </a:p>
          <a:p>
            <a:pPr lvl="2"/>
            <a:r>
              <a:rPr lang="en-CA" sz="2800" dirty="0" smtClean="0">
                <a:latin typeface="Calibri" panose="020F0502020204030204" pitchFamily="34" charset="0"/>
              </a:rPr>
              <a:t> blogs</a:t>
            </a:r>
            <a:endParaRPr lang="en-CA" sz="2800" dirty="0" smtClean="0">
              <a:latin typeface="Calibri" panose="020F0502020204030204" pitchFamily="34" charset="0"/>
            </a:endParaRPr>
          </a:p>
          <a:p>
            <a:pPr lvl="2"/>
            <a:r>
              <a:rPr lang="en-CA" sz="2800" dirty="0" smtClean="0">
                <a:latin typeface="Calibri" panose="020F0502020204030204" pitchFamily="34" charset="0"/>
              </a:rPr>
              <a:t> podcasts </a:t>
            </a:r>
            <a:r>
              <a:rPr lang="en-CA" sz="2800" dirty="0" smtClean="0">
                <a:latin typeface="Calibri" panose="020F0502020204030204" pitchFamily="34" charset="0"/>
              </a:rPr>
              <a:t>etc.</a:t>
            </a:r>
          </a:p>
        </p:txBody>
      </p:sp>
      <p:sp>
        <p:nvSpPr>
          <p:cNvPr id="6" name="Slide Number Placeholder 5"/>
          <p:cNvSpPr>
            <a:spLocks noGrp="1"/>
          </p:cNvSpPr>
          <p:nvPr>
            <p:ph type="sldNum" sz="quarter" idx="12"/>
          </p:nvPr>
        </p:nvSpPr>
        <p:spPr/>
        <p:txBody>
          <a:bodyPr/>
          <a:lstStyle/>
          <a:p>
            <a:fld id="{CA0173BE-D6D4-4E4F-99FF-767865916EF6}" type="slidenum">
              <a:rPr lang="en-CA" smtClean="0"/>
              <a:pPr/>
              <a:t>15</a:t>
            </a:fld>
            <a:endParaRPr lang="en-CA" dirty="0"/>
          </a:p>
        </p:txBody>
      </p:sp>
    </p:spTree>
    <p:extLst>
      <p:ext uri="{BB962C8B-B14F-4D97-AF65-F5344CB8AC3E}">
        <p14:creationId xmlns:p14="http://schemas.microsoft.com/office/powerpoint/2010/main" val="262630253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273" t="16949" r="11180" b="10412"/>
          <a:stretch/>
        </p:blipFill>
        <p:spPr>
          <a:xfrm>
            <a:off x="6896101" y="269425"/>
            <a:ext cx="5029200" cy="6321875"/>
          </a:xfrm>
          <a:prstGeom prst="rect">
            <a:avLst/>
          </a:prstGeom>
        </p:spPr>
      </p:pic>
      <p:sp>
        <p:nvSpPr>
          <p:cNvPr id="5" name="Title 1"/>
          <p:cNvSpPr txBox="1">
            <a:spLocks/>
          </p:cNvSpPr>
          <p:nvPr/>
        </p:nvSpPr>
        <p:spPr>
          <a:xfrm>
            <a:off x="514350" y="2661811"/>
            <a:ext cx="5353050" cy="1485900"/>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CA" sz="4800" dirty="0" smtClean="0"/>
              <a:t>Is Google </a:t>
            </a:r>
          </a:p>
          <a:p>
            <a:pPr algn="ctr"/>
            <a:r>
              <a:rPr lang="en-CA" sz="4800" dirty="0" smtClean="0"/>
              <a:t>Making Us Stupid?</a:t>
            </a:r>
            <a:endParaRPr lang="en-US" sz="48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11" name="Slide Number Placeholder 10"/>
          <p:cNvSpPr>
            <a:spLocks noGrp="1"/>
          </p:cNvSpPr>
          <p:nvPr>
            <p:ph type="sldNum" sz="quarter" idx="12"/>
          </p:nvPr>
        </p:nvSpPr>
        <p:spPr/>
        <p:txBody>
          <a:bodyPr/>
          <a:lstStyle/>
          <a:p>
            <a:fld id="{CA0173BE-D6D4-4E4F-99FF-767865916EF6}" type="slidenum">
              <a:rPr lang="en-CA" smtClean="0"/>
              <a:pPr/>
              <a:t>16</a:t>
            </a:fld>
            <a:endParaRPr lang="en-CA" dirty="0"/>
          </a:p>
        </p:txBody>
      </p:sp>
    </p:spTree>
    <p:extLst>
      <p:ext uri="{BB962C8B-B14F-4D97-AF65-F5344CB8AC3E}">
        <p14:creationId xmlns:p14="http://schemas.microsoft.com/office/powerpoint/2010/main" val="255983922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Necessary skills</a:t>
            </a:r>
            <a:endParaRPr lang="en-CA" dirty="0"/>
          </a:p>
        </p:txBody>
      </p:sp>
      <p:sp>
        <p:nvSpPr>
          <p:cNvPr id="3" name="Content Placeholder 2"/>
          <p:cNvSpPr>
            <a:spLocks noGrp="1"/>
          </p:cNvSpPr>
          <p:nvPr>
            <p:ph idx="1"/>
          </p:nvPr>
        </p:nvSpPr>
        <p:spPr/>
        <p:txBody>
          <a:bodyPr>
            <a:normAutofit/>
          </a:bodyPr>
          <a:lstStyle/>
          <a:p>
            <a:r>
              <a:rPr lang="en-CA" sz="3600" dirty="0" smtClean="0"/>
              <a:t>Seeing the big picture</a:t>
            </a:r>
          </a:p>
          <a:p>
            <a:r>
              <a:rPr lang="en-CA" sz="3600" dirty="0" smtClean="0"/>
              <a:t>Communicating</a:t>
            </a:r>
          </a:p>
          <a:p>
            <a:r>
              <a:rPr lang="en-CA" sz="3600" dirty="0" smtClean="0"/>
              <a:t>Working as a team</a:t>
            </a:r>
          </a:p>
          <a:p>
            <a:r>
              <a:rPr lang="en-CA" sz="3600" dirty="0" smtClean="0"/>
              <a:t>Thinking critically</a:t>
            </a:r>
          </a:p>
          <a:p>
            <a:r>
              <a:rPr lang="en-CA" sz="3600" dirty="0" smtClean="0"/>
              <a:t>Committed to life-long learning</a:t>
            </a:r>
          </a:p>
          <a:p>
            <a:r>
              <a:rPr lang="en-CA" sz="3600" dirty="0" smtClean="0"/>
              <a:t>Discipline- specific skills</a:t>
            </a:r>
          </a:p>
          <a:p>
            <a:r>
              <a:rPr lang="en-CA" sz="3600" dirty="0" smtClean="0"/>
              <a:t>The third element: information technology </a:t>
            </a:r>
            <a:endParaRPr lang="en-US" sz="3600" dirty="0" smtClean="0"/>
          </a:p>
        </p:txBody>
      </p:sp>
      <p:sp>
        <p:nvSpPr>
          <p:cNvPr id="6" name="Slide Number Placeholder 5"/>
          <p:cNvSpPr>
            <a:spLocks noGrp="1"/>
          </p:cNvSpPr>
          <p:nvPr>
            <p:ph type="sldNum" sz="quarter" idx="12"/>
          </p:nvPr>
        </p:nvSpPr>
        <p:spPr/>
        <p:txBody>
          <a:bodyPr/>
          <a:lstStyle/>
          <a:p>
            <a:fld id="{CA0173BE-D6D4-4E4F-99FF-767865916EF6}" type="slidenum">
              <a:rPr lang="en-CA" smtClean="0"/>
              <a:pPr/>
              <a:t>17</a:t>
            </a:fld>
            <a:endParaRPr lang="en-CA" dirty="0"/>
          </a:p>
        </p:txBody>
      </p:sp>
    </p:spTree>
    <p:extLst>
      <p:ext uri="{BB962C8B-B14F-4D97-AF65-F5344CB8AC3E}">
        <p14:creationId xmlns:p14="http://schemas.microsoft.com/office/powerpoint/2010/main" val="1599091667"/>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2736" t="38799" r="32620" b="38357"/>
          <a:stretch/>
        </p:blipFill>
        <p:spPr>
          <a:xfrm>
            <a:off x="257175" y="266701"/>
            <a:ext cx="11668125" cy="632459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95512" y="266700"/>
            <a:ext cx="7800975" cy="6335818"/>
          </a:xfrm>
          <a:prstGeom prst="rect">
            <a:avLst/>
          </a:prstGeom>
        </p:spPr>
      </p:pic>
      <p:sp>
        <p:nvSpPr>
          <p:cNvPr id="6" name="Title 1"/>
          <p:cNvSpPr txBox="1">
            <a:spLocks/>
          </p:cNvSpPr>
          <p:nvPr/>
        </p:nvSpPr>
        <p:spPr>
          <a:xfrm>
            <a:off x="285750" y="4210049"/>
            <a:ext cx="11639550" cy="1777999"/>
          </a:xfrm>
          <a:prstGeom prst="rect">
            <a:avLst/>
          </a:prstGeom>
          <a:effectLst>
            <a:outerShdw blurRad="101600" dist="63500" dir="2700000" algn="tl" rotWithShape="0">
              <a:prstClr val="black">
                <a:alpha val="81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lnSpc>
                <a:spcPct val="80000"/>
              </a:lnSpc>
            </a:pPr>
            <a:r>
              <a:rPr lang="en-CA" sz="5400" dirty="0" smtClean="0">
                <a:solidFill>
                  <a:schemeClr val="bg1"/>
                </a:solidFill>
              </a:rPr>
              <a:t>The information </a:t>
            </a:r>
            <a:br>
              <a:rPr lang="en-CA" sz="5400" dirty="0" smtClean="0">
                <a:solidFill>
                  <a:schemeClr val="bg1"/>
                </a:solidFill>
              </a:rPr>
            </a:br>
            <a:r>
              <a:rPr lang="en-CA" sz="5400" dirty="0" smtClean="0">
                <a:solidFill>
                  <a:schemeClr val="bg1"/>
                </a:solidFill>
              </a:rPr>
              <a:t>commons: then</a:t>
            </a:r>
            <a:endParaRPr lang="en-US" sz="5400" dirty="0">
              <a:solidFill>
                <a:schemeClr val="bg1"/>
              </a:solidFill>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11" name="Slide Number Placeholder 10"/>
          <p:cNvSpPr>
            <a:spLocks noGrp="1"/>
          </p:cNvSpPr>
          <p:nvPr>
            <p:ph type="sldNum" sz="quarter" idx="12"/>
          </p:nvPr>
        </p:nvSpPr>
        <p:spPr/>
        <p:txBody>
          <a:bodyPr/>
          <a:lstStyle/>
          <a:p>
            <a:fld id="{CA0173BE-D6D4-4E4F-99FF-767865916EF6}" type="slidenum">
              <a:rPr lang="en-CA" smtClean="0"/>
              <a:pPr/>
              <a:t>18</a:t>
            </a:fld>
            <a:endParaRPr lang="en-CA" dirty="0"/>
          </a:p>
        </p:txBody>
      </p:sp>
    </p:spTree>
    <p:extLst>
      <p:ext uri="{BB962C8B-B14F-4D97-AF65-F5344CB8AC3E}">
        <p14:creationId xmlns:p14="http://schemas.microsoft.com/office/powerpoint/2010/main" val="362645459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5" y="266700"/>
            <a:ext cx="11296650" cy="6326125"/>
          </a:xfrm>
          <a:prstGeom prst="rect">
            <a:avLst/>
          </a:prstGeom>
        </p:spPr>
      </p:pic>
      <p:sp>
        <p:nvSpPr>
          <p:cNvPr id="3" name="Title 1"/>
          <p:cNvSpPr txBox="1">
            <a:spLocks/>
          </p:cNvSpPr>
          <p:nvPr/>
        </p:nvSpPr>
        <p:spPr>
          <a:xfrm>
            <a:off x="285750" y="631824"/>
            <a:ext cx="11639550" cy="1777999"/>
          </a:xfrm>
          <a:prstGeom prst="rect">
            <a:avLst/>
          </a:prstGeom>
          <a:effectLst>
            <a:outerShdw blurRad="101600" dist="63500" dir="2700000" algn="tl" rotWithShape="0">
              <a:prstClr val="black">
                <a:alpha val="81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lnSpc>
                <a:spcPct val="80000"/>
              </a:lnSpc>
            </a:pPr>
            <a:r>
              <a:rPr lang="en-CA" sz="5400" dirty="0" smtClean="0">
                <a:solidFill>
                  <a:schemeClr val="bg1"/>
                </a:solidFill>
              </a:rPr>
              <a:t>And now: Information Commons, Loyola University</a:t>
            </a:r>
            <a:endParaRPr lang="en-US" sz="5400" dirty="0">
              <a:solidFill>
                <a:schemeClr val="bg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8" name="Slide Number Placeholder 7"/>
          <p:cNvSpPr>
            <a:spLocks noGrp="1"/>
          </p:cNvSpPr>
          <p:nvPr>
            <p:ph type="sldNum" sz="quarter" idx="12"/>
          </p:nvPr>
        </p:nvSpPr>
        <p:spPr/>
        <p:txBody>
          <a:bodyPr/>
          <a:lstStyle/>
          <a:p>
            <a:fld id="{CA0173BE-D6D4-4E4F-99FF-767865916EF6}" type="slidenum">
              <a:rPr lang="en-CA" smtClean="0"/>
              <a:pPr/>
              <a:t>19</a:t>
            </a:fld>
            <a:endParaRPr lang="en-CA" dirty="0"/>
          </a:p>
        </p:txBody>
      </p:sp>
    </p:spTree>
    <p:extLst>
      <p:ext uri="{BB962C8B-B14F-4D97-AF65-F5344CB8AC3E}">
        <p14:creationId xmlns:p14="http://schemas.microsoft.com/office/powerpoint/2010/main" val="54030689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6700" y="276225"/>
            <a:ext cx="11658600" cy="6315075"/>
          </a:xfrm>
          <a:prstGeom prst="rect">
            <a:avLst/>
          </a:prstGeom>
        </p:spPr>
      </p:pic>
      <p:sp>
        <p:nvSpPr>
          <p:cNvPr id="2" name="Title 1"/>
          <p:cNvSpPr>
            <a:spLocks noGrp="1"/>
          </p:cNvSpPr>
          <p:nvPr>
            <p:ph type="title" idx="4294967295"/>
          </p:nvPr>
        </p:nvSpPr>
        <p:spPr>
          <a:xfrm>
            <a:off x="266700" y="555625"/>
            <a:ext cx="11182350" cy="1325563"/>
          </a:xfrm>
          <a:effectLst>
            <a:outerShdw blurRad="203200" dist="50800" dir="2700000" algn="tl" rotWithShape="0">
              <a:prstClr val="black">
                <a:alpha val="69000"/>
              </a:prstClr>
            </a:outerShdw>
          </a:effectLst>
        </p:spPr>
        <p:txBody>
          <a:bodyPr/>
          <a:lstStyle/>
          <a:p>
            <a:pPr algn="ctr"/>
            <a:r>
              <a:rPr lang="en-CA" sz="7200" b="1" dirty="0">
                <a:solidFill>
                  <a:prstClr val="white"/>
                </a:solidFill>
                <a:latin typeface="Calibri" panose="020F0502020204030204" pitchFamily="34" charset="0"/>
              </a:rPr>
              <a:t>Social change</a:t>
            </a:r>
            <a:endParaRPr lang="en-CA" dirty="0"/>
          </a:p>
        </p:txBody>
      </p:sp>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26" name="Slide Number Placeholder 25"/>
          <p:cNvSpPr>
            <a:spLocks noGrp="1"/>
          </p:cNvSpPr>
          <p:nvPr>
            <p:ph type="sldNum" sz="quarter" idx="12"/>
          </p:nvPr>
        </p:nvSpPr>
        <p:spPr/>
        <p:txBody>
          <a:bodyPr/>
          <a:lstStyle/>
          <a:p>
            <a:fld id="{CA0173BE-D6D4-4E4F-99FF-767865916EF6}" type="slidenum">
              <a:rPr lang="en-CA" smtClean="0"/>
              <a:pPr/>
              <a:t>2</a:t>
            </a:fld>
            <a:endParaRPr lang="en-CA" dirty="0"/>
          </a:p>
        </p:txBody>
      </p:sp>
    </p:spTree>
    <p:extLst>
      <p:ext uri="{BB962C8B-B14F-4D97-AF65-F5344CB8AC3E}">
        <p14:creationId xmlns:p14="http://schemas.microsoft.com/office/powerpoint/2010/main" val="364928222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Workforce development</a:t>
            </a:r>
            <a:endParaRPr lang="en-CA" dirty="0"/>
          </a:p>
        </p:txBody>
      </p:sp>
      <p:sp>
        <p:nvSpPr>
          <p:cNvPr id="3" name="Content Placeholder 2"/>
          <p:cNvSpPr>
            <a:spLocks noGrp="1"/>
          </p:cNvSpPr>
          <p:nvPr>
            <p:ph idx="1"/>
          </p:nvPr>
        </p:nvSpPr>
        <p:spPr/>
        <p:txBody>
          <a:bodyPr>
            <a:normAutofit/>
          </a:bodyPr>
          <a:lstStyle/>
          <a:p>
            <a:r>
              <a:rPr lang="en-CA" sz="3600" dirty="0" smtClean="0"/>
              <a:t>Workshops</a:t>
            </a:r>
          </a:p>
          <a:p>
            <a:r>
              <a:rPr lang="en-CA" sz="3600" dirty="0" smtClean="0"/>
              <a:t>Practical training</a:t>
            </a:r>
          </a:p>
          <a:p>
            <a:r>
              <a:rPr lang="en-CA" sz="3600" dirty="0" smtClean="0"/>
              <a:t>Online courses</a:t>
            </a:r>
          </a:p>
          <a:p>
            <a:r>
              <a:rPr lang="en-CA" sz="3600" dirty="0" smtClean="0"/>
              <a:t>On the job experience</a:t>
            </a:r>
          </a:p>
          <a:p>
            <a:r>
              <a:rPr lang="en-CA" sz="3600" dirty="0" smtClean="0"/>
              <a:t>Pairing and job shadowing</a:t>
            </a:r>
          </a:p>
          <a:p>
            <a:r>
              <a:rPr lang="en-CA" sz="3600" dirty="0" smtClean="0"/>
              <a:t>Self study</a:t>
            </a:r>
          </a:p>
          <a:p>
            <a:r>
              <a:rPr lang="en-CA" sz="3600" dirty="0" smtClean="0"/>
              <a:t>Personal development</a:t>
            </a:r>
          </a:p>
        </p:txBody>
      </p:sp>
      <p:sp>
        <p:nvSpPr>
          <p:cNvPr id="6" name="Slide Number Placeholder 5"/>
          <p:cNvSpPr>
            <a:spLocks noGrp="1"/>
          </p:cNvSpPr>
          <p:nvPr>
            <p:ph type="sldNum" sz="quarter" idx="12"/>
          </p:nvPr>
        </p:nvSpPr>
        <p:spPr/>
        <p:txBody>
          <a:bodyPr/>
          <a:lstStyle/>
          <a:p>
            <a:fld id="{CA0173BE-D6D4-4E4F-99FF-767865916EF6}" type="slidenum">
              <a:rPr lang="en-CA" smtClean="0"/>
              <a:pPr/>
              <a:t>20</a:t>
            </a:fld>
            <a:endParaRPr lang="en-CA" dirty="0"/>
          </a:p>
        </p:txBody>
      </p:sp>
    </p:spTree>
    <p:extLst>
      <p:ext uri="{BB962C8B-B14F-4D97-AF65-F5344CB8AC3E}">
        <p14:creationId xmlns:p14="http://schemas.microsoft.com/office/powerpoint/2010/main" val="214086081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3916"/>
          <a:stretch/>
        </p:blipFill>
        <p:spPr>
          <a:xfrm>
            <a:off x="6096000" y="266700"/>
            <a:ext cx="5829300" cy="5989004"/>
          </a:xfrm>
          <a:prstGeom prst="rect">
            <a:avLst/>
          </a:prstGeom>
        </p:spPr>
      </p:pic>
      <p:sp>
        <p:nvSpPr>
          <p:cNvPr id="4" name="Title 3"/>
          <p:cNvSpPr>
            <a:spLocks noGrp="1"/>
          </p:cNvSpPr>
          <p:nvPr>
            <p:ph type="title"/>
          </p:nvPr>
        </p:nvSpPr>
        <p:spPr/>
        <p:txBody>
          <a:bodyPr/>
          <a:lstStyle/>
          <a:p>
            <a:r>
              <a:rPr lang="en-CA" dirty="0" smtClean="0"/>
              <a:t>Accessing </a:t>
            </a:r>
            <a:br>
              <a:rPr lang="en-CA" dirty="0" smtClean="0"/>
            </a:br>
            <a:r>
              <a:rPr lang="en-CA" dirty="0" smtClean="0"/>
              <a:t>information at LAC</a:t>
            </a:r>
            <a:endParaRPr lang="en-CA" dirty="0"/>
          </a:p>
        </p:txBody>
      </p:sp>
      <p:sp>
        <p:nvSpPr>
          <p:cNvPr id="5" name="Content Placeholder 4"/>
          <p:cNvSpPr>
            <a:spLocks noGrp="1"/>
          </p:cNvSpPr>
          <p:nvPr>
            <p:ph idx="1"/>
          </p:nvPr>
        </p:nvSpPr>
        <p:spPr/>
        <p:txBody>
          <a:bodyPr>
            <a:normAutofit/>
          </a:bodyPr>
          <a:lstStyle/>
          <a:p>
            <a:pPr>
              <a:spcAft>
                <a:spcPts val="600"/>
              </a:spcAft>
            </a:pPr>
            <a:r>
              <a:rPr lang="en-CA" sz="3600" dirty="0">
                <a:latin typeface="Calibri" panose="020F0502020204030204" pitchFamily="34" charset="0"/>
              </a:rPr>
              <a:t>Website: </a:t>
            </a:r>
            <a:r>
              <a:rPr lang="en-CA" sz="3600" dirty="0" smtClean="0">
                <a:latin typeface="Calibri" panose="020F0502020204030204" pitchFamily="34" charset="0"/>
              </a:rPr>
              <a:t>90M visits </a:t>
            </a:r>
            <a:r>
              <a:rPr lang="en-CA" sz="3600" dirty="0">
                <a:latin typeface="Calibri" panose="020F0502020204030204" pitchFamily="34" charset="0"/>
              </a:rPr>
              <a:t>a month</a:t>
            </a:r>
          </a:p>
          <a:p>
            <a:pPr>
              <a:spcAft>
                <a:spcPts val="600"/>
              </a:spcAft>
            </a:pPr>
            <a:r>
              <a:rPr lang="en-CA" sz="3600" dirty="0" smtClean="0">
                <a:latin typeface="Calibri" panose="020F0502020204030204" pitchFamily="34" charset="0"/>
              </a:rPr>
              <a:t>25M digital </a:t>
            </a:r>
            <a:r>
              <a:rPr lang="en-CA" sz="3600" dirty="0">
                <a:latin typeface="Calibri" panose="020F0502020204030204" pitchFamily="34" charset="0"/>
              </a:rPr>
              <a:t>images online</a:t>
            </a:r>
          </a:p>
          <a:p>
            <a:pPr>
              <a:spcAft>
                <a:spcPts val="600"/>
              </a:spcAft>
            </a:pPr>
            <a:r>
              <a:rPr lang="en-CA" sz="3600" dirty="0">
                <a:latin typeface="Calibri" panose="020F0502020204030204" pitchFamily="34" charset="0"/>
              </a:rPr>
              <a:t>11,000 blog visits a month</a:t>
            </a:r>
          </a:p>
          <a:p>
            <a:pPr>
              <a:spcAft>
                <a:spcPts val="600"/>
              </a:spcAft>
            </a:pPr>
            <a:r>
              <a:rPr lang="en-CA" sz="3600" dirty="0">
                <a:latin typeface="Calibri" panose="020F0502020204030204" pitchFamily="34" charset="0"/>
              </a:rPr>
              <a:t>Flickr: 225,000 views </a:t>
            </a:r>
            <a:r>
              <a:rPr lang="en-CA" sz="3600" dirty="0" smtClean="0">
                <a:latin typeface="Calibri" panose="020F0502020204030204" pitchFamily="34" charset="0"/>
              </a:rPr>
              <a:t>a month</a:t>
            </a:r>
            <a:endParaRPr lang="en-CA" sz="3600" dirty="0">
              <a:latin typeface="Calibri" panose="020F0502020204030204" pitchFamily="34" charset="0"/>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13" name="Slide Number Placeholder 12"/>
          <p:cNvSpPr>
            <a:spLocks noGrp="1"/>
          </p:cNvSpPr>
          <p:nvPr>
            <p:ph type="sldNum" sz="quarter" idx="12"/>
          </p:nvPr>
        </p:nvSpPr>
        <p:spPr/>
        <p:txBody>
          <a:bodyPr/>
          <a:lstStyle/>
          <a:p>
            <a:fld id="{CA0173BE-D6D4-4E4F-99FF-767865916EF6}" type="slidenum">
              <a:rPr lang="en-CA" smtClean="0"/>
              <a:pPr/>
              <a:t>21</a:t>
            </a:fld>
            <a:endParaRPr lang="en-CA" dirty="0"/>
          </a:p>
        </p:txBody>
      </p:sp>
    </p:spTree>
    <p:extLst>
      <p:ext uri="{BB962C8B-B14F-4D97-AF65-F5344CB8AC3E}">
        <p14:creationId xmlns:p14="http://schemas.microsoft.com/office/powerpoint/2010/main" val="182709449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36550"/>
            <a:ext cx="10515600" cy="1325563"/>
          </a:xfrm>
        </p:spPr>
        <p:txBody>
          <a:bodyPr>
            <a:normAutofit/>
          </a:bodyPr>
          <a:lstStyle/>
          <a:p>
            <a:r>
              <a:rPr lang="en-CA" sz="4000" dirty="0" smtClean="0"/>
              <a:t>Digitizing 640,000 records of the Canadian Expeditionary Forces from WW1</a:t>
            </a:r>
            <a:endParaRPr lang="en-CA" sz="4000" dirty="0"/>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800225"/>
            <a:ext cx="5619750" cy="2884488"/>
          </a:xfrm>
          <a:prstGeom prst="rect">
            <a:avLst/>
          </a:prstGeom>
          <a:noFill/>
          <a:ln>
            <a:noFill/>
          </a:ln>
          <a:effectLst>
            <a:outerShdw blurRad="177800" dist="114300" dir="2700000" algn="tl" rotWithShape="0">
              <a:prstClr val="black">
                <a:alpha val="41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3113088"/>
            <a:ext cx="3394075" cy="2952750"/>
          </a:xfrm>
          <a:prstGeom prst="rect">
            <a:avLst/>
          </a:prstGeom>
          <a:noFill/>
          <a:ln>
            <a:noFill/>
          </a:ln>
          <a:effectLst>
            <a:outerShdw blurRad="177800" dist="114300" dir="2700000" algn="tl" rotWithShape="0">
              <a:prstClr val="black">
                <a:alpha val="41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088" y="2159000"/>
            <a:ext cx="2592387" cy="3679825"/>
          </a:xfrm>
          <a:prstGeom prst="rect">
            <a:avLst/>
          </a:prstGeom>
          <a:noFill/>
          <a:ln>
            <a:noFill/>
          </a:ln>
          <a:effectLst>
            <a:outerShdw blurRad="177800" dist="114300" dir="2700000" algn="tl" rotWithShape="0">
              <a:prstClr val="black">
                <a:alpha val="41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4438" y="2281238"/>
            <a:ext cx="2979737" cy="4005262"/>
          </a:xfrm>
          <a:prstGeom prst="rect">
            <a:avLst/>
          </a:prstGeom>
          <a:noFill/>
          <a:ln>
            <a:noFill/>
          </a:ln>
          <a:effectLst>
            <a:outerShdw blurRad="177800" dist="114300" dir="2700000" algn="tl" rotWithShape="0">
              <a:prstClr val="black">
                <a:alpha val="41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56363" y="2886075"/>
            <a:ext cx="3100387" cy="2516188"/>
          </a:xfrm>
          <a:prstGeom prst="rect">
            <a:avLst/>
          </a:prstGeom>
          <a:noFill/>
          <a:ln w="9525">
            <a:solidFill>
              <a:srgbClr val="000000"/>
            </a:solidFill>
            <a:miter lim="800000"/>
            <a:headEnd/>
            <a:tailEnd/>
          </a:ln>
          <a:effectLst>
            <a:outerShdw blurRad="177800" dist="114300" dir="2700000" algn="tl" rotWithShape="0">
              <a:prstClr val="black">
                <a:alpha val="41000"/>
              </a:prstClr>
            </a:outerShdw>
          </a:effectLst>
          <a:extLst>
            <a:ext uri="{909E8E84-426E-40DD-AFC4-6F175D3DCCD1}">
              <a14:hiddenFill xmlns:a14="http://schemas.microsoft.com/office/drawing/2010/main">
                <a:solidFill>
                  <a:srgbClr val="FFFFFF"/>
                </a:solidFill>
              </a14:hiddenFill>
            </a:ext>
          </a:extLst>
        </p:spPr>
      </p:pic>
      <p:sp>
        <p:nvSpPr>
          <p:cNvPr id="13" name="Slide Number Placeholder 12"/>
          <p:cNvSpPr>
            <a:spLocks noGrp="1"/>
          </p:cNvSpPr>
          <p:nvPr>
            <p:ph type="sldNum" sz="quarter" idx="12"/>
          </p:nvPr>
        </p:nvSpPr>
        <p:spPr/>
        <p:txBody>
          <a:bodyPr/>
          <a:lstStyle/>
          <a:p>
            <a:fld id="{CA0173BE-D6D4-4E4F-99FF-767865916EF6}" type="slidenum">
              <a:rPr lang="en-CA" smtClean="0"/>
              <a:pPr/>
              <a:t>22</a:t>
            </a:fld>
            <a:endParaRPr lang="en-CA" dirty="0"/>
          </a:p>
        </p:txBody>
      </p:sp>
    </p:spTree>
    <p:extLst>
      <p:ext uri="{BB962C8B-B14F-4D97-AF65-F5344CB8AC3E}">
        <p14:creationId xmlns:p14="http://schemas.microsoft.com/office/powerpoint/2010/main" val="321154455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550" y="266700"/>
            <a:ext cx="9486900" cy="6324600"/>
          </a:xfrm>
          <a:prstGeom prst="rect">
            <a:avLst/>
          </a:prstGeom>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9" name="Slide Number Placeholder 8"/>
          <p:cNvSpPr>
            <a:spLocks noGrp="1"/>
          </p:cNvSpPr>
          <p:nvPr>
            <p:ph type="sldNum" sz="quarter" idx="12"/>
          </p:nvPr>
        </p:nvSpPr>
        <p:spPr/>
        <p:txBody>
          <a:bodyPr/>
          <a:lstStyle/>
          <a:p>
            <a:fld id="{CA0173BE-D6D4-4E4F-99FF-767865916EF6}" type="slidenum">
              <a:rPr lang="en-CA" smtClean="0"/>
              <a:pPr/>
              <a:t>23</a:t>
            </a:fld>
            <a:endParaRPr lang="en-CA" dirty="0"/>
          </a:p>
        </p:txBody>
      </p:sp>
    </p:spTree>
    <p:extLst>
      <p:ext uri="{BB962C8B-B14F-4D97-AF65-F5344CB8AC3E}">
        <p14:creationId xmlns:p14="http://schemas.microsoft.com/office/powerpoint/2010/main" val="327363706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096000" y="266700"/>
            <a:ext cx="5829301" cy="6324600"/>
            <a:chOff x="6096000" y="266700"/>
            <a:chExt cx="5829301" cy="632460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1" y="266700"/>
              <a:ext cx="5829300" cy="6324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740297"/>
              <a:ext cx="5829300" cy="3278981"/>
            </a:xfrm>
            <a:prstGeom prst="rect">
              <a:avLst/>
            </a:prstGeom>
          </p:spPr>
        </p:pic>
      </p:grpSp>
      <p:sp>
        <p:nvSpPr>
          <p:cNvPr id="4" name="Title 3"/>
          <p:cNvSpPr>
            <a:spLocks noGrp="1"/>
          </p:cNvSpPr>
          <p:nvPr>
            <p:ph type="title"/>
          </p:nvPr>
        </p:nvSpPr>
        <p:spPr/>
        <p:txBody>
          <a:bodyPr/>
          <a:lstStyle/>
          <a:p>
            <a:r>
              <a:rPr lang="en-CA" dirty="0" smtClean="0"/>
              <a:t>LAC’s Three Year Plan</a:t>
            </a:r>
            <a:endParaRPr lang="en-CA" dirty="0"/>
          </a:p>
        </p:txBody>
      </p:sp>
      <p:sp>
        <p:nvSpPr>
          <p:cNvPr id="5" name="Content Placeholder 4"/>
          <p:cNvSpPr>
            <a:spLocks noGrp="1"/>
          </p:cNvSpPr>
          <p:nvPr>
            <p:ph idx="1"/>
          </p:nvPr>
        </p:nvSpPr>
        <p:spPr/>
        <p:txBody>
          <a:bodyPr/>
          <a:lstStyle/>
          <a:p>
            <a:r>
              <a:rPr lang="en-CA" sz="3600" dirty="0" smtClean="0"/>
              <a:t>2016 to 2019</a:t>
            </a:r>
            <a:endParaRPr lang="en-US" sz="3600" dirty="0" smtClean="0"/>
          </a:p>
          <a:p>
            <a:r>
              <a:rPr lang="en-CA" sz="3600" dirty="0" smtClean="0"/>
              <a:t>Analysed twelve major trends</a:t>
            </a:r>
          </a:p>
          <a:p>
            <a:r>
              <a:rPr lang="en-CA" sz="3600" dirty="0" smtClean="0"/>
              <a:t>Seven related to digital </a:t>
            </a:r>
          </a:p>
          <a:p>
            <a:r>
              <a:rPr lang="en-CA" sz="3600" dirty="0" smtClean="0"/>
              <a:t>Including: </a:t>
            </a:r>
          </a:p>
          <a:p>
            <a:pPr lvl="1"/>
            <a:r>
              <a:rPr lang="en-CA" dirty="0"/>
              <a:t>Connectivity </a:t>
            </a:r>
          </a:p>
          <a:p>
            <a:pPr lvl="1"/>
            <a:r>
              <a:rPr lang="en-CA" dirty="0"/>
              <a:t>Mobile apps </a:t>
            </a:r>
          </a:p>
          <a:p>
            <a:pPr lvl="1"/>
            <a:r>
              <a:rPr lang="en-CA" dirty="0"/>
              <a:t>Long-term digital </a:t>
            </a:r>
            <a:r>
              <a:rPr lang="en-CA" dirty="0" smtClean="0"/>
              <a:t>preservation</a:t>
            </a:r>
            <a:endParaRPr lang="en-US" dirty="0"/>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21" name="Slide Number Placeholder 20"/>
          <p:cNvSpPr>
            <a:spLocks noGrp="1"/>
          </p:cNvSpPr>
          <p:nvPr>
            <p:ph type="sldNum" sz="quarter" idx="12"/>
          </p:nvPr>
        </p:nvSpPr>
        <p:spPr/>
        <p:txBody>
          <a:bodyPr/>
          <a:lstStyle/>
          <a:p>
            <a:fld id="{CA0173BE-D6D4-4E4F-99FF-767865916EF6}" type="slidenum">
              <a:rPr lang="en-CA" smtClean="0"/>
              <a:pPr/>
              <a:t>3</a:t>
            </a:fld>
            <a:endParaRPr lang="en-CA" dirty="0"/>
          </a:p>
        </p:txBody>
      </p:sp>
    </p:spTree>
    <p:extLst>
      <p:ext uri="{BB962C8B-B14F-4D97-AF65-F5344CB8AC3E}">
        <p14:creationId xmlns:p14="http://schemas.microsoft.com/office/powerpoint/2010/main" val="369711839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96000" y="266700"/>
            <a:ext cx="5829301" cy="6336117"/>
          </a:xfrm>
          <a:prstGeom prst="rect">
            <a:avLst/>
          </a:prstGeom>
        </p:spPr>
      </p:pic>
      <p:sp>
        <p:nvSpPr>
          <p:cNvPr id="2" name="Title 1"/>
          <p:cNvSpPr>
            <a:spLocks noGrp="1"/>
          </p:cNvSpPr>
          <p:nvPr>
            <p:ph type="title"/>
          </p:nvPr>
        </p:nvSpPr>
        <p:spPr/>
        <p:txBody>
          <a:bodyPr/>
          <a:lstStyle/>
          <a:p>
            <a:r>
              <a:rPr lang="en-CA" dirty="0">
                <a:latin typeface="Calibri" panose="020F0502020204030204" pitchFamily="34" charset="0"/>
              </a:rPr>
              <a:t>Digital </a:t>
            </a:r>
            <a:r>
              <a:rPr lang="en-CA" dirty="0" smtClean="0">
                <a:latin typeface="Calibri" panose="020F0502020204030204" pitchFamily="34" charset="0"/>
              </a:rPr>
              <a:t>publishing</a:t>
            </a:r>
            <a:endParaRPr lang="en-CA" dirty="0"/>
          </a:p>
        </p:txBody>
      </p:sp>
      <p:sp>
        <p:nvSpPr>
          <p:cNvPr id="3" name="Content Placeholder 2"/>
          <p:cNvSpPr>
            <a:spLocks noGrp="1"/>
          </p:cNvSpPr>
          <p:nvPr>
            <p:ph idx="1"/>
          </p:nvPr>
        </p:nvSpPr>
        <p:spPr/>
        <p:txBody>
          <a:bodyPr>
            <a:normAutofit/>
          </a:bodyPr>
          <a:lstStyle/>
          <a:p>
            <a:pPr marL="622300" indent="-622300"/>
            <a:r>
              <a:rPr lang="en-CA" sz="3600" dirty="0" smtClean="0">
                <a:latin typeface="Calibri" panose="020F0502020204030204" pitchFamily="34" charset="0"/>
              </a:rPr>
              <a:t>E-books</a:t>
            </a:r>
          </a:p>
          <a:p>
            <a:pPr marL="622300" indent="-622300"/>
            <a:r>
              <a:rPr lang="en-CA" sz="3600" dirty="0" smtClean="0">
                <a:latin typeface="Calibri" panose="020F0502020204030204" pitchFamily="34" charset="0"/>
              </a:rPr>
              <a:t>Self-publishing</a:t>
            </a:r>
          </a:p>
          <a:p>
            <a:pPr marL="622300" indent="-622300"/>
            <a:r>
              <a:rPr lang="en-CA" sz="3600" dirty="0" smtClean="0">
                <a:latin typeface="Calibri" panose="020F0502020204030204" pitchFamily="34" charset="0"/>
              </a:rPr>
              <a:t>Digital libraries</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12" name="Slide Number Placeholder 11"/>
          <p:cNvSpPr>
            <a:spLocks noGrp="1"/>
          </p:cNvSpPr>
          <p:nvPr>
            <p:ph type="sldNum" sz="quarter" idx="12"/>
          </p:nvPr>
        </p:nvSpPr>
        <p:spPr/>
        <p:txBody>
          <a:bodyPr/>
          <a:lstStyle/>
          <a:p>
            <a:fld id="{CA0173BE-D6D4-4E4F-99FF-767865916EF6}" type="slidenum">
              <a:rPr lang="en-CA" smtClean="0"/>
              <a:pPr/>
              <a:t>4</a:t>
            </a:fld>
            <a:endParaRPr lang="en-CA" dirty="0"/>
          </a:p>
        </p:txBody>
      </p:sp>
    </p:spTree>
    <p:extLst>
      <p:ext uri="{BB962C8B-B14F-4D97-AF65-F5344CB8AC3E}">
        <p14:creationId xmlns:p14="http://schemas.microsoft.com/office/powerpoint/2010/main" val="181066676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p:cNvGraphicFramePr>
            <a:graphicFrameLocks noGrp="1"/>
          </p:cNvGraphicFramePr>
          <p:nvPr>
            <p:ph idx="1"/>
            <p:extLst>
              <p:ext uri="{D42A27DB-BD31-4B8C-83A1-F6EECF244321}">
                <p14:modId xmlns:p14="http://schemas.microsoft.com/office/powerpoint/2010/main" val="2898946835"/>
              </p:ext>
            </p:extLst>
          </p:nvPr>
        </p:nvGraphicFramePr>
        <p:xfrm>
          <a:off x="838200" y="1825625"/>
          <a:ext cx="1051560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CA" dirty="0"/>
              <a:t>Digital Public Library of America</a:t>
            </a:r>
          </a:p>
        </p:txBody>
      </p:sp>
      <p:sp>
        <p:nvSpPr>
          <p:cNvPr id="13" name="Slide Number Placeholder 12"/>
          <p:cNvSpPr>
            <a:spLocks noGrp="1"/>
          </p:cNvSpPr>
          <p:nvPr>
            <p:ph type="sldNum" sz="quarter" idx="12"/>
          </p:nvPr>
        </p:nvSpPr>
        <p:spPr/>
        <p:txBody>
          <a:bodyPr/>
          <a:lstStyle/>
          <a:p>
            <a:fld id="{CA0173BE-D6D4-4E4F-99FF-767865916EF6}" type="slidenum">
              <a:rPr lang="en-CA" smtClean="0"/>
              <a:pPr/>
              <a:t>5</a:t>
            </a:fld>
            <a:endParaRPr lang="en-CA" dirty="0"/>
          </a:p>
        </p:txBody>
      </p:sp>
    </p:spTree>
    <p:extLst>
      <p:ext uri="{BB962C8B-B14F-4D97-AF65-F5344CB8AC3E}">
        <p14:creationId xmlns:p14="http://schemas.microsoft.com/office/powerpoint/2010/main" val="236747796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2"/>
          <p:cNvSpPr>
            <a:spLocks noGrp="1"/>
          </p:cNvSpPr>
          <p:nvPr>
            <p:ph type="sldNum" sz="quarter" idx="12"/>
          </p:nvPr>
        </p:nvSpPr>
        <p:spPr>
          <a:xfrm>
            <a:off x="4720526" y="6391595"/>
            <a:ext cx="2743200" cy="365125"/>
          </a:xfrm>
        </p:spPr>
        <p:txBody>
          <a:bodyPr/>
          <a:lstStyle/>
          <a:p>
            <a:fld id="{CA0173BE-D6D4-4E4F-99FF-767865916EF6}" type="slidenum">
              <a:rPr lang="en-CA" smtClean="0"/>
              <a:pPr/>
              <a:t>6</a:t>
            </a:fld>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91" y="812799"/>
            <a:ext cx="10782218" cy="4966355"/>
          </a:xfrm>
          <a:prstGeom prst="rect">
            <a:avLst/>
          </a:prstGeom>
        </p:spPr>
      </p:pic>
    </p:spTree>
    <p:extLst>
      <p:ext uri="{BB962C8B-B14F-4D97-AF65-F5344CB8AC3E}">
        <p14:creationId xmlns:p14="http://schemas.microsoft.com/office/powerpoint/2010/main" val="423208638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Main branches</a:t>
            </a:r>
            <a:endParaRPr lang="en-CA" dirty="0"/>
          </a:p>
        </p:txBody>
      </p:sp>
      <p:sp>
        <p:nvSpPr>
          <p:cNvPr id="9" name="Rounded Rectangle 8"/>
          <p:cNvSpPr/>
          <p:nvPr/>
        </p:nvSpPr>
        <p:spPr>
          <a:xfrm>
            <a:off x="6589336" y="1704760"/>
            <a:ext cx="2092751" cy="4233333"/>
          </a:xfrm>
          <a:prstGeom prst="roundRect">
            <a:avLst/>
          </a:prstGeom>
          <a:gradFill flip="none" rotWithShape="1">
            <a:gsLst>
              <a:gs pos="0">
                <a:schemeClr val="accent2">
                  <a:lumMod val="0"/>
                  <a:lumOff val="100000"/>
                  <a:alpha val="24000"/>
                </a:schemeClr>
              </a:gs>
              <a:gs pos="35000">
                <a:schemeClr val="accent2">
                  <a:lumMod val="0"/>
                  <a:lumOff val="100000"/>
                </a:schemeClr>
              </a:gs>
              <a:gs pos="100000">
                <a:srgbClr val="A2D2C2"/>
              </a:gs>
            </a:gsLst>
            <a:path path="circle">
              <a:fillToRect l="50000" t="-80000" r="50000" b="180000"/>
            </a:path>
            <a:tileRect/>
          </a:gradFill>
          <a:ln>
            <a:noFill/>
          </a:ln>
          <a:effectLst>
            <a:outerShdw blurRad="107950" dist="12700" dir="5400000" algn="ctr">
              <a:schemeClr val="tx1"/>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b="1" dirty="0" err="1" smtClean="0">
                <a:solidFill>
                  <a:sysClr val="windowText" lastClr="000000"/>
                </a:solidFill>
                <a:latin typeface="Calibri" panose="020F0502020204030204" pitchFamily="34" charset="0"/>
              </a:rPr>
              <a:t>Private</a:t>
            </a:r>
            <a:r>
              <a:rPr lang="fr-CA" b="1" dirty="0" smtClean="0">
                <a:solidFill>
                  <a:sysClr val="windowText" lastClr="000000"/>
                </a:solidFill>
                <a:latin typeface="Calibri" panose="020F0502020204030204" pitchFamily="34" charset="0"/>
              </a:rPr>
              <a:t> archives</a:t>
            </a:r>
          </a:p>
        </p:txBody>
      </p:sp>
      <p:sp>
        <p:nvSpPr>
          <p:cNvPr id="10" name="Rounded Rectangle 9"/>
          <p:cNvSpPr/>
          <p:nvPr/>
        </p:nvSpPr>
        <p:spPr>
          <a:xfrm rot="16200000">
            <a:off x="5440023" y="-106599"/>
            <a:ext cx="1284324" cy="10506120"/>
          </a:xfrm>
          <a:prstGeom prst="roundRect">
            <a:avLst/>
          </a:prstGeom>
          <a:solidFill>
            <a:srgbClr val="F3CBA3">
              <a:alpha val="39000"/>
            </a:srgbClr>
          </a:solidFill>
          <a:ln>
            <a:noFill/>
          </a:ln>
          <a:effectLst>
            <a:outerShdw blurRad="107950" dist="12700" dir="5400000" algn="ctr">
              <a:schemeClr val="bg1"/>
            </a:outerShdw>
          </a:effectLst>
          <a:scene3d>
            <a:camera prst="orthographicFron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r>
              <a:rPr lang="fr-CA" sz="2000" b="1" dirty="0" err="1" smtClean="0">
                <a:solidFill>
                  <a:schemeClr val="tx2"/>
                </a:solidFill>
                <a:latin typeface="Calibri" panose="020F0502020204030204" pitchFamily="34" charset="0"/>
              </a:rPr>
              <a:t>Preservation</a:t>
            </a:r>
            <a:endParaRPr lang="fr-CA" sz="2000" b="1" dirty="0" smtClean="0">
              <a:solidFill>
                <a:schemeClr val="tx2"/>
              </a:solidFill>
              <a:latin typeface="Calibri" panose="020F0502020204030204" pitchFamily="34" charset="0"/>
            </a:endParaRPr>
          </a:p>
        </p:txBody>
      </p:sp>
      <p:sp>
        <p:nvSpPr>
          <p:cNvPr id="11" name="Rounded Rectangle 10"/>
          <p:cNvSpPr/>
          <p:nvPr/>
        </p:nvSpPr>
        <p:spPr>
          <a:xfrm rot="16200000">
            <a:off x="5440022" y="-1390924"/>
            <a:ext cx="1284324" cy="10506120"/>
          </a:xfrm>
          <a:prstGeom prst="roundRect">
            <a:avLst/>
          </a:prstGeom>
          <a:solidFill>
            <a:srgbClr val="F3CBA3">
              <a:alpha val="38824"/>
            </a:srgbClr>
          </a:solidFill>
          <a:ln>
            <a:noFill/>
          </a:ln>
          <a:effectLst>
            <a:outerShdw blurRad="107950" dist="12700" dir="5400000" algn="ctr">
              <a:schemeClr val="bg1"/>
            </a:outerShdw>
          </a:effectLst>
          <a:scene3d>
            <a:camera prst="orthographicFron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r>
              <a:rPr lang="en-CA" sz="2000" b="1" dirty="0" smtClean="0">
                <a:solidFill>
                  <a:schemeClr val="tx2"/>
                </a:solidFill>
                <a:latin typeface="Calibri" panose="020F0502020204030204" pitchFamily="34" charset="0"/>
              </a:rPr>
              <a:t>Public services</a:t>
            </a:r>
          </a:p>
        </p:txBody>
      </p:sp>
      <p:sp>
        <p:nvSpPr>
          <p:cNvPr id="12" name="Rounded Rectangle 11"/>
          <p:cNvSpPr/>
          <p:nvPr/>
        </p:nvSpPr>
        <p:spPr>
          <a:xfrm>
            <a:off x="4232635" y="1704760"/>
            <a:ext cx="2129175" cy="4233333"/>
          </a:xfrm>
          <a:prstGeom prst="roundRect">
            <a:avLst/>
          </a:prstGeom>
          <a:gradFill flip="none" rotWithShape="1">
            <a:gsLst>
              <a:gs pos="0">
                <a:schemeClr val="accent2">
                  <a:lumMod val="0"/>
                  <a:lumOff val="100000"/>
                  <a:alpha val="24000"/>
                </a:schemeClr>
              </a:gs>
              <a:gs pos="35000">
                <a:schemeClr val="accent2">
                  <a:lumMod val="0"/>
                  <a:lumOff val="100000"/>
                </a:schemeClr>
              </a:gs>
              <a:gs pos="100000">
                <a:srgbClr val="A2D2C2">
                  <a:alpha val="36000"/>
                </a:srgbClr>
              </a:gs>
            </a:gsLst>
            <a:path path="circle">
              <a:fillToRect l="50000" t="-80000" r="50000" b="180000"/>
            </a:path>
            <a:tileRect/>
          </a:gradFill>
          <a:ln>
            <a:noFill/>
          </a:ln>
          <a:effectLst>
            <a:outerShdw blurRad="107950" dist="12700" dir="5400000" algn="ctr">
              <a:schemeClr val="bg1"/>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b="1" dirty="0" err="1" smtClean="0">
                <a:solidFill>
                  <a:sysClr val="windowText" lastClr="000000"/>
                </a:solidFill>
                <a:latin typeface="Calibri" panose="020F0502020204030204" pitchFamily="34" charset="0"/>
              </a:rPr>
              <a:t>Published</a:t>
            </a:r>
            <a:r>
              <a:rPr lang="fr-CA" b="1" dirty="0" smtClean="0">
                <a:solidFill>
                  <a:sysClr val="windowText" lastClr="000000"/>
                </a:solidFill>
                <a:latin typeface="Calibri" panose="020F0502020204030204" pitchFamily="34" charset="0"/>
              </a:rPr>
              <a:t> </a:t>
            </a:r>
            <a:r>
              <a:rPr lang="fr-CA" b="1" dirty="0" err="1" smtClean="0">
                <a:solidFill>
                  <a:sysClr val="windowText" lastClr="000000"/>
                </a:solidFill>
                <a:latin typeface="Calibri" panose="020F0502020204030204" pitchFamily="34" charset="0"/>
              </a:rPr>
              <a:t>heritage</a:t>
            </a:r>
            <a:endParaRPr lang="fr-CA" b="1" dirty="0" smtClean="0">
              <a:solidFill>
                <a:sysClr val="windowText" lastClr="000000"/>
              </a:solidFill>
              <a:latin typeface="Calibri" panose="020F0502020204030204" pitchFamily="34" charset="0"/>
            </a:endParaRPr>
          </a:p>
        </p:txBody>
      </p:sp>
      <p:sp>
        <p:nvSpPr>
          <p:cNvPr id="13" name="Rounded Rectangle 12"/>
          <p:cNvSpPr/>
          <p:nvPr/>
        </p:nvSpPr>
        <p:spPr>
          <a:xfrm>
            <a:off x="8890758" y="1704761"/>
            <a:ext cx="2129175" cy="4233333"/>
          </a:xfrm>
          <a:prstGeom prst="roundRect">
            <a:avLst/>
          </a:prstGeom>
          <a:gradFill flip="none" rotWithShape="1">
            <a:gsLst>
              <a:gs pos="0">
                <a:schemeClr val="accent2">
                  <a:lumMod val="0"/>
                  <a:lumOff val="100000"/>
                  <a:alpha val="25000"/>
                </a:schemeClr>
              </a:gs>
              <a:gs pos="35000">
                <a:schemeClr val="accent2">
                  <a:lumMod val="0"/>
                  <a:lumOff val="100000"/>
                </a:schemeClr>
              </a:gs>
              <a:gs pos="100000">
                <a:srgbClr val="A2D2C2">
                  <a:alpha val="35000"/>
                </a:srgbClr>
              </a:gs>
            </a:gsLst>
            <a:path path="circle">
              <a:fillToRect l="50000" t="-80000" r="50000" b="180000"/>
            </a:path>
            <a:tileRect/>
          </a:gradFill>
          <a:ln>
            <a:noFill/>
          </a:ln>
          <a:effectLst>
            <a:outerShdw blurRad="107950" dist="12700" dir="5400000" algn="ctr">
              <a:schemeClr val="bg1"/>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b="1" dirty="0" err="1" smtClean="0">
                <a:solidFill>
                  <a:sysClr val="windowText" lastClr="000000"/>
                </a:solidFill>
                <a:latin typeface="Calibri" panose="020F0502020204030204" pitchFamily="34" charset="0"/>
              </a:rPr>
              <a:t>Government</a:t>
            </a:r>
            <a:r>
              <a:rPr lang="fr-CA" b="1" dirty="0" smtClean="0">
                <a:solidFill>
                  <a:sysClr val="windowText" lastClr="000000"/>
                </a:solidFill>
                <a:latin typeface="Calibri" panose="020F0502020204030204" pitchFamily="34" charset="0"/>
              </a:rPr>
              <a:t> records</a:t>
            </a:r>
          </a:p>
        </p:txBody>
      </p:sp>
      <p:sp>
        <p:nvSpPr>
          <p:cNvPr id="20" name="Slide Number Placeholder 19"/>
          <p:cNvSpPr>
            <a:spLocks noGrp="1"/>
          </p:cNvSpPr>
          <p:nvPr>
            <p:ph type="sldNum" sz="quarter" idx="12"/>
          </p:nvPr>
        </p:nvSpPr>
        <p:spPr/>
        <p:txBody>
          <a:bodyPr/>
          <a:lstStyle/>
          <a:p>
            <a:fld id="{CA0173BE-D6D4-4E4F-99FF-767865916EF6}" type="slidenum">
              <a:rPr lang="en-CA" smtClean="0"/>
              <a:pPr/>
              <a:t>7</a:t>
            </a:fld>
            <a:endParaRPr lang="en-CA" dirty="0"/>
          </a:p>
        </p:txBody>
      </p:sp>
    </p:spTree>
    <p:extLst>
      <p:ext uri="{BB962C8B-B14F-4D97-AF65-F5344CB8AC3E}">
        <p14:creationId xmlns:p14="http://schemas.microsoft.com/office/powerpoint/2010/main" val="371072240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971" y="266701"/>
            <a:ext cx="9842057" cy="6323612"/>
          </a:xfrm>
          <a:prstGeom prst="rect">
            <a:avLst/>
          </a:prstGeom>
        </p:spPr>
      </p:pic>
      <p:sp>
        <p:nvSpPr>
          <p:cNvPr id="5" name="Title 1"/>
          <p:cNvSpPr txBox="1">
            <a:spLocks/>
          </p:cNvSpPr>
          <p:nvPr/>
        </p:nvSpPr>
        <p:spPr>
          <a:xfrm>
            <a:off x="266700" y="1212850"/>
            <a:ext cx="11182350" cy="1325563"/>
          </a:xfrm>
          <a:prstGeom prst="rect">
            <a:avLst/>
          </a:prstGeom>
          <a:effectLst>
            <a:outerShdw blurRad="203200" dist="50800" dir="2700000" algn="tl" rotWithShape="0">
              <a:prstClr val="black">
                <a:alpha val="69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r>
              <a:rPr lang="en-CA" dirty="0" smtClean="0">
                <a:solidFill>
                  <a:schemeClr val="bg1"/>
                </a:solidFill>
              </a:rPr>
              <a:t>Stakeholders’ Forum</a:t>
            </a:r>
            <a:endParaRPr lang="en-US" dirty="0">
              <a:solidFill>
                <a:schemeClr val="bg1"/>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12" name="Slide Number Placeholder 11"/>
          <p:cNvSpPr>
            <a:spLocks noGrp="1"/>
          </p:cNvSpPr>
          <p:nvPr>
            <p:ph type="sldNum" sz="quarter" idx="12"/>
          </p:nvPr>
        </p:nvSpPr>
        <p:spPr/>
        <p:txBody>
          <a:bodyPr/>
          <a:lstStyle/>
          <a:p>
            <a:fld id="{CA0173BE-D6D4-4E4F-99FF-767865916EF6}" type="slidenum">
              <a:rPr lang="en-CA" smtClean="0"/>
              <a:pPr/>
              <a:t>8</a:t>
            </a:fld>
            <a:endParaRPr lang="en-CA" dirty="0"/>
          </a:p>
        </p:txBody>
      </p:sp>
    </p:spTree>
    <p:extLst>
      <p:ext uri="{BB962C8B-B14F-4D97-AF65-F5344CB8AC3E}">
        <p14:creationId xmlns:p14="http://schemas.microsoft.com/office/powerpoint/2010/main" val="284811167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ata2.collectionscanada.gc.ca/ap/a/a111570.jpg"/>
          <p:cNvPicPr>
            <a:picLocks noChangeAspect="1" noChangeArrowheads="1"/>
          </p:cNvPicPr>
          <p:nvPr/>
        </p:nvPicPr>
        <p:blipFill rotWithShape="1">
          <a:blip r:embed="rId2">
            <a:extLst>
              <a:ext uri="{28A0092B-C50C-407E-A947-70E740481C1C}">
                <a14:useLocalDpi xmlns:a14="http://schemas.microsoft.com/office/drawing/2010/main" val="0"/>
              </a:ext>
            </a:extLst>
          </a:blip>
          <a:srcRect l="3614"/>
          <a:stretch/>
        </p:blipFill>
        <p:spPr bwMode="auto">
          <a:xfrm>
            <a:off x="6096000" y="266700"/>
            <a:ext cx="58293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Professional competencies</a:t>
            </a:r>
            <a:endParaRPr lang="en-CA" dirty="0"/>
          </a:p>
        </p:txBody>
      </p:sp>
      <p:sp>
        <p:nvSpPr>
          <p:cNvPr id="3" name="Content Placeholder 2"/>
          <p:cNvSpPr>
            <a:spLocks noGrp="1"/>
          </p:cNvSpPr>
          <p:nvPr>
            <p:ph idx="1"/>
          </p:nvPr>
        </p:nvSpPr>
        <p:spPr/>
        <p:txBody>
          <a:bodyPr/>
          <a:lstStyle/>
          <a:p>
            <a:r>
              <a:rPr lang="en-CA" sz="3600" dirty="0" smtClean="0"/>
              <a:t>Information resources</a:t>
            </a:r>
          </a:p>
          <a:p>
            <a:r>
              <a:rPr lang="en-CA" sz="3600" dirty="0" smtClean="0"/>
              <a:t>Information access</a:t>
            </a:r>
          </a:p>
          <a:p>
            <a:r>
              <a:rPr lang="en-CA" sz="3600" dirty="0" smtClean="0"/>
              <a:t>Technology</a:t>
            </a:r>
          </a:p>
          <a:p>
            <a:r>
              <a:rPr lang="en-CA" sz="3600" dirty="0" smtClean="0"/>
              <a:t>Management</a:t>
            </a:r>
          </a:p>
          <a:p>
            <a:r>
              <a:rPr lang="en-CA" sz="3600" dirty="0" smtClean="0"/>
              <a:t>Research</a:t>
            </a:r>
            <a:endParaRPr lang="en-US" sz="3600" dirty="0" smtClean="0"/>
          </a:p>
          <a:p>
            <a:endParaRPr lang="en-CA"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1411"/>
          <a:stretch/>
        </p:blipFill>
        <p:spPr>
          <a:xfrm>
            <a:off x="5674389" y="6172842"/>
            <a:ext cx="843222" cy="685158"/>
          </a:xfrm>
          <a:prstGeom prst="rect">
            <a:avLst/>
          </a:prstGeom>
        </p:spPr>
      </p:pic>
      <p:sp>
        <p:nvSpPr>
          <p:cNvPr id="11" name="Slide Number Placeholder 10"/>
          <p:cNvSpPr>
            <a:spLocks noGrp="1"/>
          </p:cNvSpPr>
          <p:nvPr>
            <p:ph type="sldNum" sz="quarter" idx="12"/>
          </p:nvPr>
        </p:nvSpPr>
        <p:spPr/>
        <p:txBody>
          <a:bodyPr/>
          <a:lstStyle/>
          <a:p>
            <a:fld id="{CA0173BE-D6D4-4E4F-99FF-767865916EF6}" type="slidenum">
              <a:rPr lang="en-CA" smtClean="0"/>
              <a:pPr/>
              <a:t>9</a:t>
            </a:fld>
            <a:endParaRPr lang="en-CA" dirty="0"/>
          </a:p>
        </p:txBody>
      </p:sp>
    </p:spTree>
    <p:extLst>
      <p:ext uri="{BB962C8B-B14F-4D97-AF65-F5344CB8AC3E}">
        <p14:creationId xmlns:p14="http://schemas.microsoft.com/office/powerpoint/2010/main" val="26731400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0F202B557CFCC644B6ADF57AA6F1B90C" ma:contentTypeVersion="4" ma:contentTypeDescription="Create a new document." ma:contentTypeScope="" ma:versionID="cc280bb6c0ec9ad2e1f6318a296b9143">
  <xsd:schema xmlns:xsd="http://www.w3.org/2001/XMLSchema" xmlns:xs="http://www.w3.org/2001/XMLSchema" xmlns:p="http://schemas.microsoft.com/office/2006/metadata/properties" xmlns:ns2="db4164cc-306e-4a7e-b389-53d1156d8c49" xmlns:ns3="9096c9c9-f3f9-49fd-872c-251e78461b16" xmlns:ns4="http://schemas.microsoft.com/sharepoint/v4" targetNamespace="http://schemas.microsoft.com/office/2006/metadata/properties" ma:root="true" ma:fieldsID="4db06bffe57570dcaf2812351e849275" ns2:_="" ns3:_="" ns4:_="">
    <xsd:import namespace="db4164cc-306e-4a7e-b389-53d1156d8c49"/>
    <xsd:import namespace="9096c9c9-f3f9-49fd-872c-251e78461b16"/>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Document_x0020_Approval_x0020_Date" minOccurs="0"/>
                <xsd:element ref="ns2:Document_x0020_Approver" minOccurs="0"/>
                <xsd:element ref="ns2:Document_x0020_Approval_x0020_Status" minOccurs="0"/>
                <xsd:element ref="ns2:Document_x0020_Approval_x0020_History" minOccurs="0"/>
                <xsd:element ref="ns3:Document_x0020_Category"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4164cc-306e-4a7e-b389-53d1156d8c4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ument_x0020_Approval_x0020_Date" ma:index="11" nillable="true" ma:displayName="Document Approval Date" ma:format="DateOnly" ma:hidden="true" ma:internalName="Document_x0020_Approval_x0020_Date" ma:readOnly="false">
      <xsd:simpleType>
        <xsd:restriction base="dms:DateTime"/>
      </xsd:simpleType>
    </xsd:element>
    <xsd:element name="Document_x0020_Approver" ma:index="12" nillable="true" ma:displayName="Document Approver" ma:hidden="true" ma:list="UserInfo" ma:SharePointGroup="0" ma:internalName="Document_x0020_Approv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Approval_x0020_Status" ma:index="13" nillable="true" ma:displayName="Document Approval Status" ma:hidden="true" ma:internalName="Document_x0020_Approval_x0020_Status" ma:readOnly="false">
      <xsd:simpleType>
        <xsd:restriction base="dms:Text">
          <xsd:maxLength value="255"/>
        </xsd:restriction>
      </xsd:simpleType>
    </xsd:element>
    <xsd:element name="Document_x0020_Approval_x0020_History" ma:index="14" nillable="true" ma:displayName="Document Approval History" ma:hidden="true" ma:internalName="Document_x0020_Approval_x0020_History"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96c9c9-f3f9-49fd-872c-251e78461b16" elementFormDefault="qualified">
    <xsd:import namespace="http://schemas.microsoft.com/office/2006/documentManagement/types"/>
    <xsd:import namespace="http://schemas.microsoft.com/office/infopath/2007/PartnerControls"/>
    <xsd:element name="Document_x0020_Category" ma:index="15" nillable="true" ma:displayName="Document Category" ma:indexed="true" ma:list="{cd63c454-013a-4459-a8cf-8f0fb00b32d2}" ma:internalName="Document_x0020_Category"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Approval_x0020_History xmlns="db4164cc-306e-4a7e-b389-53d1156d8c49" xsi:nil="true"/>
    <Document_x0020_Approver xmlns="db4164cc-306e-4a7e-b389-53d1156d8c49">
      <UserInfo>
        <DisplayName/>
        <AccountId xsi:nil="true"/>
        <AccountType/>
      </UserInfo>
    </Document_x0020_Approver>
    <IconOverlay xmlns="http://schemas.microsoft.com/sharepoint/v4" xsi:nil="true"/>
    <Document_x0020_Approval_x0020_Status xmlns="db4164cc-306e-4a7e-b389-53d1156d8c49" xsi:nil="true"/>
    <Document_x0020_Approval_x0020_Date xmlns="db4164cc-306e-4a7e-b389-53d1156d8c49" xsi:nil="true"/>
    <Document_x0020_Category xmlns="9096c9c9-f3f9-49fd-872c-251e78461b16"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9D628A-9A61-4AD4-BB11-0F15AA7E8F0D}">
  <ds:schemaRefs>
    <ds:schemaRef ds:uri="http://schemas.microsoft.com/sharepoint/events"/>
  </ds:schemaRefs>
</ds:datastoreItem>
</file>

<file path=customXml/itemProps2.xml><?xml version="1.0" encoding="utf-8"?>
<ds:datastoreItem xmlns:ds="http://schemas.openxmlformats.org/officeDocument/2006/customXml" ds:itemID="{B690AF0D-9BC4-4CA5-8D58-84E71F319B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4164cc-306e-4a7e-b389-53d1156d8c49"/>
    <ds:schemaRef ds:uri="9096c9c9-f3f9-49fd-872c-251e78461b1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EB74C6-CADE-48EC-9196-8C94EA6427EF}">
  <ds:schemaRefs>
    <ds:schemaRef ds:uri="http://purl.org/dc/dcmitype/"/>
    <ds:schemaRef ds:uri="http://purl.org/dc/terms/"/>
    <ds:schemaRef ds:uri="http://schemas.microsoft.com/office/infopath/2007/PartnerControls"/>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sharepoint/v4"/>
    <ds:schemaRef ds:uri="9096c9c9-f3f9-49fd-872c-251e78461b16"/>
    <ds:schemaRef ds:uri="db4164cc-306e-4a7e-b389-53d1156d8c49"/>
    <ds:schemaRef ds:uri="http://schemas.microsoft.com/office/2006/metadata/properties"/>
  </ds:schemaRefs>
</ds:datastoreItem>
</file>

<file path=customXml/itemProps4.xml><?xml version="1.0" encoding="utf-8"?>
<ds:datastoreItem xmlns:ds="http://schemas.openxmlformats.org/officeDocument/2006/customXml" ds:itemID="{53A42229-82C0-4D3B-96D8-D8D1F9070E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168</TotalTime>
  <Words>395</Words>
  <Application>Microsoft Office PowerPoint</Application>
  <PresentationFormat>Widescreen</PresentationFormat>
  <Paragraphs>117</Paragraphs>
  <Slides>23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The Beginning of a Beautiful Friendship   IFLA Satellite Meeting Toronto, Ontario Dr Guy Berthiaume</vt:lpstr>
      <vt:lpstr>Social change</vt:lpstr>
      <vt:lpstr>LAC’s Three Year Plan</vt:lpstr>
      <vt:lpstr>Digital publishing</vt:lpstr>
      <vt:lpstr>Digital Public Library of America</vt:lpstr>
      <vt:lpstr>PowerPoint Presentation</vt:lpstr>
      <vt:lpstr>Main branches</vt:lpstr>
      <vt:lpstr>PowerPoint Presentation</vt:lpstr>
      <vt:lpstr>Professional competencies</vt:lpstr>
      <vt:lpstr>New competencies in the digital era</vt:lpstr>
      <vt:lpstr>Framework for digital transformation 2.0</vt:lpstr>
      <vt:lpstr>Build Our Future Through Our People</vt:lpstr>
      <vt:lpstr>Sharing expertise, knowledge and technology</vt:lpstr>
      <vt:lpstr>PowerPoint Presentation</vt:lpstr>
      <vt:lpstr>A new reality</vt:lpstr>
      <vt:lpstr>PowerPoint Presentation</vt:lpstr>
      <vt:lpstr>Necessary skills</vt:lpstr>
      <vt:lpstr>PowerPoint Presentation</vt:lpstr>
      <vt:lpstr>PowerPoint Presentation</vt:lpstr>
      <vt:lpstr>Workforce development</vt:lpstr>
      <vt:lpstr>Accessing  information at LAC</vt:lpstr>
      <vt:lpstr>Digitizing 640,000 records of the Canadian Expeditionary Forces from WW1</vt:lpstr>
      <vt:lpstr>PowerPoint Presentation</vt:lpstr>
    </vt:vector>
  </TitlesOfParts>
  <Company>BAC-LAC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Quesnel, Eric</dc:creator>
  <cp:lastModifiedBy>Berthiaume, Guy</cp:lastModifiedBy>
  <cp:revision>24</cp:revision>
  <dcterms:created xsi:type="dcterms:W3CDTF">2016-07-05T13:14:53Z</dcterms:created>
  <dcterms:modified xsi:type="dcterms:W3CDTF">2016-08-02T14:07:46Z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0x0101000F202B557CFCC644B6ADF57AA6F1B90C</vt:lpwstr>
  </property>
</Properties>
</file>