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2" r:id="rId4"/>
    <p:sldId id="258" r:id="rId5"/>
    <p:sldId id="259" r:id="rId6"/>
    <p:sldId id="263" r:id="rId7"/>
    <p:sldId id="269" r:id="rId8"/>
    <p:sldId id="265" r:id="rId9"/>
    <p:sldId id="261" r:id="rId10"/>
    <p:sldId id="270" r:id="rId11"/>
    <p:sldId id="271" r:id="rId12"/>
    <p:sldId id="273" r:id="rId13"/>
  </p:sldIdLst>
  <p:sldSz cx="9144000" cy="6858000" type="screen4x3"/>
  <p:notesSz cx="6805613" cy="99393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303E"/>
    <a:srgbClr val="28D2E4"/>
    <a:srgbClr val="FFDB77"/>
    <a:srgbClr val="ECF0F5"/>
    <a:srgbClr val="4F81BD"/>
    <a:srgbClr val="D014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52" autoAdjust="0"/>
  </p:normalViewPr>
  <p:slideViewPr>
    <p:cSldViewPr>
      <p:cViewPr varScale="1">
        <p:scale>
          <a:sx n="78" d="100"/>
          <a:sy n="78" d="100"/>
        </p:scale>
        <p:origin x="-274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1810" y="-101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625FC-8D37-4FD1-B82E-91D1C0265B27}" type="datetimeFigureOut">
              <a:rPr lang="fr-FR" smtClean="0"/>
              <a:t>25/07/2016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ABA47-460A-42F2-8454-32C19E3F3E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6639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ABA47-460A-42F2-8454-32C19E3F3EC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3948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ABA47-460A-42F2-8454-32C19E3F3EC1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6633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/>
            </a:r>
            <a:br>
              <a:rPr lang="fr-FR" dirty="0"/>
            </a:b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ABA47-460A-42F2-8454-32C19E3F3EC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9475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ABA47-460A-42F2-8454-32C19E3F3EC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0880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ABA47-460A-42F2-8454-32C19E3F3EC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5438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ABA47-460A-42F2-8454-32C19E3F3EC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0435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0562" y="4537621"/>
            <a:ext cx="5444490" cy="465626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ABA47-460A-42F2-8454-32C19E3F3EC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839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ABA47-460A-42F2-8454-32C19E3F3EC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5099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ABA47-460A-42F2-8454-32C19E3F3EC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5099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ABA47-460A-42F2-8454-32C19E3F3EC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7209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ABA47-460A-42F2-8454-32C19E3F3EC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6633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alphaModFix amt="6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00" y="5949280"/>
            <a:ext cx="3600000" cy="6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1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alphaModFix amt="80000"/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5880100"/>
            <a:ext cx="3014662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0909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alphaModFix amt="76000"/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5880100"/>
            <a:ext cx="3014662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596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alphaModFix amt="80000"/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5880100"/>
            <a:ext cx="3014662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2577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39E734-68D3-4591-A714-AD40072B6EC3}" type="datetimeFigureOut">
              <a:rPr lang="fr-FR" smtClean="0"/>
              <a:t>25/07/2016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E8427E-4CC5-43CF-A83E-3A4E2D01A1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1405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39E734-68D3-4591-A714-AD40072B6EC3}" type="datetimeFigureOut">
              <a:rPr lang="fr-FR" smtClean="0"/>
              <a:t>25/07/2016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E8427E-4CC5-43CF-A83E-3A4E2D01A1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7883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39E734-68D3-4591-A714-AD40072B6EC3}" type="datetimeFigureOut">
              <a:rPr lang="fr-FR" smtClean="0"/>
              <a:t>25/07/2016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E8427E-4CC5-43CF-A83E-3A4E2D01A1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1447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39E734-68D3-4591-A714-AD40072B6EC3}" type="datetimeFigureOut">
              <a:rPr lang="fr-FR" smtClean="0"/>
              <a:t>25/07/2016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E8427E-4CC5-43CF-A83E-3A4E2D01A1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5376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39E734-68D3-4591-A714-AD40072B6EC3}" type="datetimeFigureOut">
              <a:rPr lang="fr-FR" smtClean="0"/>
              <a:t>25/07/2016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E8427E-4CC5-43CF-A83E-3A4E2D01A1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5144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39E734-68D3-4591-A714-AD40072B6EC3}" type="datetimeFigureOut">
              <a:rPr lang="fr-FR" smtClean="0"/>
              <a:t>25/07/2016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E8427E-4CC5-43CF-A83E-3A4E2D01A1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5302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39E734-68D3-4591-A714-AD40072B6EC3}" type="datetimeFigureOut">
              <a:rPr lang="fr-FR" smtClean="0"/>
              <a:t>25/07/2016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E8427E-4CC5-43CF-A83E-3A4E2D01A1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4694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41300" y="223838"/>
            <a:ext cx="8666163" cy="6403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alphaModFix amt="6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ZoneTexte 7"/>
          <p:cNvSpPr txBox="1">
            <a:spLocks noChangeArrowheads="1"/>
          </p:cNvSpPr>
          <p:nvPr userDrawn="1"/>
        </p:nvSpPr>
        <p:spPr bwMode="auto">
          <a:xfrm>
            <a:off x="241300" y="223838"/>
            <a:ext cx="6359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fr-FR" altLang="fr-FR" smtClean="0">
              <a:latin typeface="Arial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00" y="5949280"/>
            <a:ext cx="3600000" cy="6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72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39E734-68D3-4591-A714-AD40072B6EC3}" type="datetimeFigureOut">
              <a:rPr lang="fr-FR" smtClean="0"/>
              <a:t>25/07/2016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E8427E-4CC5-43CF-A83E-3A4E2D01A1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4288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39E734-68D3-4591-A714-AD40072B6EC3}" type="datetimeFigureOut">
              <a:rPr lang="fr-FR" smtClean="0"/>
              <a:t>25/07/2016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E8427E-4CC5-43CF-A83E-3A4E2D01A1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24238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39E734-68D3-4591-A714-AD40072B6EC3}" type="datetimeFigureOut">
              <a:rPr lang="fr-FR" smtClean="0"/>
              <a:t>25/07/2016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E8427E-4CC5-43CF-A83E-3A4E2D01A1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37124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39E734-68D3-4591-A714-AD40072B6EC3}" type="datetimeFigureOut">
              <a:rPr lang="fr-FR" smtClean="0"/>
              <a:t>25/07/2016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E8427E-4CC5-43CF-A83E-3A4E2D01A1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9824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alphaModFix amt="6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00" y="5949280"/>
            <a:ext cx="3600000" cy="6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967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41300" y="223838"/>
            <a:ext cx="8666163" cy="6403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alphaModFix amt="6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ZoneTexte 7"/>
          <p:cNvSpPr txBox="1">
            <a:spLocks noChangeArrowheads="1"/>
          </p:cNvSpPr>
          <p:nvPr userDrawn="1"/>
        </p:nvSpPr>
        <p:spPr bwMode="auto">
          <a:xfrm>
            <a:off x="241300" y="223838"/>
            <a:ext cx="6359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fr-FR" altLang="fr-FR" smtClean="0">
              <a:latin typeface="Arial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00" y="5949280"/>
            <a:ext cx="3600000" cy="6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136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41300" y="223838"/>
            <a:ext cx="8666163" cy="6403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alphaModFix amt="6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ZoneTexte 7"/>
          <p:cNvSpPr txBox="1">
            <a:spLocks noChangeArrowheads="1"/>
          </p:cNvSpPr>
          <p:nvPr userDrawn="1"/>
        </p:nvSpPr>
        <p:spPr bwMode="auto">
          <a:xfrm>
            <a:off x="241300" y="223838"/>
            <a:ext cx="6359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fr-FR" altLang="fr-FR" smtClean="0">
              <a:latin typeface="Arial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00" y="5949280"/>
            <a:ext cx="3600000" cy="6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08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41300" y="223838"/>
            <a:ext cx="8666163" cy="6403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sp>
        <p:nvSpPr>
          <p:cNvPr id="8" name="ZoneTexte 7"/>
          <p:cNvSpPr txBox="1">
            <a:spLocks noChangeArrowheads="1"/>
          </p:cNvSpPr>
          <p:nvPr userDrawn="1"/>
        </p:nvSpPr>
        <p:spPr bwMode="auto">
          <a:xfrm>
            <a:off x="241300" y="223838"/>
            <a:ext cx="6359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fr-FR" altLang="fr-FR" smtClean="0">
              <a:latin typeface="Arial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00" y="5949280"/>
            <a:ext cx="3600000" cy="6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39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41300" y="223838"/>
            <a:ext cx="8666163" cy="6403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sp>
        <p:nvSpPr>
          <p:cNvPr id="8" name="ZoneTexte 7"/>
          <p:cNvSpPr txBox="1">
            <a:spLocks noChangeArrowheads="1"/>
          </p:cNvSpPr>
          <p:nvPr userDrawn="1"/>
        </p:nvSpPr>
        <p:spPr bwMode="auto">
          <a:xfrm>
            <a:off x="241300" y="223838"/>
            <a:ext cx="6359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fr-FR" altLang="fr-FR" smtClean="0">
              <a:latin typeface="Arial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000" y="2929500"/>
            <a:ext cx="5400000" cy="9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0157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3" name="Image 10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-36513" y="-26988"/>
            <a:ext cx="9180513" cy="6884988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5857875"/>
            <a:ext cx="3095625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070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5880100"/>
            <a:ext cx="3014662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rgbClr val="D0147D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2912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1424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49" r:id="rId13"/>
    <p:sldLayoutId id="2147483650" r:id="rId14"/>
    <p:sldLayoutId id="2147483651" r:id="rId15"/>
    <p:sldLayoutId id="2147483652" r:id="rId16"/>
    <p:sldLayoutId id="2147483653" r:id="rId17"/>
    <p:sldLayoutId id="2147483654" r:id="rId18"/>
    <p:sldLayoutId id="2147483655" r:id="rId19"/>
    <p:sldLayoutId id="2147483656" r:id="rId20"/>
    <p:sldLayoutId id="2147483657" r:id="rId21"/>
    <p:sldLayoutId id="2147483658" r:id="rId22"/>
    <p:sldLayoutId id="2147483659" r:id="rId2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 2" panose="05020102010507070707" pitchFamily="18" charset="2"/>
        <a:buChar char="®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♦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-1" y="1514475"/>
            <a:ext cx="9144000" cy="19002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sz="3800" b="1" dirty="0" smtClean="0">
                <a:solidFill>
                  <a:srgbClr val="22303E"/>
                </a:solidFill>
              </a:rPr>
              <a:t>CRÉATION </a:t>
            </a:r>
            <a:r>
              <a:rPr lang="fr-FR" sz="3800" dirty="0" smtClean="0">
                <a:solidFill>
                  <a:srgbClr val="22303E"/>
                </a:solidFill>
              </a:rPr>
              <a:t>DE</a:t>
            </a:r>
            <a:r>
              <a:rPr lang="fr-FR" sz="3800" b="1" dirty="0" smtClean="0">
                <a:solidFill>
                  <a:srgbClr val="22303E"/>
                </a:solidFill>
              </a:rPr>
              <a:t> VALEURS </a:t>
            </a:r>
            <a:r>
              <a:rPr lang="fr-FR" sz="3800" dirty="0" smtClean="0">
                <a:solidFill>
                  <a:srgbClr val="22303E"/>
                </a:solidFill>
              </a:rPr>
              <a:t>EN</a:t>
            </a:r>
            <a:r>
              <a:rPr lang="fr-FR" sz="3800" b="1" dirty="0" smtClean="0">
                <a:solidFill>
                  <a:srgbClr val="22303E"/>
                </a:solidFill>
              </a:rPr>
              <a:t> </a:t>
            </a:r>
            <a:r>
              <a:rPr lang="fr-FR" sz="3700" b="1" dirty="0" smtClean="0">
                <a:solidFill>
                  <a:srgbClr val="22303E"/>
                </a:solidFill>
              </a:rPr>
              <a:t>BIBLIOTHÈQUE </a:t>
            </a:r>
            <a:r>
              <a:rPr lang="fr-FR" sz="3700" dirty="0" smtClean="0">
                <a:solidFill>
                  <a:srgbClr val="22303E"/>
                </a:solidFill>
              </a:rPr>
              <a:t>ET</a:t>
            </a:r>
            <a:r>
              <a:rPr lang="fr-FR" sz="3700" b="1" dirty="0" smtClean="0">
                <a:solidFill>
                  <a:srgbClr val="22303E"/>
                </a:solidFill>
              </a:rPr>
              <a:t> IMPACTS </a:t>
            </a:r>
            <a:r>
              <a:rPr lang="fr-FR" sz="3700" dirty="0" smtClean="0">
                <a:solidFill>
                  <a:srgbClr val="22303E"/>
                </a:solidFill>
              </a:rPr>
              <a:t> </a:t>
            </a:r>
            <a:r>
              <a:rPr lang="fr-FR" sz="3600" dirty="0" smtClean="0">
                <a:solidFill>
                  <a:srgbClr val="22303E"/>
                </a:solidFill>
              </a:rPr>
              <a:t/>
            </a:r>
            <a:br>
              <a:rPr lang="fr-FR" sz="3600" dirty="0" smtClean="0">
                <a:solidFill>
                  <a:srgbClr val="22303E"/>
                </a:solidFill>
              </a:rPr>
            </a:br>
            <a:r>
              <a:rPr lang="fr-FR" sz="3350" dirty="0" smtClean="0">
                <a:solidFill>
                  <a:srgbClr val="22303E"/>
                </a:solidFill>
              </a:rPr>
              <a:t>SUR LE </a:t>
            </a:r>
            <a:r>
              <a:rPr lang="fr-FR" sz="3350" b="1" dirty="0" smtClean="0">
                <a:solidFill>
                  <a:srgbClr val="22303E"/>
                </a:solidFill>
              </a:rPr>
              <a:t>MANAGEMENT </a:t>
            </a:r>
            <a:r>
              <a:rPr lang="fr-FR" sz="3350" dirty="0" smtClean="0">
                <a:solidFill>
                  <a:srgbClr val="22303E"/>
                </a:solidFill>
              </a:rPr>
              <a:t>DES</a:t>
            </a:r>
            <a:r>
              <a:rPr lang="fr-FR" sz="3350" b="1" dirty="0" smtClean="0">
                <a:solidFill>
                  <a:srgbClr val="22303E"/>
                </a:solidFill>
              </a:rPr>
              <a:t> RH</a:t>
            </a:r>
            <a:endParaRPr lang="fr-FR" sz="3350" b="1" dirty="0">
              <a:solidFill>
                <a:srgbClr val="22303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511480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rgbClr val="2230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expérimentation </a:t>
            </a:r>
            <a:r>
              <a:rPr lang="fr-FR" sz="2000" dirty="0" smtClean="0">
                <a:solidFill>
                  <a:srgbClr val="2230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2000" dirty="0">
                <a:solidFill>
                  <a:srgbClr val="2230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Bibliothèque </a:t>
            </a:r>
          </a:p>
          <a:p>
            <a:pPr algn="ctr"/>
            <a:r>
              <a:rPr lang="fr-FR" sz="2000" dirty="0" smtClean="0">
                <a:solidFill>
                  <a:srgbClr val="2230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Grenoble </a:t>
            </a:r>
            <a:r>
              <a:rPr lang="fr-FR" sz="2000" dirty="0">
                <a:solidFill>
                  <a:srgbClr val="2230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Ecole de </a:t>
            </a:r>
            <a:r>
              <a:rPr lang="fr-FR" sz="2000" dirty="0" smtClean="0">
                <a:solidFill>
                  <a:srgbClr val="2230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/ GEM</a:t>
            </a:r>
            <a:endParaRPr lang="fr-FR" sz="2000" dirty="0">
              <a:solidFill>
                <a:srgbClr val="2230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495720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2230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IFLA</a:t>
            </a:r>
            <a:r>
              <a:rPr lang="fr-FR" sz="1600" dirty="0">
                <a:solidFill>
                  <a:srgbClr val="2230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Satellite Meeting, Toronto, 10 août </a:t>
            </a:r>
            <a:r>
              <a:rPr lang="fr-FR" sz="1600" dirty="0" smtClean="0">
                <a:solidFill>
                  <a:srgbClr val="2230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  <a:p>
            <a:pPr algn="ctr"/>
            <a:r>
              <a:rPr lang="fr-FR" sz="1600" b="1" dirty="0" smtClean="0">
                <a:solidFill>
                  <a:srgbClr val="2230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Martine Allègre, Karim Benameur</a:t>
            </a:r>
            <a:endParaRPr lang="fr-FR" sz="1600" b="1" dirty="0">
              <a:solidFill>
                <a:srgbClr val="2230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1332000" y="3343585"/>
            <a:ext cx="6480000" cy="12533"/>
          </a:xfrm>
          <a:prstGeom prst="line">
            <a:avLst/>
          </a:prstGeom>
          <a:ln w="28575">
            <a:solidFill>
              <a:srgbClr val="2230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1332000" y="4316133"/>
            <a:ext cx="6480000" cy="12533"/>
          </a:xfrm>
          <a:prstGeom prst="line">
            <a:avLst/>
          </a:prstGeom>
          <a:ln w="28575">
            <a:solidFill>
              <a:srgbClr val="2230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40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44219"/>
              </p:ext>
            </p:extLst>
          </p:nvPr>
        </p:nvGraphicFramePr>
        <p:xfrm>
          <a:off x="539552" y="1707651"/>
          <a:ext cx="8064898" cy="34426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0200"/>
                <a:gridCol w="6264698"/>
              </a:tblGrid>
              <a:tr h="624069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ÉVOLUTIONS</a:t>
                      </a:r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IMPACTS</a:t>
                      </a:r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Recrutement</a:t>
                      </a:r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0" algn="l"/>
                      <a:r>
                        <a:rPr lang="fr-FR" spc="-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Évolutions des critères de sélection à expertise équivalente</a:t>
                      </a:r>
                      <a:r>
                        <a:rPr lang="fr-FR" spc="-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deux candidats (concordance avec le projet plus décisive que l’expertise : potentiel de coach et de formateur)</a:t>
                      </a:r>
                      <a:endParaRPr lang="fr-FR" spc="-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Intégration</a:t>
                      </a:r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0" algn="l"/>
                      <a:r>
                        <a:rPr lang="fr-F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Enrichissement</a:t>
                      </a:r>
                      <a:r>
                        <a:rPr lang="fr-FR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l’étape 1 du </a:t>
                      </a:r>
                      <a:r>
                        <a:rPr lang="fr-FR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</a:t>
                      </a:r>
                      <a:r>
                        <a:rPr lang="fr-FR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d’intégration des nouveaux entrants</a:t>
                      </a:r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Organisation</a:t>
                      </a:r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0" algn="l"/>
                      <a:r>
                        <a:rPr lang="fr-F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Réaffectation des RH</a:t>
                      </a:r>
                      <a:r>
                        <a:rPr lang="fr-FR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aux nouveaux objectifs</a:t>
                      </a:r>
                      <a:br>
                        <a:rPr lang="fr-FR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exemple : portail profilé</a:t>
                      </a:r>
                      <a:endParaRPr lang="fr-FR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Valorisation</a:t>
                      </a:r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0" algn="l"/>
                      <a:r>
                        <a:rPr lang="fr-F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Nouveaux comportements, autres critères de valorisation</a:t>
                      </a:r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itr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3200" b="1" dirty="0" smtClean="0"/>
              <a:t>IMPACTS RH </a:t>
            </a:r>
            <a:r>
              <a:rPr lang="fr-FR" sz="3200" dirty="0" smtClean="0"/>
              <a:t>DES</a:t>
            </a:r>
            <a:r>
              <a:rPr lang="fr-FR" sz="3200" b="1" dirty="0" smtClean="0"/>
              <a:t> ÉVOLUTIONS </a:t>
            </a:r>
          </a:p>
          <a:p>
            <a:r>
              <a:rPr lang="fr-FR" sz="3200" dirty="0" smtClean="0"/>
              <a:t>DE LA </a:t>
            </a:r>
            <a:r>
              <a:rPr lang="fr-FR" sz="3200" b="1" dirty="0" smtClean="0"/>
              <a:t>BIBLIOTHÈQUE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192479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>
            <a:off x="5148064" y="3933056"/>
            <a:ext cx="1656184" cy="0"/>
          </a:xfrm>
          <a:prstGeom prst="line">
            <a:avLst/>
          </a:prstGeom>
          <a:ln w="28575">
            <a:solidFill>
              <a:srgbClr val="2230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4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684038" y="3847437"/>
            <a:ext cx="5775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Corinne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Flacher-David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Manager de la Bibliothèque 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-119883" y="4489348"/>
            <a:ext cx="93837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Équipe de la Bibliothèque</a:t>
            </a:r>
          </a:p>
          <a:p>
            <a:pPr algn="ctr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Mireille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Gavarri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, Alicia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Martin-Munoz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, Laetitia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Cuschieri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, Anaïs Chancel,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Aïna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Olagnon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Pierre Voisin</a:t>
            </a:r>
          </a:p>
          <a:p>
            <a:pPr algn="ctr"/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Florence Lyx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pour la mise en page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598832" y="3284984"/>
            <a:ext cx="3946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Martine Allègre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Karim Benameur</a:t>
            </a: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2592000" y="3762022"/>
            <a:ext cx="3960000" cy="12533"/>
          </a:xfrm>
          <a:prstGeom prst="line">
            <a:avLst/>
          </a:prstGeom>
          <a:ln w="28575">
            <a:solidFill>
              <a:srgbClr val="2230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50"/>
          <a:stretch/>
        </p:blipFill>
        <p:spPr>
          <a:xfrm>
            <a:off x="420" y="0"/>
            <a:ext cx="9143159" cy="3212976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 flipV="1">
            <a:off x="2592000" y="5851128"/>
            <a:ext cx="3960000" cy="12533"/>
          </a:xfrm>
          <a:prstGeom prst="line">
            <a:avLst/>
          </a:prstGeom>
          <a:ln w="28575">
            <a:solidFill>
              <a:srgbClr val="2230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63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sz="4000" dirty="0" smtClean="0"/>
              <a:t>LE </a:t>
            </a:r>
            <a:r>
              <a:rPr lang="fr-FR" sz="4000" b="1" dirty="0" smtClean="0"/>
              <a:t>CONTEXTE</a:t>
            </a:r>
            <a:endParaRPr lang="fr-FR" sz="4000" b="1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489648" y="2708800"/>
            <a:ext cx="4654351" cy="295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 2" panose="05020102010507070707" pitchFamily="18" charset="2"/>
              <a:buChar char="®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♦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dirty="0" smtClean="0"/>
              <a:t>LA </a:t>
            </a:r>
            <a:r>
              <a:rPr lang="fr-FR" sz="2800" b="1" dirty="0" smtClean="0"/>
              <a:t>BIBLIOTHÈQUE</a:t>
            </a:r>
            <a:endParaRPr lang="fr-FR" sz="2800" b="1" dirty="0"/>
          </a:p>
          <a:p>
            <a:pPr algn="ctr"/>
            <a:r>
              <a:rPr lang="fr-FR" sz="2400" dirty="0" smtClean="0"/>
              <a:t>Direction </a:t>
            </a:r>
            <a:r>
              <a:rPr lang="fr-FR" sz="2400" dirty="0"/>
              <a:t>de la Pédagogie</a:t>
            </a:r>
          </a:p>
          <a:p>
            <a:pPr algn="ctr"/>
            <a:r>
              <a:rPr lang="fr-FR" sz="2400" dirty="0"/>
              <a:t>84h/semaine 7/7</a:t>
            </a:r>
          </a:p>
          <a:p>
            <a:pPr algn="ctr"/>
            <a:r>
              <a:rPr lang="fr-FR" sz="2400" dirty="0" smtClean="0"/>
              <a:t>2000 </a:t>
            </a:r>
            <a:r>
              <a:rPr lang="fr-FR" sz="2400" dirty="0" smtClean="0"/>
              <a:t>entrées/jour</a:t>
            </a:r>
            <a:endParaRPr lang="fr-FR" sz="2400" dirty="0"/>
          </a:p>
          <a:p>
            <a:pPr algn="ctr"/>
            <a:r>
              <a:rPr lang="fr-FR" sz="2400" dirty="0" smtClean="0"/>
              <a:t>8 </a:t>
            </a:r>
            <a:r>
              <a:rPr lang="fr-FR" sz="2400" dirty="0" smtClean="0"/>
              <a:t>professionnels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4294967295"/>
          </p:nvPr>
        </p:nvSpPr>
        <p:spPr>
          <a:xfrm>
            <a:off x="1" y="2708800"/>
            <a:ext cx="4489648" cy="212653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fr-FR" sz="2800" b="1" dirty="0" smtClean="0"/>
              <a:t>GEM</a:t>
            </a:r>
            <a:endParaRPr lang="fr-FR" sz="2800" b="1" dirty="0"/>
          </a:p>
          <a:p>
            <a:pPr algn="ctr"/>
            <a:r>
              <a:rPr lang="fr-FR" sz="2400" dirty="0" smtClean="0"/>
              <a:t>30 </a:t>
            </a:r>
            <a:r>
              <a:rPr lang="fr-FR" sz="2400" dirty="0"/>
              <a:t>ans</a:t>
            </a:r>
          </a:p>
          <a:p>
            <a:pPr algn="ctr"/>
            <a:r>
              <a:rPr lang="fr-FR" sz="2400" dirty="0"/>
              <a:t>Un tournant en 2016</a:t>
            </a:r>
          </a:p>
          <a:p>
            <a:pPr algn="ctr"/>
            <a:r>
              <a:rPr lang="fr-FR" sz="2400" dirty="0"/>
              <a:t>8000 </a:t>
            </a:r>
            <a:r>
              <a:rPr lang="fr-FR" sz="2400" dirty="0" smtClean="0"/>
              <a:t>étudiants</a:t>
            </a:r>
            <a:endParaRPr lang="fr-FR" sz="24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825" y="1484247"/>
            <a:ext cx="1080000" cy="1080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6276823" y="1484247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1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sz="3200" dirty="0" smtClean="0"/>
              <a:t>DU </a:t>
            </a:r>
            <a:r>
              <a:rPr lang="fr-FR" sz="3200" b="1" dirty="0" smtClean="0"/>
              <a:t>STOCK </a:t>
            </a:r>
            <a:r>
              <a:rPr lang="fr-FR" sz="3200" dirty="0" smtClean="0"/>
              <a:t>À LA </a:t>
            </a:r>
            <a:r>
              <a:rPr lang="fr-FR" sz="3200" b="1" dirty="0" smtClean="0"/>
              <a:t>CRÉATION DE VALEURS</a:t>
            </a:r>
            <a:endParaRPr lang="fr-FR" sz="3200" b="1" dirty="0"/>
          </a:p>
        </p:txBody>
      </p:sp>
      <p:grpSp>
        <p:nvGrpSpPr>
          <p:cNvPr id="21" name="Groupe 20"/>
          <p:cNvGrpSpPr/>
          <p:nvPr/>
        </p:nvGrpSpPr>
        <p:grpSpPr>
          <a:xfrm>
            <a:off x="1635088" y="1772816"/>
            <a:ext cx="936104" cy="3816424"/>
            <a:chOff x="1635088" y="1772816"/>
            <a:chExt cx="936104" cy="3816424"/>
          </a:xfrm>
          <a:effectLst/>
        </p:grpSpPr>
        <p:sp>
          <p:nvSpPr>
            <p:cNvPr id="4" name="Rectangle 3"/>
            <p:cNvSpPr/>
            <p:nvPr/>
          </p:nvSpPr>
          <p:spPr>
            <a:xfrm>
              <a:off x="1635088" y="1772816"/>
              <a:ext cx="936104" cy="38164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/>
          </p:nvSpPr>
          <p:spPr>
            <a:xfrm rot="16200000">
              <a:off x="521918" y="3672149"/>
              <a:ext cx="313419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PERSÉVÉRANCE</a:t>
              </a:r>
              <a:endParaRPr 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2715208" y="1417638"/>
            <a:ext cx="720080" cy="4171602"/>
            <a:chOff x="2715208" y="1417638"/>
            <a:chExt cx="720080" cy="4171602"/>
          </a:xfrm>
          <a:effectLst/>
        </p:grpSpPr>
        <p:sp>
          <p:nvSpPr>
            <p:cNvPr id="5" name="Rectangle 4"/>
            <p:cNvSpPr/>
            <p:nvPr/>
          </p:nvSpPr>
          <p:spPr>
            <a:xfrm>
              <a:off x="2715208" y="1417638"/>
              <a:ext cx="720080" cy="4171602"/>
            </a:xfrm>
            <a:prstGeom prst="rect">
              <a:avLst/>
            </a:prstGeom>
            <a:solidFill>
              <a:srgbClr val="28D2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 rot="16200000">
              <a:off x="1933678" y="4089731"/>
              <a:ext cx="229902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CONFIANCE</a:t>
              </a:r>
              <a:endParaRPr 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3571900" y="1628800"/>
            <a:ext cx="720080" cy="3960440"/>
            <a:chOff x="3571900" y="1628800"/>
            <a:chExt cx="720080" cy="3960440"/>
          </a:xfrm>
          <a:effectLst/>
        </p:grpSpPr>
        <p:sp>
          <p:nvSpPr>
            <p:cNvPr id="6" name="Rectangle 5"/>
            <p:cNvSpPr/>
            <p:nvPr/>
          </p:nvSpPr>
          <p:spPr>
            <a:xfrm>
              <a:off x="3571900" y="1628800"/>
              <a:ext cx="720080" cy="3960440"/>
            </a:xfrm>
            <a:prstGeom prst="rect">
              <a:avLst/>
            </a:prstGeom>
            <a:solidFill>
              <a:srgbClr val="2230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2698218" y="4017019"/>
              <a:ext cx="24444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RÉPUTATION</a:t>
              </a:r>
              <a:endParaRPr 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4771037" y="1628799"/>
            <a:ext cx="603897" cy="3960440"/>
            <a:chOff x="4771037" y="1628799"/>
            <a:chExt cx="603897" cy="3960440"/>
          </a:xfrm>
          <a:effectLst/>
        </p:grpSpPr>
        <p:sp>
          <p:nvSpPr>
            <p:cNvPr id="7" name="Rectangle 6"/>
            <p:cNvSpPr/>
            <p:nvPr/>
          </p:nvSpPr>
          <p:spPr>
            <a:xfrm rot="684404">
              <a:off x="4791466" y="1628799"/>
              <a:ext cx="583468" cy="3960440"/>
            </a:xfrm>
            <a:prstGeom prst="rect">
              <a:avLst/>
            </a:prstGeom>
            <a:solidFill>
              <a:srgbClr val="FFDB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/>
            <p:cNvSpPr/>
            <p:nvPr/>
          </p:nvSpPr>
          <p:spPr>
            <a:xfrm rot="16881709">
              <a:off x="3427592" y="3614107"/>
              <a:ext cx="321011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COLLABORATION</a:t>
              </a:r>
              <a:endParaRPr 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5765912" y="2132856"/>
            <a:ext cx="720080" cy="3456384"/>
            <a:chOff x="5765912" y="2132856"/>
            <a:chExt cx="720080" cy="3456384"/>
          </a:xfrm>
          <a:effectLst/>
        </p:grpSpPr>
        <p:sp>
          <p:nvSpPr>
            <p:cNvPr id="10" name="Rectangle 9"/>
            <p:cNvSpPr/>
            <p:nvPr/>
          </p:nvSpPr>
          <p:spPr>
            <a:xfrm>
              <a:off x="5765912" y="2132856"/>
              <a:ext cx="720080" cy="3456384"/>
            </a:xfrm>
            <a:prstGeom prst="rect">
              <a:avLst/>
            </a:prstGeom>
            <a:solidFill>
              <a:srgbClr val="28D2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/>
            <p:cNvSpPr/>
            <p:nvPr/>
          </p:nvSpPr>
          <p:spPr>
            <a:xfrm rot="16200000">
              <a:off x="4489129" y="3602418"/>
              <a:ext cx="327365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RESPONSABILITÉ</a:t>
              </a:r>
              <a:endParaRPr 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6630008" y="1417638"/>
            <a:ext cx="878904" cy="4171602"/>
            <a:chOff x="6630008" y="1417638"/>
            <a:chExt cx="878904" cy="4171602"/>
          </a:xfrm>
          <a:effectLst/>
        </p:grpSpPr>
        <p:sp>
          <p:nvSpPr>
            <p:cNvPr id="11" name="Rectangle 10"/>
            <p:cNvSpPr/>
            <p:nvPr/>
          </p:nvSpPr>
          <p:spPr>
            <a:xfrm>
              <a:off x="6630008" y="1417638"/>
              <a:ext cx="878904" cy="4171602"/>
            </a:xfrm>
            <a:prstGeom prst="rect">
              <a:avLst/>
            </a:prstGeom>
            <a:solidFill>
              <a:srgbClr val="28D2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/>
            <p:cNvSpPr/>
            <p:nvPr/>
          </p:nvSpPr>
          <p:spPr>
            <a:xfrm rot="16200000">
              <a:off x="6489014" y="4658797"/>
              <a:ext cx="116089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SENS</a:t>
              </a:r>
              <a:endParaRPr 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679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4294967295"/>
          </p:nvPr>
        </p:nvSpPr>
        <p:spPr>
          <a:xfrm>
            <a:off x="0" y="2523105"/>
            <a:ext cx="9144000" cy="2922119"/>
          </a:xfrm>
          <a:prstGeom prst="rect">
            <a:avLst/>
          </a:prstGeom>
        </p:spPr>
        <p:txBody>
          <a:bodyPr/>
          <a:lstStyle/>
          <a:p>
            <a:pPr marL="363538" algn="ctr"/>
            <a:r>
              <a:rPr lang="fr-FR" dirty="0" smtClean="0">
                <a:solidFill>
                  <a:srgbClr val="28D2E4"/>
                </a:solidFill>
              </a:rPr>
              <a:t>LE </a:t>
            </a:r>
            <a:r>
              <a:rPr lang="fr-FR" b="1" dirty="0" smtClean="0">
                <a:solidFill>
                  <a:srgbClr val="28D2E4"/>
                </a:solidFill>
              </a:rPr>
              <a:t>GEM LEARNING MODEL</a:t>
            </a:r>
          </a:p>
          <a:p>
            <a:pPr marL="363538" algn="ctr"/>
            <a:r>
              <a:rPr lang="fr-FR" dirty="0">
                <a:solidFill>
                  <a:srgbClr val="28D2E4"/>
                </a:solidFill>
                <a:sym typeface="Wingdings 3" panose="05040102010807070707" pitchFamily="18" charset="2"/>
              </a:rPr>
              <a:t></a:t>
            </a:r>
            <a:r>
              <a:rPr lang="fr-FR" dirty="0">
                <a:sym typeface="Wingdings 3" panose="05040102010807070707" pitchFamily="18" charset="2"/>
              </a:rPr>
              <a:t> </a:t>
            </a:r>
            <a:r>
              <a:rPr lang="fr-FR" dirty="0" smtClean="0"/>
              <a:t>Référentiel commun pédagogique</a:t>
            </a:r>
          </a:p>
          <a:p>
            <a:pPr marL="363538" algn="ctr">
              <a:spcBef>
                <a:spcPts val="0"/>
              </a:spcBef>
            </a:pPr>
            <a:r>
              <a:rPr lang="fr-FR" sz="4000" b="1" dirty="0" smtClean="0">
                <a:solidFill>
                  <a:srgbClr val="28D2E4"/>
                </a:solidFill>
              </a:rPr>
              <a:t>=</a:t>
            </a:r>
            <a:endParaRPr lang="fr-FR" sz="4000" b="1" dirty="0">
              <a:solidFill>
                <a:srgbClr val="28D2E4"/>
              </a:solidFill>
            </a:endParaRPr>
          </a:p>
          <a:p>
            <a:pPr marL="363538" algn="ctr"/>
            <a:r>
              <a:rPr lang="fr-FR" dirty="0" smtClean="0"/>
              <a:t>Autonomie, responsabilité, persévérance, confiance, agilité, engagement, curiosité… </a:t>
            </a:r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3200" b="1" dirty="0" smtClean="0"/>
              <a:t>VALEURS </a:t>
            </a:r>
            <a:r>
              <a:rPr lang="fr-FR" sz="3200" dirty="0" smtClean="0"/>
              <a:t>: DE QUOI PARLE-T-ON ?</a:t>
            </a:r>
            <a:endParaRPr lang="fr-FR" sz="32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1302">
            <a:off x="4032000" y="1417638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42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452952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*Apprentis Managers de l’Information 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3200" dirty="0" smtClean="0"/>
              <a:t>UNE </a:t>
            </a:r>
            <a:r>
              <a:rPr lang="fr-FR" sz="3200" b="1" dirty="0" smtClean="0"/>
              <a:t>ENQUÊTE CROISÉE</a:t>
            </a:r>
            <a:endParaRPr lang="fr-FR" sz="3200" b="1" dirty="0"/>
          </a:p>
        </p:txBody>
      </p:sp>
      <p:grpSp>
        <p:nvGrpSpPr>
          <p:cNvPr id="25" name="Groupe 24"/>
          <p:cNvGrpSpPr/>
          <p:nvPr/>
        </p:nvGrpSpPr>
        <p:grpSpPr>
          <a:xfrm>
            <a:off x="914548" y="1417638"/>
            <a:ext cx="7314904" cy="3545046"/>
            <a:chOff x="827584" y="1277417"/>
            <a:chExt cx="7314904" cy="3545046"/>
          </a:xfrm>
        </p:grpSpPr>
        <p:sp>
          <p:nvSpPr>
            <p:cNvPr id="6" name="Rectangle 5"/>
            <p:cNvSpPr/>
            <p:nvPr/>
          </p:nvSpPr>
          <p:spPr>
            <a:xfrm>
              <a:off x="5596232" y="2424607"/>
              <a:ext cx="252028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fr-F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Étudiants</a:t>
              </a:r>
              <a:r>
                <a:rPr lang="fr-F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727162" y="4360798"/>
              <a:ext cx="16561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fr-F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AMIs</a:t>
              </a:r>
              <a:r>
                <a:rPr lang="fr-F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827584" y="2424607"/>
              <a:ext cx="309634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fr-F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Professionnels</a:t>
              </a:r>
              <a:endParaRPr lang="fr-FR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1329037" y="1287253"/>
              <a:ext cx="2093438" cy="1080000"/>
              <a:chOff x="1691680" y="1287253"/>
              <a:chExt cx="2093438" cy="1080000"/>
            </a:xfrm>
          </p:grpSpPr>
          <p:pic>
            <p:nvPicPr>
              <p:cNvPr id="3" name="Image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95796" y="1287253"/>
                <a:ext cx="1080000" cy="1080000"/>
              </a:xfrm>
              <a:prstGeom prst="rect">
                <a:avLst/>
              </a:prstGeom>
            </p:spPr>
          </p:pic>
          <p:pic>
            <p:nvPicPr>
              <p:cNvPr id="10" name="Image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91680" y="1434633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11" name="Image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65118" y="1434633"/>
                <a:ext cx="720000" cy="720000"/>
              </a:xfrm>
              <a:prstGeom prst="rect">
                <a:avLst/>
              </a:prstGeom>
            </p:spPr>
          </p:pic>
        </p:grpSp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20455">
              <a:off x="3656802" y="2445272"/>
              <a:ext cx="1980046" cy="1980046"/>
            </a:xfrm>
            <a:prstGeom prst="rect">
              <a:avLst/>
            </a:prstGeom>
          </p:spPr>
        </p:pic>
        <p:grpSp>
          <p:nvGrpSpPr>
            <p:cNvPr id="19" name="Groupe 18"/>
            <p:cNvGrpSpPr/>
            <p:nvPr/>
          </p:nvGrpSpPr>
          <p:grpSpPr>
            <a:xfrm>
              <a:off x="5570256" y="1277417"/>
              <a:ext cx="2572232" cy="1080000"/>
              <a:chOff x="5467762" y="1277417"/>
              <a:chExt cx="2572232" cy="1080000"/>
            </a:xfrm>
          </p:grpSpPr>
          <p:pic>
            <p:nvPicPr>
              <p:cNvPr id="15" name="Image 1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30820" y="1277417"/>
                <a:ext cx="1080000" cy="1080000"/>
              </a:xfrm>
              <a:prstGeom prst="rect">
                <a:avLst/>
              </a:prstGeom>
            </p:spPr>
          </p:pic>
          <p:pic>
            <p:nvPicPr>
              <p:cNvPr id="16" name="Image 1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67762" y="1434633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17" name="Image 1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53878" y="1434633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18" name="Image 1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9994" y="1434633"/>
                <a:ext cx="720000" cy="720000"/>
              </a:xfrm>
              <a:prstGeom prst="rect">
                <a:avLst/>
              </a:prstGeom>
            </p:spPr>
          </p:pic>
        </p:grpSp>
        <p:grpSp>
          <p:nvGrpSpPr>
            <p:cNvPr id="24" name="Groupe 23"/>
            <p:cNvGrpSpPr/>
            <p:nvPr/>
          </p:nvGrpSpPr>
          <p:grpSpPr>
            <a:xfrm>
              <a:off x="1774690" y="3301779"/>
              <a:ext cx="1561128" cy="1080000"/>
              <a:chOff x="1177138" y="3301779"/>
              <a:chExt cx="1561128" cy="1080000"/>
            </a:xfrm>
          </p:grpSpPr>
          <p:pic>
            <p:nvPicPr>
              <p:cNvPr id="22" name="Image 21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8266" y="3301779"/>
                <a:ext cx="1080000" cy="1080000"/>
              </a:xfrm>
              <a:prstGeom prst="rect">
                <a:avLst/>
              </a:prstGeom>
            </p:spPr>
          </p:pic>
          <p:pic>
            <p:nvPicPr>
              <p:cNvPr id="23" name="Image 22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7138" y="3422719"/>
                <a:ext cx="720000" cy="720000"/>
              </a:xfrm>
              <a:prstGeom prst="rect">
                <a:avLst/>
              </a:prstGeom>
            </p:spPr>
          </p:pic>
        </p:grpSp>
      </p:grpSp>
      <p:sp>
        <p:nvSpPr>
          <p:cNvPr id="26" name="ZoneTexte 25"/>
          <p:cNvSpPr txBox="1"/>
          <p:nvPr/>
        </p:nvSpPr>
        <p:spPr>
          <a:xfrm>
            <a:off x="6156176" y="2975351"/>
            <a:ext cx="204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28D2E4"/>
              </a:buClr>
              <a:buFont typeface="Wingdings 3" panose="05040102010807070707" pitchFamily="18" charset="2"/>
              <a:buChar char="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Sup de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1A</a:t>
            </a: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28D2E4"/>
              </a:buClr>
              <a:buFont typeface="Wingdings 3" panose="05040102010807070707" pitchFamily="18" charset="2"/>
              <a:buChar char=""/>
            </a:pP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Executive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05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5067722" y="1384909"/>
            <a:ext cx="3600000" cy="4276339"/>
          </a:xfrm>
          <a:prstGeom prst="rect">
            <a:avLst/>
          </a:prstGeom>
          <a:solidFill>
            <a:srgbClr val="ECF0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576862" y="1384909"/>
            <a:ext cx="3600000" cy="4276340"/>
          </a:xfrm>
          <a:prstGeom prst="rect">
            <a:avLst/>
          </a:prstGeom>
          <a:solidFill>
            <a:srgbClr val="ECF0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1" name="Groupe 30"/>
          <p:cNvGrpSpPr/>
          <p:nvPr/>
        </p:nvGrpSpPr>
        <p:grpSpPr>
          <a:xfrm>
            <a:off x="892479" y="2636912"/>
            <a:ext cx="2968766" cy="2709592"/>
            <a:chOff x="715445" y="2805899"/>
            <a:chExt cx="2968766" cy="2709592"/>
          </a:xfrm>
        </p:grpSpPr>
        <p:sp>
          <p:nvSpPr>
            <p:cNvPr id="5" name="ZoneTexte 4"/>
            <p:cNvSpPr txBox="1"/>
            <p:nvPr/>
          </p:nvSpPr>
          <p:spPr>
            <a:xfrm>
              <a:off x="715445" y="2805899"/>
              <a:ext cx="296876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28D2E4"/>
                </a:buClr>
              </a:pPr>
              <a:r>
                <a:rPr lang="fr-FR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Analyse</a:t>
              </a:r>
              <a:endParaRPr lang="fr-FR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Clr>
                  <a:srgbClr val="28D2E4"/>
                </a:buClr>
                <a:buFont typeface="Wingdings" panose="05000000000000000000" pitchFamily="2" charset="2"/>
                <a:buChar char="ü"/>
              </a:pPr>
              <a:r>
                <a:rPr lang="fr-F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Rapport d’étonnement</a:t>
              </a:r>
            </a:p>
            <a:p>
              <a:pPr marL="285750" indent="-285750">
                <a:buClr>
                  <a:srgbClr val="28D2E4"/>
                </a:buClr>
                <a:buFont typeface="Wingdings" panose="05000000000000000000" pitchFamily="2" charset="2"/>
                <a:buChar char="ü"/>
              </a:pPr>
              <a:r>
                <a:rPr lang="fr-F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Bonnes surprises</a:t>
              </a:r>
            </a:p>
            <a:p>
              <a:pPr marL="285750" indent="-285750">
                <a:buClr>
                  <a:srgbClr val="28D2E4"/>
                </a:buClr>
                <a:buFont typeface="Wingdings" panose="05000000000000000000" pitchFamily="2" charset="2"/>
                <a:buChar char="ü"/>
              </a:pPr>
              <a:r>
                <a:rPr lang="fr-F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Points d’amélioration</a:t>
              </a:r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1191716" y="4869160"/>
              <a:ext cx="20162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 caps de création de valeur</a:t>
              </a:r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lèche vers le bas 8"/>
            <p:cNvSpPr/>
            <p:nvPr/>
          </p:nvSpPr>
          <p:spPr>
            <a:xfrm>
              <a:off x="1939582" y="4275716"/>
              <a:ext cx="520493" cy="466888"/>
            </a:xfrm>
            <a:prstGeom prst="downArrow">
              <a:avLst/>
            </a:prstGeom>
            <a:solidFill>
              <a:srgbClr val="2230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2" name="Groupe 31"/>
          <p:cNvGrpSpPr/>
          <p:nvPr/>
        </p:nvGrpSpPr>
        <p:grpSpPr>
          <a:xfrm>
            <a:off x="5148822" y="2636912"/>
            <a:ext cx="3437801" cy="2783261"/>
            <a:chOff x="5220072" y="2805899"/>
            <a:chExt cx="3437801" cy="2783261"/>
          </a:xfrm>
        </p:grpSpPr>
        <p:sp>
          <p:nvSpPr>
            <p:cNvPr id="26" name="Flèche vers le bas 25"/>
            <p:cNvSpPr/>
            <p:nvPr/>
          </p:nvSpPr>
          <p:spPr>
            <a:xfrm>
              <a:off x="6678726" y="4275716"/>
              <a:ext cx="520493" cy="466888"/>
            </a:xfrm>
            <a:prstGeom prst="downArrow">
              <a:avLst/>
            </a:prstGeom>
            <a:solidFill>
              <a:srgbClr val="2230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5220072" y="2805899"/>
              <a:ext cx="34378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Décision</a:t>
              </a:r>
            </a:p>
            <a:p>
              <a:pPr marL="285750" indent="-285750">
                <a:buClr>
                  <a:srgbClr val="28D2E4"/>
                </a:buClr>
                <a:buFont typeface="Wingdings 3" panose="05040102010807070707" pitchFamily="18" charset="2"/>
                <a:buChar char=""/>
              </a:pPr>
              <a:r>
                <a:rPr lang="fr-F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45 actions </a:t>
              </a:r>
            </a:p>
            <a:p>
              <a:pPr marL="285750" indent="-285750">
                <a:buClr>
                  <a:srgbClr val="28D2E4"/>
                </a:buClr>
                <a:buFont typeface="Wingdings 3" panose="05040102010807070707" pitchFamily="18" charset="2"/>
                <a:buChar char=""/>
              </a:pPr>
              <a:r>
                <a:rPr lang="fr-F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25 créatrices de valeurs</a:t>
              </a:r>
            </a:p>
            <a:p>
              <a:pPr marL="285750" indent="-285750">
                <a:buClr>
                  <a:srgbClr val="28D2E4"/>
                </a:buClr>
                <a:buFont typeface="Wingdings 3" panose="05040102010807070707" pitchFamily="18" charset="2"/>
                <a:buChar char=""/>
              </a:pPr>
              <a:r>
                <a:rPr lang="fr-F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11 porteuses de sens</a:t>
              </a:r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7" name="Groupe 26"/>
            <p:cNvGrpSpPr/>
            <p:nvPr/>
          </p:nvGrpSpPr>
          <p:grpSpPr>
            <a:xfrm>
              <a:off x="5493613" y="4869160"/>
              <a:ext cx="2890718" cy="720000"/>
              <a:chOff x="5206925" y="4869160"/>
              <a:chExt cx="2890718" cy="720000"/>
            </a:xfrm>
          </p:grpSpPr>
          <p:sp>
            <p:nvSpPr>
              <p:cNvPr id="12" name="ZoneTexte 11"/>
              <p:cNvSpPr txBox="1"/>
              <p:nvPr/>
            </p:nvSpPr>
            <p:spPr>
              <a:xfrm>
                <a:off x="5780302" y="5143660"/>
                <a:ext cx="23173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rgbClr val="22303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 actions retenues</a:t>
                </a:r>
                <a:endParaRPr lang="fr-FR" b="1" dirty="0">
                  <a:solidFill>
                    <a:srgbClr val="22303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4" name="Image 2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06925" y="4869160"/>
                <a:ext cx="720000" cy="720000"/>
              </a:xfrm>
              <a:prstGeom prst="rect">
                <a:avLst/>
              </a:prstGeom>
            </p:spPr>
          </p:pic>
        </p:grpSp>
      </p:grpSp>
      <p:sp>
        <p:nvSpPr>
          <p:cNvPr id="30" name="Triangle isocèle 29"/>
          <p:cNvSpPr/>
          <p:nvPr/>
        </p:nvSpPr>
        <p:spPr>
          <a:xfrm rot="5400000">
            <a:off x="4106943" y="3052596"/>
            <a:ext cx="1030698" cy="538592"/>
          </a:xfrm>
          <a:prstGeom prst="triangle">
            <a:avLst/>
          </a:prstGeom>
          <a:solidFill>
            <a:srgbClr val="28D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0" name="Groupe 39"/>
          <p:cNvGrpSpPr/>
          <p:nvPr/>
        </p:nvGrpSpPr>
        <p:grpSpPr>
          <a:xfrm>
            <a:off x="2339752" y="1052856"/>
            <a:ext cx="4464496" cy="1362729"/>
            <a:chOff x="2339752" y="1052856"/>
            <a:chExt cx="4464496" cy="1362729"/>
          </a:xfrm>
        </p:grpSpPr>
        <p:sp>
          <p:nvSpPr>
            <p:cNvPr id="22" name="Rectangle 21"/>
            <p:cNvSpPr/>
            <p:nvPr/>
          </p:nvSpPr>
          <p:spPr>
            <a:xfrm>
              <a:off x="2339752" y="1161361"/>
              <a:ext cx="4464496" cy="12542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/>
            <p:cNvGrpSpPr/>
            <p:nvPr/>
          </p:nvGrpSpPr>
          <p:grpSpPr>
            <a:xfrm>
              <a:off x="3474778" y="1052856"/>
              <a:ext cx="2194444" cy="1080000"/>
              <a:chOff x="955163" y="1007478"/>
              <a:chExt cx="2194444" cy="1080000"/>
            </a:xfrm>
          </p:grpSpPr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5163" y="1007478"/>
                <a:ext cx="1080000" cy="1080000"/>
              </a:xfrm>
              <a:prstGeom prst="rect">
                <a:avLst/>
              </a:prstGeom>
            </p:spPr>
          </p:pic>
          <p:pic>
            <p:nvPicPr>
              <p:cNvPr id="15" name="Image 1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9607" y="1154858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16" name="Image 1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4485" y="1154858"/>
                <a:ext cx="720000" cy="720000"/>
              </a:xfrm>
              <a:prstGeom prst="rect">
                <a:avLst/>
              </a:prstGeom>
            </p:spPr>
          </p:pic>
        </p:grpSp>
      </p:grpSp>
      <p:sp>
        <p:nvSpPr>
          <p:cNvPr id="13" name="Titr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3200" dirty="0" smtClean="0"/>
              <a:t>UN </a:t>
            </a:r>
            <a:r>
              <a:rPr lang="fr-FR" sz="3200" b="1" dirty="0" smtClean="0"/>
              <a:t>DIAGNOSTIC COLLECTIF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323744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3200" dirty="0" smtClean="0"/>
              <a:t>LES </a:t>
            </a:r>
            <a:r>
              <a:rPr lang="fr-FR" sz="3200" b="1" dirty="0" smtClean="0"/>
              <a:t>4 ACTIONS RETENUES</a:t>
            </a:r>
            <a:endParaRPr lang="fr-FR" sz="3200" b="1" dirty="0"/>
          </a:p>
        </p:txBody>
      </p:sp>
      <p:grpSp>
        <p:nvGrpSpPr>
          <p:cNvPr id="13" name="Groupe 12"/>
          <p:cNvGrpSpPr/>
          <p:nvPr/>
        </p:nvGrpSpPr>
        <p:grpSpPr>
          <a:xfrm>
            <a:off x="1808654" y="1456654"/>
            <a:ext cx="7335346" cy="3457903"/>
            <a:chOff x="1808654" y="1456654"/>
            <a:chExt cx="7335346" cy="3457903"/>
          </a:xfrm>
        </p:grpSpPr>
        <p:sp>
          <p:nvSpPr>
            <p:cNvPr id="4" name="Rectangle 3"/>
            <p:cNvSpPr/>
            <p:nvPr/>
          </p:nvSpPr>
          <p:spPr>
            <a:xfrm>
              <a:off x="1808654" y="1456654"/>
              <a:ext cx="715583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Favoriser le développement de la </a:t>
              </a:r>
              <a:r>
                <a:rPr lang="fr-F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persévérance</a:t>
              </a:r>
              <a:r>
                <a:rPr lang="fr-FR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des </a:t>
              </a:r>
              <a:r>
                <a:rPr lang="fr-FR" sz="2400" dirty="0">
                  <a:latin typeface="Arial" panose="020B0604020202020204" pitchFamily="34" charset="0"/>
                  <a:cs typeface="Arial" panose="020B0604020202020204" pitchFamily="34" charset="0"/>
                </a:rPr>
                <a:t>é</a:t>
              </a:r>
              <a:r>
                <a:rPr lang="fr-FR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tudiants </a:t>
              </a:r>
              <a:endParaRPr lang="fr-FR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835696" y="2332289"/>
              <a:ext cx="730830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400" dirty="0">
                  <a:latin typeface="Arial" panose="020B0604020202020204" pitchFamily="34" charset="0"/>
                  <a:cs typeface="Arial" panose="020B0604020202020204" pitchFamily="34" charset="0"/>
                </a:rPr>
                <a:t>Amener les </a:t>
              </a:r>
              <a:r>
                <a:rPr lang="fr-F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AMIs vers l’expertise </a:t>
              </a:r>
              <a:r>
                <a:rPr lang="fr-FR" sz="2400" dirty="0">
                  <a:latin typeface="Arial" panose="020B0604020202020204" pitchFamily="34" charset="0"/>
                  <a:cs typeface="Arial" panose="020B0604020202020204" pitchFamily="34" charset="0"/>
                </a:rPr>
                <a:t>en gestion des ressources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835696" y="3207924"/>
              <a:ext cx="730830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400" dirty="0">
                  <a:latin typeface="Arial" panose="020B0604020202020204" pitchFamily="34" charset="0"/>
                  <a:cs typeface="Arial" panose="020B0604020202020204" pitchFamily="34" charset="0"/>
                </a:rPr>
                <a:t>Valoriser </a:t>
              </a:r>
              <a:r>
                <a:rPr lang="fr-F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l’avant-parcours </a:t>
              </a:r>
              <a:r>
                <a:rPr lang="fr-FR" sz="2400" dirty="0">
                  <a:latin typeface="Arial" panose="020B0604020202020204" pitchFamily="34" charset="0"/>
                  <a:cs typeface="Arial" panose="020B0604020202020204" pitchFamily="34" charset="0"/>
                </a:rPr>
                <a:t>en bibliothèque auprès des étudiants et parties prenantes 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835696" y="4083560"/>
              <a:ext cx="730830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400" dirty="0">
                  <a:latin typeface="Arial" panose="020B0604020202020204" pitchFamily="34" charset="0"/>
                  <a:cs typeface="Arial" panose="020B0604020202020204" pitchFamily="34" charset="0"/>
                </a:rPr>
                <a:t>Evoluer </a:t>
              </a:r>
              <a:r>
                <a:rPr lang="fr-FR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d’une </a:t>
              </a:r>
              <a:r>
                <a:rPr lang="fr-FR" sz="2400" dirty="0">
                  <a:latin typeface="Arial" panose="020B0604020202020204" pitchFamily="34" charset="0"/>
                  <a:cs typeface="Arial" panose="020B0604020202020204" pitchFamily="34" charset="0"/>
                </a:rPr>
                <a:t>formation méthodologique au développement de </a:t>
              </a:r>
              <a:r>
                <a:rPr lang="fr-F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compétences </a:t>
              </a:r>
              <a:r>
                <a:rPr lang="fr-FR" sz="2400" dirty="0">
                  <a:latin typeface="Arial" panose="020B0604020202020204" pitchFamily="34" charset="0"/>
                  <a:cs typeface="Arial" panose="020B0604020202020204" pitchFamily="34" charset="0"/>
                </a:rPr>
                <a:t>informationnelles </a:t>
              </a:r>
            </a:p>
          </p:txBody>
        </p:sp>
      </p:grp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12152"/>
            <a:ext cx="720000" cy="72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387787"/>
            <a:ext cx="720000" cy="720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263422"/>
            <a:ext cx="720000" cy="720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139058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66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905353"/>
            <a:ext cx="9144000" cy="9025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3707904" y="2153111"/>
            <a:ext cx="4968552" cy="7592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 algn="just">
              <a:buClr>
                <a:srgbClr val="22303E"/>
              </a:buClr>
              <a:buFont typeface="Wingdings 3" panose="05040102010807070707" pitchFamily="18" charset="2"/>
              <a:buChar char=""/>
            </a:pPr>
            <a:r>
              <a:rPr lang="fr-FR" sz="1500" dirty="0" smtClean="0"/>
              <a:t>Produire un cas pratique intégré à un cours de TC 1A challengeant les étudiants sur leurs compétences informationnelles évaluées par la bibliothèque.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3200" dirty="0" smtClean="0"/>
              <a:t>UNE </a:t>
            </a:r>
            <a:r>
              <a:rPr lang="fr-FR" sz="3200" b="1" dirty="0" smtClean="0"/>
              <a:t>ACTION</a:t>
            </a:r>
            <a:r>
              <a:rPr lang="fr-FR" sz="3200" dirty="0" smtClean="0"/>
              <a:t>, DES </a:t>
            </a:r>
            <a:r>
              <a:rPr lang="fr-FR" sz="3200" b="1" dirty="0" smtClean="0"/>
              <a:t>IMPACTS</a:t>
            </a:r>
            <a:endParaRPr lang="fr-FR" sz="3200" b="1" dirty="0"/>
          </a:p>
        </p:txBody>
      </p:sp>
      <p:grpSp>
        <p:nvGrpSpPr>
          <p:cNvPr id="7" name="Groupe 6"/>
          <p:cNvGrpSpPr/>
          <p:nvPr/>
        </p:nvGrpSpPr>
        <p:grpSpPr>
          <a:xfrm>
            <a:off x="755576" y="996639"/>
            <a:ext cx="7416825" cy="720000"/>
            <a:chOff x="755576" y="979478"/>
            <a:chExt cx="7416825" cy="720000"/>
          </a:xfrm>
        </p:grpSpPr>
        <p:sp>
          <p:nvSpPr>
            <p:cNvPr id="4" name="Rectangle 3"/>
            <p:cNvSpPr/>
            <p:nvPr/>
          </p:nvSpPr>
          <p:spPr>
            <a:xfrm>
              <a:off x="971601" y="985535"/>
              <a:ext cx="72008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71463" algn="ctr"/>
              <a:r>
                <a:rPr lang="fr-FR" sz="2000" b="1" dirty="0" smtClean="0">
                  <a:solidFill>
                    <a:srgbClr val="28D2E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Évoluer d’une formation méthodologique au développement de compétences informationnelles </a:t>
              </a:r>
              <a:endParaRPr lang="fr-FR" sz="2000" b="1" dirty="0">
                <a:solidFill>
                  <a:srgbClr val="28D2E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979478"/>
              <a:ext cx="720000" cy="720000"/>
            </a:xfrm>
            <a:prstGeom prst="rect">
              <a:avLst/>
            </a:prstGeom>
          </p:spPr>
        </p:pic>
      </p:grpSp>
      <p:sp>
        <p:nvSpPr>
          <p:cNvPr id="8" name="Espace réservé du contenu 2"/>
          <p:cNvSpPr txBox="1">
            <a:spLocks/>
          </p:cNvSpPr>
          <p:nvPr/>
        </p:nvSpPr>
        <p:spPr>
          <a:xfrm>
            <a:off x="179512" y="2133684"/>
            <a:ext cx="3600000" cy="4874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 2" panose="05020102010507070707" pitchFamily="18" charset="2"/>
              <a:buChar char="®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♦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800" b="1" dirty="0">
                <a:solidFill>
                  <a:srgbClr val="22303E"/>
                </a:solidFill>
                <a:latin typeface="+mn-lt"/>
                <a:cs typeface="+mn-cs"/>
              </a:rPr>
              <a:t>ACTION</a:t>
            </a:r>
            <a:r>
              <a:rPr lang="fr-FR" sz="1800" b="1" dirty="0" smtClean="0">
                <a:solidFill>
                  <a:srgbClr val="22303E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79512" y="2965830"/>
            <a:ext cx="3600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r-FR" b="1" dirty="0">
                <a:solidFill>
                  <a:srgbClr val="22303E"/>
                </a:solidFill>
              </a:rPr>
              <a:t>CRÉATION DE VALEURS ATTENDUES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2960" y="3282079"/>
            <a:ext cx="3600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r-FR" b="1" dirty="0">
                <a:solidFill>
                  <a:srgbClr val="22303E"/>
                </a:solidFill>
              </a:rPr>
              <a:t>ÉVOLUTION DE </a:t>
            </a:r>
            <a:r>
              <a:rPr lang="fr-FR" b="1" dirty="0" smtClean="0">
                <a:solidFill>
                  <a:srgbClr val="22303E"/>
                </a:solidFill>
              </a:rPr>
              <a:t>POSTURE</a:t>
            </a:r>
            <a:endParaRPr lang="fr-FR" dirty="0">
              <a:solidFill>
                <a:srgbClr val="22303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3613664"/>
            <a:ext cx="3600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indent="0" algn="r">
              <a:buFont typeface="Wingdings 2" panose="05020102010507070707" pitchFamily="18" charset="2"/>
              <a:buNone/>
            </a:pPr>
            <a:r>
              <a:rPr lang="fr-FR" b="1" dirty="0">
                <a:solidFill>
                  <a:srgbClr val="22303E"/>
                </a:solidFill>
              </a:rPr>
              <a:t>IMPACTS MANAGÉRIAUX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9512" y="4223987"/>
            <a:ext cx="3600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indent="0" algn="r">
              <a:buFont typeface="Wingdings 2" panose="05020102010507070707" pitchFamily="18" charset="2"/>
              <a:buNone/>
            </a:pPr>
            <a:r>
              <a:rPr lang="fr-FR" b="1" dirty="0">
                <a:solidFill>
                  <a:srgbClr val="22303E"/>
                </a:solidFill>
              </a:rPr>
              <a:t>RISQUES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9512" y="5015815"/>
            <a:ext cx="3600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indent="0" algn="r">
              <a:buFont typeface="Wingdings 2" panose="05020102010507070707" pitchFamily="18" charset="2"/>
              <a:buNone/>
            </a:pPr>
            <a:r>
              <a:rPr lang="fr-FR" b="1" dirty="0">
                <a:solidFill>
                  <a:srgbClr val="22303E"/>
                </a:solidFill>
              </a:rPr>
              <a:t>MOYENS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07904" y="3008341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Clr>
                <a:srgbClr val="22303E"/>
              </a:buClr>
              <a:buFont typeface="Wingdings 3" panose="05040102010807070707" pitchFamily="18" charset="2"/>
              <a:buChar char=""/>
            </a:pPr>
            <a:r>
              <a:rPr lang="fr-F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Autonomie, confiance</a:t>
            </a:r>
            <a:endParaRPr lang="fr-F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07904" y="3312946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1" indent="-285750">
              <a:buClr>
                <a:srgbClr val="22303E"/>
              </a:buClr>
              <a:buFont typeface="Wingdings 3" panose="05040102010807070707" pitchFamily="18" charset="2"/>
              <a:buChar char=""/>
            </a:pPr>
            <a:r>
              <a:rPr lang="fr-FR" sz="1500" dirty="0">
                <a:latin typeface="Arial" panose="020B0604020202020204" pitchFamily="34" charset="0"/>
                <a:cs typeface="Arial" panose="020B0604020202020204" pitchFamily="34" charset="0"/>
              </a:rPr>
              <a:t>De documentaliste à formateur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707904" y="3633091"/>
            <a:ext cx="52200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buClr>
                <a:srgbClr val="22303E"/>
              </a:buClr>
              <a:buFont typeface="Wingdings 3" panose="05040102010807070707" pitchFamily="18" charset="2"/>
              <a:buChar char=""/>
            </a:pPr>
            <a:r>
              <a:rPr lang="fr-FR" sz="1500" dirty="0">
                <a:latin typeface="Arial" panose="020B0604020202020204" pitchFamily="34" charset="0"/>
                <a:cs typeface="Arial" panose="020B0604020202020204" pitchFamily="34" charset="0"/>
              </a:rPr>
              <a:t>Critères de recrutement, </a:t>
            </a:r>
            <a:r>
              <a:rPr lang="fr-F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processus </a:t>
            </a:r>
            <a:r>
              <a:rPr lang="fr-FR" sz="1500" dirty="0">
                <a:latin typeface="Arial" panose="020B0604020202020204" pitchFamily="34" charset="0"/>
                <a:cs typeface="Arial" panose="020B0604020202020204" pitchFamily="34" charset="0"/>
              </a:rPr>
              <a:t>d’intégration, critères de valorisation, management par le sens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707904" y="4243414"/>
            <a:ext cx="522007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buClr>
                <a:srgbClr val="22303E"/>
              </a:buClr>
              <a:buFont typeface="Wingdings 3" panose="05040102010807070707" pitchFamily="18" charset="2"/>
              <a:buChar char=""/>
            </a:pPr>
            <a:r>
              <a:rPr lang="fr-FR" sz="1500" dirty="0">
                <a:latin typeface="Arial" panose="020B0604020202020204" pitchFamily="34" charset="0"/>
                <a:cs typeface="Arial" panose="020B0604020202020204" pitchFamily="34" charset="0"/>
              </a:rPr>
              <a:t>Résistances institutionnelle (Bibliothèque sort de la Bibliothèque) et personnelle (confusion/perte de sens du travail)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707904" y="5035242"/>
            <a:ext cx="52315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buClr>
                <a:srgbClr val="22303E"/>
              </a:buClr>
              <a:buFont typeface="Wingdings 3" panose="05040102010807070707" pitchFamily="18" charset="2"/>
              <a:buChar char=""/>
            </a:pPr>
            <a:r>
              <a:rPr lang="fr-FR" sz="1500" dirty="0">
                <a:latin typeface="Arial" panose="020B0604020202020204" pitchFamily="34" charset="0"/>
                <a:cs typeface="Arial" panose="020B0604020202020204" pitchFamily="34" charset="0"/>
              </a:rPr>
              <a:t>Formation de formateur, temps dédié à la construction /test/ communication /animation du cas pratique </a:t>
            </a:r>
          </a:p>
        </p:txBody>
      </p:sp>
    </p:spTree>
    <p:extLst>
      <p:ext uri="{BB962C8B-B14F-4D97-AF65-F5344CB8AC3E}">
        <p14:creationId xmlns:p14="http://schemas.microsoft.com/office/powerpoint/2010/main" val="54900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767949"/>
              </p:ext>
            </p:extLst>
          </p:nvPr>
        </p:nvGraphicFramePr>
        <p:xfrm>
          <a:off x="539552" y="1570491"/>
          <a:ext cx="8064898" cy="37170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0200"/>
                <a:gridCol w="6264698"/>
              </a:tblGrid>
              <a:tr h="624069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ÉVOLUTIONS</a:t>
                      </a:r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IMPACTS</a:t>
                      </a:r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Culturelle</a:t>
                      </a:r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5738" indent="0" algn="l"/>
                      <a:r>
                        <a:rPr lang="fr-F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 procédures (thesaurus pour classement…) aux</a:t>
                      </a:r>
                      <a:r>
                        <a:rPr lang="fr-FR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parcours clients (expérience)</a:t>
                      </a:r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Managériale</a:t>
                      </a:r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7188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l’expertise centralisée à </a:t>
                      </a:r>
                      <a:r>
                        <a:rPr lang="fr-FR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l’</a:t>
                      </a:r>
                      <a:r>
                        <a:rPr lang="fr-FR" i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empowerment</a:t>
                      </a:r>
                      <a:r>
                        <a:rPr lang="fr-FR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357188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 management au </a:t>
                      </a:r>
                      <a:r>
                        <a:rPr lang="fr-FR" i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garden</a:t>
                      </a:r>
                      <a:r>
                        <a:rPr lang="fr-FR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management</a:t>
                      </a:r>
                      <a:endParaRPr lang="fr-FR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Posturale</a:t>
                      </a:r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5738" indent="0" algn="l"/>
                      <a:r>
                        <a:rPr lang="fr-F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lang="fr-FR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documentaliste-expert à coach informationnel</a:t>
                      </a:r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Moyens RH</a:t>
                      </a:r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7188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 temps pour sortir de la bibliothèque</a:t>
                      </a:r>
                    </a:p>
                    <a:p>
                      <a:pPr marL="357188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Formation</a:t>
                      </a:r>
                      <a:r>
                        <a:rPr lang="fr-FR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formateur</a:t>
                      </a:r>
                    </a:p>
                    <a:p>
                      <a:pPr marL="357188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Sensibilisation au coaching</a:t>
                      </a:r>
                    </a:p>
                    <a:p>
                      <a:pPr marL="357188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Refonte d’un portail profilé</a:t>
                      </a:r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itr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3200" b="1" dirty="0" smtClean="0"/>
              <a:t>IMPACTS RH </a:t>
            </a:r>
            <a:r>
              <a:rPr lang="fr-FR" sz="3200" dirty="0" smtClean="0"/>
              <a:t>DES</a:t>
            </a:r>
            <a:r>
              <a:rPr lang="fr-FR" sz="3200" b="1" dirty="0" smtClean="0"/>
              <a:t> ÉVOLUTIONS </a:t>
            </a:r>
          </a:p>
          <a:p>
            <a:r>
              <a:rPr lang="fr-FR" sz="3200" dirty="0" smtClean="0"/>
              <a:t>DE LA </a:t>
            </a:r>
            <a:r>
              <a:rPr lang="fr-FR" sz="3200" b="1" dirty="0" smtClean="0"/>
              <a:t>BIBLIOTHÈQUE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82710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467</Words>
  <Application>Microsoft Office PowerPoint</Application>
  <PresentationFormat>Affichage à l'écran (4:3)</PresentationFormat>
  <Paragraphs>109</Paragraphs>
  <Slides>12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CRÉATION DE VALEURS EN BIBLIOTHÈQUE ET IMPACTS   SUR LE MANAGEMENT DES RH</vt:lpstr>
      <vt:lpstr>LE CONTEXTE</vt:lpstr>
      <vt:lpstr>DU STOCK À LA CRÉATION DE VALEURS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Grenoble Ecole de Management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Création de valeurs en bibliothèque</dc:title>
  <dc:creator>ALLEGRE Martine</dc:creator>
  <cp:lastModifiedBy>ALLEGRE Martine</cp:lastModifiedBy>
  <cp:revision>71</cp:revision>
  <cp:lastPrinted>2016-07-20T14:28:58Z</cp:lastPrinted>
  <dcterms:created xsi:type="dcterms:W3CDTF">2016-07-19T15:26:31Z</dcterms:created>
  <dcterms:modified xsi:type="dcterms:W3CDTF">2016-07-25T12:14:50Z</dcterms:modified>
</cp:coreProperties>
</file>