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62" r:id="rId5"/>
    <p:sldId id="259" r:id="rId6"/>
    <p:sldId id="261" r:id="rId7"/>
    <p:sldId id="263"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745C7-8D9C-4504-A718-6515E76D64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E68DFDD9-4574-4B8F-BE41-5A6FBA2A407F}">
      <dgm:prSet phldrT="[Texte]" custT="1"/>
      <dgm:spPr/>
      <dgm:t>
        <a:bodyPr/>
        <a:lstStyle/>
        <a:p>
          <a:pPr algn="ctr"/>
          <a:r>
            <a:rPr kumimoji="0" lang="fr-CH" altLang="en-US" sz="2000" b="0" i="0" u="none" baseline="0" dirty="0">
              <a:solidFill>
                <a:srgbClr val="FF0000"/>
              </a:solidFill>
            </a:rPr>
            <a:t>Collections</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sz="2000" b="0" i="0" u="none" baseline="0" dirty="0">
              <a:solidFill>
                <a:srgbClr val="FF0000"/>
              </a:solidFill>
            </a:rPr>
            <a:t>Prêt/PEB/Logistique</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sz="2000" b="0" i="0" u="none" baseline="0" dirty="0">
              <a:solidFill>
                <a:srgbClr val="FF0000"/>
              </a:solidFill>
            </a:rPr>
            <a:t>Services en ligne</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sz="2000" b="0" i="0" u="none" baseline="0" dirty="0">
              <a:solidFill>
                <a:srgbClr val="FF0000"/>
              </a:solidFill>
            </a:rPr>
            <a:t>Formation documentaire</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sz="2000" b="0" i="0" u="none" baseline="0" dirty="0">
              <a:solidFill>
                <a:srgbClr val="FF0000"/>
              </a:solidFill>
            </a:rPr>
            <a:t>Communication</a:t>
          </a:r>
          <a:endParaRPr lang="fr-FR" sz="2000" dirty="0">
            <a:solidFill>
              <a:srgbClr val="FF0000"/>
            </a:solidFill>
          </a:endParaRPr>
        </a:p>
      </dgm:t>
    </dgm:pt>
    <dgm:pt modelId="{58980C13-906F-47B0-A909-C0906E25A32A}" type="parTrans" cxnId="{D55A58BE-1651-4287-8B02-A7EF763CC6CD}">
      <dgm:prSet/>
      <dgm:spPr/>
      <dgm:t>
        <a:bodyPr/>
        <a:lstStyle/>
        <a:p>
          <a:endParaRPr lang="fr-FR"/>
        </a:p>
      </dgm:t>
    </dgm:pt>
    <dgm:pt modelId="{D51FAE87-2CE0-40FC-9B53-DB31ECDD731D}" type="sibTrans" cxnId="{D55A58BE-1651-4287-8B02-A7EF763CC6CD}">
      <dgm:prSet/>
      <dgm:spPr/>
      <dgm:t>
        <a:bodyPr/>
        <a:lstStyle/>
        <a:p>
          <a:endParaRPr lang="fr-FR"/>
        </a:p>
      </dgm:t>
    </dgm:pt>
    <dgm:pt modelId="{C11ECC45-A7FC-494B-9FDB-0E95F6F0C5C2}">
      <dgm:prSet phldrT="[Texte]"/>
      <dgm:spPr/>
      <dgm:t>
        <a:bodyPr/>
        <a:lstStyle/>
        <a:p>
          <a:pPr algn="ctr"/>
          <a:r>
            <a:rPr kumimoji="0" lang="fr-CH" altLang="en-US" b="1" i="0" u="sng" baseline="0" dirty="0">
              <a:solidFill>
                <a:srgbClr val="FF0000"/>
              </a:solidFill>
            </a:rPr>
            <a:t>Collections</a:t>
          </a:r>
          <a:endParaRPr kumimoji="0" lang="fr-FR" altLang="en-US" b="1" i="0" u="sng" baseline="0" dirty="0">
            <a:solidFill>
              <a:srgbClr val="FF0000"/>
            </a:solidFill>
          </a:endParaRP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Gestion périodiques , comptable</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Acquisition, désherbage, reliure</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Catalogage, Indexation</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Equipement</a:t>
          </a:r>
          <a:endParaRPr lang="fr-FR" dirty="0"/>
        </a:p>
      </dgm:t>
    </dgm:pt>
    <dgm:pt modelId="{E82E901E-AC5D-4991-948E-2EAD78BAFF93}" type="parTrans" cxnId="{AFF42729-84DE-48E8-8A1C-74F075DFD412}">
      <dgm:prSet/>
      <dgm:spPr/>
      <dgm:t>
        <a:bodyPr/>
        <a:lstStyle/>
        <a:p>
          <a:endParaRPr lang="fr-FR"/>
        </a:p>
      </dgm:t>
    </dgm:pt>
    <dgm:pt modelId="{811DC9B0-3DED-4829-9070-9A66472839EB}" type="sibTrans" cxnId="{AFF42729-84DE-48E8-8A1C-74F075DFD412}">
      <dgm:prSet/>
      <dgm:spPr/>
      <dgm:t>
        <a:bodyPr/>
        <a:lstStyle/>
        <a:p>
          <a:endParaRPr lang="fr-FR"/>
        </a:p>
      </dgm:t>
    </dgm:pt>
    <dgm:pt modelId="{588B750C-D756-4647-8026-DD3E94E8D299}">
      <dgm:prSet phldrT="[Texte]"/>
      <dgm:spPr/>
      <dgm:t>
        <a:bodyPr/>
        <a:lstStyle/>
        <a:p>
          <a:pPr algn="ctr"/>
          <a:r>
            <a:rPr kumimoji="0" lang="fr-CH" altLang="en-US" b="1" i="0" u="sng" baseline="0" dirty="0">
              <a:solidFill>
                <a:srgbClr val="FF0000"/>
              </a:solidFill>
            </a:rPr>
            <a:t>Prêt/PEB/Logistique</a:t>
          </a:r>
          <a:endParaRPr kumimoji="0" lang="fr-FR" altLang="en-US" b="1" i="0" u="sng" baseline="0" dirty="0">
            <a:solidFill>
              <a:srgbClr val="FF0000"/>
            </a:solidFill>
          </a:endParaRP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Service de référence (sur place)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Accueil, orientation, prêt,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Renseignement, recherches</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PEB et fourniture de doc.</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b="0" i="0" u="none" baseline="0" dirty="0"/>
            <a:t>- Locaux et infrastructures</a:t>
          </a:r>
          <a:endParaRPr lang="fr-FR" dirty="0"/>
        </a:p>
      </dgm:t>
    </dgm:pt>
    <dgm:pt modelId="{9983F6F2-A659-4DBC-8FA7-8ACD37A603F3}" type="parTrans" cxnId="{8358D9F1-8A3A-4037-A7DD-AF599BB5FC02}">
      <dgm:prSet/>
      <dgm:spPr/>
      <dgm:t>
        <a:bodyPr/>
        <a:lstStyle/>
        <a:p>
          <a:endParaRPr lang="fr-FR"/>
        </a:p>
      </dgm:t>
    </dgm:pt>
    <dgm:pt modelId="{1BD94621-A46F-4AAD-B4C2-E5C3D90AE044}" type="sibTrans" cxnId="{8358D9F1-8A3A-4037-A7DD-AF599BB5FC02}">
      <dgm:prSet/>
      <dgm:spPr/>
      <dgm:t>
        <a:bodyPr/>
        <a:lstStyle/>
        <a:p>
          <a:endParaRPr lang="fr-FR"/>
        </a:p>
      </dgm:t>
    </dgm:pt>
    <dgm:pt modelId="{EBB7DD44-CC92-4194-95A1-F3F4D53C7D6B}">
      <dgm:prSet phldrT="[Texte]" custT="1"/>
      <dgm:spPr/>
      <dgm:t>
        <a:bodyPr/>
        <a:lstStyle/>
        <a:p>
          <a:pPr algn="ctr"/>
          <a:r>
            <a:rPr kumimoji="0" lang="fr-CH" altLang="en-US" sz="1800" b="1" i="0" u="sng" baseline="0" dirty="0">
              <a:solidFill>
                <a:srgbClr val="FF0000"/>
              </a:solidFill>
            </a:rPr>
            <a:t>Services en ligne</a:t>
          </a:r>
          <a:endParaRPr kumimoji="0" lang="fr-FR" altLang="en-US" sz="1800" b="1" i="0" u="sng" baseline="0" dirty="0">
            <a:solidFill>
              <a:srgbClr val="FF0000"/>
            </a:solidFill>
          </a:endParaRP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sz="1600" b="0" i="0" u="none" baseline="0" dirty="0"/>
            <a:t>- Développement/gestion services en ligne  (site web, service de référence (en ligne),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sz="1600" b="0" i="0" u="none" baseline="0" dirty="0"/>
            <a:t>archive institutionnelle)</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FR" altLang="en-US" sz="1600" b="0" i="0" u="none" baseline="0" dirty="0"/>
            <a:t>- Ressources électroniques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sz="1600" b="0" i="0" u="none" baseline="0" dirty="0"/>
            <a:t>- Dossiers d’actualité </a:t>
          </a:r>
          <a:endParaRPr lang="fr-FR" sz="1600" dirty="0"/>
        </a:p>
      </dgm:t>
    </dgm:pt>
    <dgm:pt modelId="{B8A21C82-0D50-41B4-A921-38B105F637FE}" type="parTrans" cxnId="{C219569E-712F-4DAF-BCAC-26EB2DE224CB}">
      <dgm:prSet/>
      <dgm:spPr/>
      <dgm:t>
        <a:bodyPr/>
        <a:lstStyle/>
        <a:p>
          <a:endParaRPr lang="fr-FR"/>
        </a:p>
      </dgm:t>
    </dgm:pt>
    <dgm:pt modelId="{16EAD7F2-E312-4B7A-A9B4-BACBF1416EA0}" type="sibTrans" cxnId="{C219569E-712F-4DAF-BCAC-26EB2DE224CB}">
      <dgm:prSet/>
      <dgm:spPr/>
      <dgm:t>
        <a:bodyPr/>
        <a:lstStyle/>
        <a:p>
          <a:endParaRPr lang="fr-FR"/>
        </a:p>
      </dgm:t>
    </dgm:pt>
    <dgm:pt modelId="{D9EA039C-0F1B-4C8F-A7AE-AF375AD10F5D}">
      <dgm:prSet phldrT="[Texte]"/>
      <dgm:spPr/>
      <dgm:t>
        <a:bodyPr/>
        <a:lstStyle/>
        <a:p>
          <a:pPr algn="ctr"/>
          <a:r>
            <a:rPr kumimoji="0" lang="fr-CH" altLang="en-US" b="1" i="0" u="sng" baseline="0" dirty="0">
              <a:solidFill>
                <a:srgbClr val="FF0000"/>
              </a:solidFill>
            </a:rPr>
            <a:t>Communication</a:t>
          </a:r>
          <a:endParaRPr kumimoji="0" lang="fr-CH" altLang="en-US" b="0" i="0" u="none" baseline="0" dirty="0">
            <a:solidFill>
              <a:srgbClr val="FF0000"/>
            </a:solidFill>
          </a:endParaRP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b="0" i="0" u="none" baseline="0" dirty="0"/>
            <a:t>- Animation </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b="0" i="0" u="none" baseline="0" dirty="0"/>
            <a:t>- Diffusion des informations internes et externes</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b="0" i="0" u="none" baseline="0" dirty="0"/>
            <a:t>- Marketing et promotion</a:t>
          </a:r>
        </a:p>
        <a:p>
          <a:pPr marL="342900" marR="0" lvl="0" indent="-342900" algn="ctr" defTabSz="914400" rtl="0" eaLnBrk="1" fontAlgn="base" latinLnBrk="0" hangingPunct="1">
            <a:lnSpc>
              <a:spcPct val="90000"/>
            </a:lnSpc>
            <a:spcBef>
              <a:spcPct val="20000"/>
            </a:spcBef>
            <a:spcAft>
              <a:spcPct val="0"/>
            </a:spcAft>
            <a:buClrTx/>
            <a:buSzTx/>
            <a:buFontTx/>
            <a:buNone/>
            <a:tabLst/>
          </a:pPr>
          <a:r>
            <a:rPr kumimoji="0" lang="fr-CH" altLang="en-US" b="0" i="0" u="none" baseline="0" dirty="0"/>
            <a:t>- Signalétique</a:t>
          </a:r>
          <a:endParaRPr lang="fr-FR" dirty="0"/>
        </a:p>
      </dgm:t>
    </dgm:pt>
    <dgm:pt modelId="{7C3D64AE-3C49-41CF-BC07-6D8DF00196BC}" type="parTrans" cxnId="{DD63A8F3-0CA0-48F9-ABC4-A33CE7BE4A26}">
      <dgm:prSet/>
      <dgm:spPr/>
      <dgm:t>
        <a:bodyPr/>
        <a:lstStyle/>
        <a:p>
          <a:endParaRPr lang="fr-FR"/>
        </a:p>
      </dgm:t>
    </dgm:pt>
    <dgm:pt modelId="{8B564BA1-5BE0-4C4E-98C5-5EF1C2D8D2FF}" type="sibTrans" cxnId="{DD63A8F3-0CA0-48F9-ABC4-A33CE7BE4A26}">
      <dgm:prSet/>
      <dgm:spPr/>
      <dgm:t>
        <a:bodyPr/>
        <a:lstStyle/>
        <a:p>
          <a:endParaRPr lang="fr-FR"/>
        </a:p>
      </dgm:t>
    </dgm:pt>
    <dgm:pt modelId="{EE403396-F16E-42D1-8560-C3FDB8EE4D2B}" type="pres">
      <dgm:prSet presAssocID="{22F745C7-8D9C-4504-A718-6515E76D6491}" presName="diagram" presStyleCnt="0">
        <dgm:presLayoutVars>
          <dgm:dir/>
          <dgm:resizeHandles val="exact"/>
        </dgm:presLayoutVars>
      </dgm:prSet>
      <dgm:spPr/>
      <dgm:t>
        <a:bodyPr/>
        <a:lstStyle/>
        <a:p>
          <a:endParaRPr lang="en-US"/>
        </a:p>
      </dgm:t>
    </dgm:pt>
    <dgm:pt modelId="{132AB077-129A-4B05-8539-235C38035F83}" type="pres">
      <dgm:prSet presAssocID="{E68DFDD9-4574-4B8F-BE41-5A6FBA2A407F}" presName="node" presStyleLbl="node1" presStyleIdx="0" presStyleCnt="5">
        <dgm:presLayoutVars>
          <dgm:bulletEnabled val="1"/>
        </dgm:presLayoutVars>
      </dgm:prSet>
      <dgm:spPr/>
      <dgm:t>
        <a:bodyPr/>
        <a:lstStyle/>
        <a:p>
          <a:endParaRPr lang="en-US"/>
        </a:p>
      </dgm:t>
    </dgm:pt>
    <dgm:pt modelId="{3FB20303-B68E-4347-9597-7DAF07F9B13A}" type="pres">
      <dgm:prSet presAssocID="{D51FAE87-2CE0-40FC-9B53-DB31ECDD731D}" presName="sibTrans" presStyleCnt="0"/>
      <dgm:spPr/>
    </dgm:pt>
    <dgm:pt modelId="{2C59ED4D-2CBC-4402-93A8-75E9B8E461B3}" type="pres">
      <dgm:prSet presAssocID="{C11ECC45-A7FC-494B-9FDB-0E95F6F0C5C2}" presName="node" presStyleLbl="node1" presStyleIdx="1" presStyleCnt="5">
        <dgm:presLayoutVars>
          <dgm:bulletEnabled val="1"/>
        </dgm:presLayoutVars>
      </dgm:prSet>
      <dgm:spPr/>
      <dgm:t>
        <a:bodyPr/>
        <a:lstStyle/>
        <a:p>
          <a:endParaRPr lang="en-US"/>
        </a:p>
      </dgm:t>
    </dgm:pt>
    <dgm:pt modelId="{68FE4D99-D72E-48BB-B346-D9D58E6F1672}" type="pres">
      <dgm:prSet presAssocID="{811DC9B0-3DED-4829-9070-9A66472839EB}" presName="sibTrans" presStyleCnt="0"/>
      <dgm:spPr/>
    </dgm:pt>
    <dgm:pt modelId="{0478CB2D-5DD1-4E52-9C41-3E61B7149DC6}" type="pres">
      <dgm:prSet presAssocID="{588B750C-D756-4647-8026-DD3E94E8D299}" presName="node" presStyleLbl="node1" presStyleIdx="2" presStyleCnt="5">
        <dgm:presLayoutVars>
          <dgm:bulletEnabled val="1"/>
        </dgm:presLayoutVars>
      </dgm:prSet>
      <dgm:spPr/>
      <dgm:t>
        <a:bodyPr/>
        <a:lstStyle/>
        <a:p>
          <a:endParaRPr lang="en-US"/>
        </a:p>
      </dgm:t>
    </dgm:pt>
    <dgm:pt modelId="{AA39E82F-0EF4-4900-81DC-96B4B0BA54BE}" type="pres">
      <dgm:prSet presAssocID="{1BD94621-A46F-4AAD-B4C2-E5C3D90AE044}" presName="sibTrans" presStyleCnt="0"/>
      <dgm:spPr/>
    </dgm:pt>
    <dgm:pt modelId="{BA361ADD-E953-46A2-8127-C2DE77FA2DF6}" type="pres">
      <dgm:prSet presAssocID="{EBB7DD44-CC92-4194-95A1-F3F4D53C7D6B}" presName="node" presStyleLbl="node1" presStyleIdx="3" presStyleCnt="5">
        <dgm:presLayoutVars>
          <dgm:bulletEnabled val="1"/>
        </dgm:presLayoutVars>
      </dgm:prSet>
      <dgm:spPr/>
      <dgm:t>
        <a:bodyPr/>
        <a:lstStyle/>
        <a:p>
          <a:endParaRPr lang="en-US"/>
        </a:p>
      </dgm:t>
    </dgm:pt>
    <dgm:pt modelId="{C07BBFAA-70D2-4C53-BF29-5EF8A28D12A5}" type="pres">
      <dgm:prSet presAssocID="{16EAD7F2-E312-4B7A-A9B4-BACBF1416EA0}" presName="sibTrans" presStyleCnt="0"/>
      <dgm:spPr/>
    </dgm:pt>
    <dgm:pt modelId="{A16DDE97-4026-4F9C-A5FB-D8894EA82F2E}" type="pres">
      <dgm:prSet presAssocID="{D9EA039C-0F1B-4C8F-A7AE-AF375AD10F5D}" presName="node" presStyleLbl="node1" presStyleIdx="4" presStyleCnt="5">
        <dgm:presLayoutVars>
          <dgm:bulletEnabled val="1"/>
        </dgm:presLayoutVars>
      </dgm:prSet>
      <dgm:spPr/>
      <dgm:t>
        <a:bodyPr/>
        <a:lstStyle/>
        <a:p>
          <a:endParaRPr lang="en-US"/>
        </a:p>
      </dgm:t>
    </dgm:pt>
  </dgm:ptLst>
  <dgm:cxnLst>
    <dgm:cxn modelId="{D55A58BE-1651-4287-8B02-A7EF763CC6CD}" srcId="{22F745C7-8D9C-4504-A718-6515E76D6491}" destId="{E68DFDD9-4574-4B8F-BE41-5A6FBA2A407F}" srcOrd="0" destOrd="0" parTransId="{58980C13-906F-47B0-A909-C0906E25A32A}" sibTransId="{D51FAE87-2CE0-40FC-9B53-DB31ECDD731D}"/>
    <dgm:cxn modelId="{362C985C-75DE-4219-B459-978367323CD4}" type="presOf" srcId="{C11ECC45-A7FC-494B-9FDB-0E95F6F0C5C2}" destId="{2C59ED4D-2CBC-4402-93A8-75E9B8E461B3}" srcOrd="0" destOrd="0" presId="urn:microsoft.com/office/officeart/2005/8/layout/default"/>
    <dgm:cxn modelId="{74270CC9-4A42-4B65-868C-B61A6171C7FA}" type="presOf" srcId="{D9EA039C-0F1B-4C8F-A7AE-AF375AD10F5D}" destId="{A16DDE97-4026-4F9C-A5FB-D8894EA82F2E}" srcOrd="0" destOrd="0" presId="urn:microsoft.com/office/officeart/2005/8/layout/default"/>
    <dgm:cxn modelId="{AFF42729-84DE-48E8-8A1C-74F075DFD412}" srcId="{22F745C7-8D9C-4504-A718-6515E76D6491}" destId="{C11ECC45-A7FC-494B-9FDB-0E95F6F0C5C2}" srcOrd="1" destOrd="0" parTransId="{E82E901E-AC5D-4991-948E-2EAD78BAFF93}" sibTransId="{811DC9B0-3DED-4829-9070-9A66472839EB}"/>
    <dgm:cxn modelId="{8358D9F1-8A3A-4037-A7DD-AF599BB5FC02}" srcId="{22F745C7-8D9C-4504-A718-6515E76D6491}" destId="{588B750C-D756-4647-8026-DD3E94E8D299}" srcOrd="2" destOrd="0" parTransId="{9983F6F2-A659-4DBC-8FA7-8ACD37A603F3}" sibTransId="{1BD94621-A46F-4AAD-B4C2-E5C3D90AE044}"/>
    <dgm:cxn modelId="{E18293DD-9225-46BB-9682-C62B85272C6D}" type="presOf" srcId="{E68DFDD9-4574-4B8F-BE41-5A6FBA2A407F}" destId="{132AB077-129A-4B05-8539-235C38035F83}" srcOrd="0" destOrd="0" presId="urn:microsoft.com/office/officeart/2005/8/layout/default"/>
    <dgm:cxn modelId="{DE8A9FEA-1ADC-457F-BC5A-78650E5C5D78}" type="presOf" srcId="{22F745C7-8D9C-4504-A718-6515E76D6491}" destId="{EE403396-F16E-42D1-8560-C3FDB8EE4D2B}" srcOrd="0" destOrd="0" presId="urn:microsoft.com/office/officeart/2005/8/layout/default"/>
    <dgm:cxn modelId="{2E613044-94F6-4729-80E2-3BC8C9A099FC}" type="presOf" srcId="{EBB7DD44-CC92-4194-95A1-F3F4D53C7D6B}" destId="{BA361ADD-E953-46A2-8127-C2DE77FA2DF6}" srcOrd="0" destOrd="0" presId="urn:microsoft.com/office/officeart/2005/8/layout/default"/>
    <dgm:cxn modelId="{C219569E-712F-4DAF-BCAC-26EB2DE224CB}" srcId="{22F745C7-8D9C-4504-A718-6515E76D6491}" destId="{EBB7DD44-CC92-4194-95A1-F3F4D53C7D6B}" srcOrd="3" destOrd="0" parTransId="{B8A21C82-0D50-41B4-A921-38B105F637FE}" sibTransId="{16EAD7F2-E312-4B7A-A9B4-BACBF1416EA0}"/>
    <dgm:cxn modelId="{DD63A8F3-0CA0-48F9-ABC4-A33CE7BE4A26}" srcId="{22F745C7-8D9C-4504-A718-6515E76D6491}" destId="{D9EA039C-0F1B-4C8F-A7AE-AF375AD10F5D}" srcOrd="4" destOrd="0" parTransId="{7C3D64AE-3C49-41CF-BC07-6D8DF00196BC}" sibTransId="{8B564BA1-5BE0-4C4E-98C5-5EF1C2D8D2FF}"/>
    <dgm:cxn modelId="{84B39521-4E03-48AE-8F90-731DAB735B67}" type="presOf" srcId="{588B750C-D756-4647-8026-DD3E94E8D299}" destId="{0478CB2D-5DD1-4E52-9C41-3E61B7149DC6}" srcOrd="0" destOrd="0" presId="urn:microsoft.com/office/officeart/2005/8/layout/default"/>
    <dgm:cxn modelId="{B464BC04-205D-493A-875D-F750D0DE8CAA}" type="presParOf" srcId="{EE403396-F16E-42D1-8560-C3FDB8EE4D2B}" destId="{132AB077-129A-4B05-8539-235C38035F83}" srcOrd="0" destOrd="0" presId="urn:microsoft.com/office/officeart/2005/8/layout/default"/>
    <dgm:cxn modelId="{6032CBFE-F3F7-476A-91E1-E9AC13DAFD31}" type="presParOf" srcId="{EE403396-F16E-42D1-8560-C3FDB8EE4D2B}" destId="{3FB20303-B68E-4347-9597-7DAF07F9B13A}" srcOrd="1" destOrd="0" presId="urn:microsoft.com/office/officeart/2005/8/layout/default"/>
    <dgm:cxn modelId="{55D80A22-BEE4-4329-A258-F6E3160029EC}" type="presParOf" srcId="{EE403396-F16E-42D1-8560-C3FDB8EE4D2B}" destId="{2C59ED4D-2CBC-4402-93A8-75E9B8E461B3}" srcOrd="2" destOrd="0" presId="urn:microsoft.com/office/officeart/2005/8/layout/default"/>
    <dgm:cxn modelId="{C0370990-3832-4377-8AF1-8BEB37499D9D}" type="presParOf" srcId="{EE403396-F16E-42D1-8560-C3FDB8EE4D2B}" destId="{68FE4D99-D72E-48BB-B346-D9D58E6F1672}" srcOrd="3" destOrd="0" presId="urn:microsoft.com/office/officeart/2005/8/layout/default"/>
    <dgm:cxn modelId="{E4E73FF6-8ACD-458F-9458-FD5AC55BC028}" type="presParOf" srcId="{EE403396-F16E-42D1-8560-C3FDB8EE4D2B}" destId="{0478CB2D-5DD1-4E52-9C41-3E61B7149DC6}" srcOrd="4" destOrd="0" presId="urn:microsoft.com/office/officeart/2005/8/layout/default"/>
    <dgm:cxn modelId="{18C5C710-930F-4EF7-9271-8B2B310D93AF}" type="presParOf" srcId="{EE403396-F16E-42D1-8560-C3FDB8EE4D2B}" destId="{AA39E82F-0EF4-4900-81DC-96B4B0BA54BE}" srcOrd="5" destOrd="0" presId="urn:microsoft.com/office/officeart/2005/8/layout/default"/>
    <dgm:cxn modelId="{F4BDF248-9DB8-49EF-9CD4-1A1C78E81F30}" type="presParOf" srcId="{EE403396-F16E-42D1-8560-C3FDB8EE4D2B}" destId="{BA361ADD-E953-46A2-8127-C2DE77FA2DF6}" srcOrd="6" destOrd="0" presId="urn:microsoft.com/office/officeart/2005/8/layout/default"/>
    <dgm:cxn modelId="{87F949B1-BD9A-4B22-AC51-FD50F86204D3}" type="presParOf" srcId="{EE403396-F16E-42D1-8560-C3FDB8EE4D2B}" destId="{C07BBFAA-70D2-4C53-BF29-5EF8A28D12A5}" srcOrd="7" destOrd="0" presId="urn:microsoft.com/office/officeart/2005/8/layout/default"/>
    <dgm:cxn modelId="{18E9B557-6008-42FD-B5D1-EF6A0D98C71B}" type="presParOf" srcId="{EE403396-F16E-42D1-8560-C3FDB8EE4D2B}" destId="{A16DDE97-4026-4F9C-A5FB-D8894EA82F2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53B4F-081F-4890-BAB9-7181B38EB9A5}"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fr-CH"/>
        </a:p>
      </dgm:t>
    </dgm:pt>
    <dgm:pt modelId="{591364B5-A524-44D1-B068-0C8731EFE664}">
      <dgm:prSet phldrT="[Texte]" custT="1"/>
      <dgm:spPr>
        <a:solidFill>
          <a:schemeClr val="bg1"/>
        </a:solidFill>
        <a:ln>
          <a:solidFill>
            <a:schemeClr val="tx1"/>
          </a:solidFill>
        </a:ln>
      </dgm:spPr>
      <dgm:t>
        <a:bodyPr/>
        <a:lstStyle/>
        <a:p>
          <a:r>
            <a:rPr lang="fr-CH" sz="2000" b="1" dirty="0" smtClean="0">
              <a:solidFill>
                <a:schemeClr val="tx1"/>
              </a:solidFill>
            </a:rPr>
            <a:t>BAVL  2012 – 7 piliers d’activités </a:t>
          </a:r>
          <a:endParaRPr lang="fr-CH" sz="2000" dirty="0">
            <a:solidFill>
              <a:schemeClr val="tx1"/>
            </a:solidFill>
          </a:endParaRPr>
        </a:p>
      </dgm:t>
    </dgm:pt>
    <dgm:pt modelId="{1A718B4A-B3D6-40DF-A4A6-325C1E7793DE}" type="parTrans" cxnId="{20705D90-2588-4936-8E09-876C3041F4CB}">
      <dgm:prSet/>
      <dgm:spPr/>
      <dgm:t>
        <a:bodyPr/>
        <a:lstStyle/>
        <a:p>
          <a:endParaRPr lang="fr-CH"/>
        </a:p>
      </dgm:t>
    </dgm:pt>
    <dgm:pt modelId="{9E6DA5C5-0716-418D-88AF-2A07ABAB670F}" type="sibTrans" cxnId="{20705D90-2588-4936-8E09-876C3041F4CB}">
      <dgm:prSet/>
      <dgm:spPr/>
      <dgm:t>
        <a:bodyPr/>
        <a:lstStyle/>
        <a:p>
          <a:endParaRPr lang="fr-CH"/>
        </a:p>
      </dgm:t>
    </dgm:pt>
    <dgm:pt modelId="{E33162B7-9381-4214-9709-8F9FF17FEE94}">
      <dgm:prSet phldrT="[Texte]" custT="1"/>
      <dgm:spPr>
        <a:solidFill>
          <a:schemeClr val="bg1"/>
        </a:solidFill>
        <a:ln>
          <a:solidFill>
            <a:schemeClr val="tx1"/>
          </a:solidFill>
        </a:ln>
      </dgm:spPr>
      <dgm:t>
        <a:bodyPr/>
        <a:lstStyle/>
        <a:p>
          <a:r>
            <a:rPr lang="fr-CH" sz="1200" b="1" u="none" dirty="0" smtClean="0">
              <a:solidFill>
                <a:schemeClr val="tx1"/>
              </a:solidFill>
            </a:rPr>
            <a:t>1. </a:t>
          </a:r>
        </a:p>
        <a:p>
          <a:r>
            <a:rPr lang="fr-CH" sz="1200" b="1" u="sng" dirty="0" smtClean="0">
              <a:solidFill>
                <a:srgbClr val="FF0000"/>
              </a:solidFill>
            </a:rPr>
            <a:t>Stratégie</a:t>
          </a:r>
        </a:p>
        <a:p>
          <a:endParaRPr lang="fr-CH" sz="1100" b="1" dirty="0" smtClean="0">
            <a:solidFill>
              <a:schemeClr val="tx1"/>
            </a:solidFill>
          </a:endParaRPr>
        </a:p>
        <a:p>
          <a:endParaRPr lang="fr-CH" sz="1100" b="1" dirty="0" smtClean="0">
            <a:solidFill>
              <a:schemeClr val="tx1"/>
            </a:solidFill>
          </a:endParaRPr>
        </a:p>
        <a:p>
          <a:r>
            <a:rPr lang="fr-CH" sz="1100" b="1" dirty="0" smtClean="0">
              <a:solidFill>
                <a:schemeClr val="tx1"/>
              </a:solidFill>
            </a:rPr>
            <a:t>Direction</a:t>
          </a:r>
        </a:p>
        <a:p>
          <a:endParaRPr lang="fr-CH" sz="1100" b="1" dirty="0" smtClean="0">
            <a:solidFill>
              <a:schemeClr val="tx1"/>
            </a:solidFill>
          </a:endParaRPr>
        </a:p>
        <a:p>
          <a:r>
            <a:rPr lang="fr-CH" sz="1100" b="1" dirty="0" smtClean="0">
              <a:solidFill>
                <a:schemeClr val="tx1"/>
              </a:solidFill>
            </a:rPr>
            <a:t>Politique</a:t>
          </a:r>
        </a:p>
        <a:p>
          <a:endParaRPr lang="fr-CH" sz="1100" b="1" dirty="0" smtClean="0">
            <a:solidFill>
              <a:schemeClr val="tx1"/>
            </a:solidFill>
          </a:endParaRPr>
        </a:p>
        <a:p>
          <a:r>
            <a:rPr lang="fr-CH" sz="1100" b="1" dirty="0" smtClean="0">
              <a:solidFill>
                <a:schemeClr val="tx1"/>
              </a:solidFill>
            </a:rPr>
            <a:t>Finances</a:t>
          </a:r>
        </a:p>
        <a:p>
          <a:endParaRPr lang="fr-CH" sz="1100" b="1" dirty="0" smtClean="0">
            <a:solidFill>
              <a:schemeClr val="tx1"/>
            </a:solidFill>
          </a:endParaRPr>
        </a:p>
        <a:p>
          <a:r>
            <a:rPr lang="fr-CH" sz="1100" b="1" dirty="0" smtClean="0">
              <a:solidFill>
                <a:schemeClr val="tx1"/>
              </a:solidFill>
            </a:rPr>
            <a:t>Recherche</a:t>
          </a:r>
        </a:p>
        <a:p>
          <a:endParaRPr lang="fr-CH" sz="1100" b="1" dirty="0" smtClean="0">
            <a:solidFill>
              <a:schemeClr val="tx1"/>
            </a:solidFill>
          </a:endParaRPr>
        </a:p>
        <a:p>
          <a:r>
            <a:rPr lang="fr-CH" sz="1100" b="1" dirty="0" smtClean="0">
              <a:solidFill>
                <a:schemeClr val="tx1"/>
              </a:solidFill>
            </a:rPr>
            <a:t>Veille</a:t>
          </a:r>
        </a:p>
      </dgm:t>
    </dgm:pt>
    <dgm:pt modelId="{D2B3581A-20F2-4AA9-A770-99BB8BF79C99}" type="parTrans" cxnId="{8D507A84-D32A-4A4C-8E81-7BA2925465AC}">
      <dgm:prSet/>
      <dgm:spPr/>
      <dgm:t>
        <a:bodyPr/>
        <a:lstStyle/>
        <a:p>
          <a:endParaRPr lang="fr-CH"/>
        </a:p>
      </dgm:t>
    </dgm:pt>
    <dgm:pt modelId="{3BFCD4AD-ADD8-4C37-9149-13380B60F98B}" type="sibTrans" cxnId="{8D507A84-D32A-4A4C-8E81-7BA2925465AC}">
      <dgm:prSet/>
      <dgm:spPr/>
      <dgm:t>
        <a:bodyPr/>
        <a:lstStyle/>
        <a:p>
          <a:endParaRPr lang="fr-CH"/>
        </a:p>
      </dgm:t>
    </dgm:pt>
    <dgm:pt modelId="{C4187408-8251-41CD-8CB7-6E2EE98FCCC4}">
      <dgm:prSet phldrT="[Texte]" custT="1"/>
      <dgm:spPr>
        <a:solidFill>
          <a:schemeClr val="bg1"/>
        </a:solidFill>
        <a:ln>
          <a:solidFill>
            <a:schemeClr val="tx1"/>
          </a:solidFill>
        </a:ln>
      </dgm:spPr>
      <dgm:t>
        <a:bodyPr/>
        <a:lstStyle/>
        <a:p>
          <a:pPr defTabSz="488950">
            <a:lnSpc>
              <a:spcPct val="90000"/>
            </a:lnSpc>
            <a:spcBef>
              <a:spcPct val="0"/>
            </a:spcBef>
            <a:spcAft>
              <a:spcPct val="35000"/>
            </a:spcAft>
          </a:pPr>
          <a:r>
            <a:rPr lang="fr-CH" sz="1200" b="1" u="none" dirty="0" smtClean="0">
              <a:solidFill>
                <a:schemeClr val="tx1"/>
              </a:solidFill>
            </a:rPr>
            <a:t>2. </a:t>
          </a:r>
          <a:r>
            <a:rPr lang="fr-CH" sz="1200" b="1" u="sng" dirty="0" smtClean="0">
              <a:solidFill>
                <a:srgbClr val="FF0000"/>
              </a:solidFill>
            </a:rPr>
            <a:t>Administration</a:t>
          </a:r>
          <a:r>
            <a:rPr lang="fr-CH" sz="1200" b="1" u="sng" dirty="0" smtClean="0">
              <a:solidFill>
                <a:schemeClr val="tx1"/>
              </a:solidFill>
            </a:rPr>
            <a:t> </a:t>
          </a:r>
          <a:endParaRPr lang="fr-CH" sz="1100" b="1" dirty="0" smtClean="0">
            <a:solidFill>
              <a:schemeClr val="bg1"/>
            </a:solidFill>
          </a:endParaRPr>
        </a:p>
        <a:p>
          <a:pPr defTabSz="488950">
            <a:lnSpc>
              <a:spcPct val="90000"/>
            </a:lnSpc>
            <a:spcBef>
              <a:spcPct val="0"/>
            </a:spcBef>
            <a:spcAft>
              <a:spcPct val="35000"/>
            </a:spcAft>
          </a:pPr>
          <a:r>
            <a:rPr lang="fr-CH" sz="1100" b="1" dirty="0" smtClean="0">
              <a:solidFill>
                <a:schemeClr val="bg1"/>
              </a:solidFill>
            </a:rPr>
            <a:t>R</a:t>
          </a:r>
        </a:p>
        <a:p>
          <a:pPr defTabSz="488950">
            <a:lnSpc>
              <a:spcPct val="90000"/>
            </a:lnSpc>
            <a:spcBef>
              <a:spcPct val="0"/>
            </a:spcBef>
            <a:spcAft>
              <a:spcPct val="35000"/>
            </a:spcAft>
          </a:pPr>
          <a:r>
            <a:rPr lang="fr-CH" sz="1100" b="1" dirty="0" smtClean="0">
              <a:solidFill>
                <a:schemeClr val="tx1"/>
              </a:solidFill>
            </a:rPr>
            <a:t>Ressources</a:t>
          </a:r>
        </a:p>
        <a:p>
          <a:pPr defTabSz="488950">
            <a:lnSpc>
              <a:spcPct val="90000"/>
            </a:lnSpc>
            <a:spcBef>
              <a:spcPct val="0"/>
            </a:spcBef>
            <a:spcAft>
              <a:spcPct val="35000"/>
            </a:spcAft>
          </a:pPr>
          <a:r>
            <a:rPr lang="fr-CH" sz="1100" b="1" dirty="0" smtClean="0">
              <a:solidFill>
                <a:schemeClr val="tx1"/>
              </a:solidFill>
            </a:rPr>
            <a:t>humaines</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Santé  /Sécurité </a:t>
          </a: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au travail</a:t>
          </a:r>
        </a:p>
        <a:p>
          <a:pPr defTabSz="488950">
            <a:lnSpc>
              <a:spcPct val="90000"/>
            </a:lnSpc>
            <a:spcBef>
              <a:spcPct val="0"/>
            </a:spcBef>
            <a:spcAft>
              <a:spcPct val="35000"/>
            </a:spcAft>
          </a:pPr>
          <a:endParaRPr lang="fr-CH" sz="1100" b="1" dirty="0" smtClean="0">
            <a:solidFill>
              <a:schemeClr val="tx1"/>
            </a:solidFill>
          </a:endParaRPr>
        </a:p>
        <a:p>
          <a:pPr defTabSz="488950">
            <a:lnSpc>
              <a:spcPct val="90000"/>
            </a:lnSpc>
            <a:spcBef>
              <a:spcPct val="0"/>
            </a:spcBef>
            <a:spcAft>
              <a:spcPct val="35000"/>
            </a:spcAft>
          </a:pPr>
          <a:endParaRPr lang="fr-CH" sz="1100" b="1" dirty="0" smtClean="0">
            <a:solidFill>
              <a:schemeClr val="tx1"/>
            </a:solidFill>
          </a:endParaRPr>
        </a:p>
        <a:p>
          <a:pPr defTabSz="488950">
            <a:lnSpc>
              <a:spcPct val="90000"/>
            </a:lnSpc>
            <a:spcBef>
              <a:spcPct val="0"/>
            </a:spcBef>
            <a:spcAft>
              <a:spcPct val="35000"/>
            </a:spcAft>
          </a:pPr>
          <a:r>
            <a:rPr lang="fr-CH" sz="1100" b="1" dirty="0" smtClean="0">
              <a:solidFill>
                <a:schemeClr val="tx1"/>
              </a:solidFill>
            </a:rPr>
            <a:t>Gestion administrative et financière</a:t>
          </a:r>
        </a:p>
        <a:p>
          <a:pPr defTabSz="488950">
            <a:lnSpc>
              <a:spcPct val="90000"/>
            </a:lnSpc>
            <a:spcBef>
              <a:spcPct val="0"/>
            </a:spcBef>
            <a:spcAft>
              <a:spcPct val="35000"/>
            </a:spcAft>
          </a:pPr>
          <a:r>
            <a:rPr lang="fr-CH" sz="1100" b="1" dirty="0" smtClean="0">
              <a:solidFill>
                <a:schemeClr val="tx1"/>
              </a:solidFill>
            </a:rPr>
            <a:t>Gestion bâtiment et mobilier</a:t>
          </a:r>
          <a:endParaRPr lang="fr-CH" sz="1100" b="1" dirty="0">
            <a:solidFill>
              <a:schemeClr val="tx1"/>
            </a:solidFill>
          </a:endParaRPr>
        </a:p>
      </dgm:t>
    </dgm:pt>
    <dgm:pt modelId="{1F00FD45-FD2E-4E06-9E5F-A07F2435CA89}" type="parTrans" cxnId="{C28701F4-2A78-47B9-8095-5B00837FE91B}">
      <dgm:prSet/>
      <dgm:spPr/>
      <dgm:t>
        <a:bodyPr/>
        <a:lstStyle/>
        <a:p>
          <a:endParaRPr lang="fr-CH"/>
        </a:p>
      </dgm:t>
    </dgm:pt>
    <dgm:pt modelId="{5F578509-3DE0-41FE-B373-A1B3113CF9A9}" type="sibTrans" cxnId="{C28701F4-2A78-47B9-8095-5B00837FE91B}">
      <dgm:prSet/>
      <dgm:spPr/>
      <dgm:t>
        <a:bodyPr/>
        <a:lstStyle/>
        <a:p>
          <a:endParaRPr lang="fr-CH"/>
        </a:p>
      </dgm:t>
    </dgm:pt>
    <dgm:pt modelId="{5D769636-88E5-4FFE-86B7-43C471B1120A}">
      <dgm:prSet phldrT="[Texte]" custT="1"/>
      <dgm:spPr>
        <a:solidFill>
          <a:schemeClr val="bg1"/>
        </a:solidFill>
        <a:ln>
          <a:solidFill>
            <a:schemeClr val="tx1"/>
          </a:solidFill>
        </a:ln>
      </dgm:spPr>
      <dgm:t>
        <a:bodyPr/>
        <a:lstStyle/>
        <a:p>
          <a:r>
            <a:rPr lang="fr-CH" sz="1200" b="1" u="none" dirty="0" smtClean="0">
              <a:solidFill>
                <a:schemeClr val="tx1"/>
              </a:solidFill>
            </a:rPr>
            <a:t>4. </a:t>
          </a:r>
        </a:p>
        <a:p>
          <a:r>
            <a:rPr lang="fr-CH" sz="1200" b="1" u="sng" dirty="0" smtClean="0">
              <a:solidFill>
                <a:srgbClr val="FF0000"/>
              </a:solidFill>
            </a:rPr>
            <a:t>Collections</a:t>
          </a:r>
          <a:r>
            <a:rPr lang="fr-CH" sz="1200" b="1" u="sng" dirty="0" smtClean="0">
              <a:solidFill>
                <a:schemeClr val="tx1"/>
              </a:solidFill>
            </a:rPr>
            <a:t> </a:t>
          </a:r>
        </a:p>
        <a:p>
          <a:endParaRPr lang="fr-CH" sz="1100" b="1" dirty="0" smtClean="0"/>
        </a:p>
        <a:p>
          <a:r>
            <a:rPr lang="fr-CH" sz="1100" b="1" dirty="0" smtClean="0">
              <a:solidFill>
                <a:schemeClr val="tx1"/>
              </a:solidFill>
            </a:rPr>
            <a:t>Archivage historique</a:t>
          </a:r>
        </a:p>
        <a:p>
          <a:r>
            <a:rPr lang="fr-CH" sz="1100" b="1" dirty="0" smtClean="0">
              <a:solidFill>
                <a:schemeClr val="tx1"/>
              </a:solidFill>
            </a:rPr>
            <a:t>Patrimoine BD</a:t>
          </a:r>
        </a:p>
        <a:p>
          <a:r>
            <a:rPr lang="fr-CH" sz="1100" b="1" dirty="0" smtClean="0">
              <a:solidFill>
                <a:schemeClr val="tx1"/>
              </a:solidFill>
            </a:rPr>
            <a:t>Collections Lecture publique et Archives</a:t>
          </a:r>
        </a:p>
        <a:p>
          <a:endParaRPr lang="fr-CH" sz="1100" b="1" dirty="0" smtClean="0">
            <a:solidFill>
              <a:schemeClr val="tx1"/>
            </a:solidFill>
          </a:endParaRPr>
        </a:p>
        <a:p>
          <a:r>
            <a:rPr lang="fr-CH" sz="1100" b="1" dirty="0" smtClean="0">
              <a:solidFill>
                <a:schemeClr val="tx1"/>
              </a:solidFill>
            </a:rPr>
            <a:t>Politique documentaire </a:t>
          </a:r>
        </a:p>
        <a:p>
          <a:r>
            <a:rPr lang="fr-CH" sz="1100" b="1" dirty="0" smtClean="0">
              <a:solidFill>
                <a:schemeClr val="tx1"/>
              </a:solidFill>
            </a:rPr>
            <a:t>Gestion documentaire</a:t>
          </a:r>
        </a:p>
        <a:p>
          <a:r>
            <a:rPr lang="fr-CH" sz="1100" b="1" dirty="0" smtClean="0">
              <a:solidFill>
                <a:schemeClr val="tx1"/>
              </a:solidFill>
            </a:rPr>
            <a:t>Reliure </a:t>
          </a:r>
        </a:p>
      </dgm:t>
    </dgm:pt>
    <dgm:pt modelId="{26DF2094-99EB-49BE-AD8B-7F3FE8CAFC42}" type="parTrans" cxnId="{1420F34A-FFA7-49F3-A05B-EE1D6D0B5754}">
      <dgm:prSet/>
      <dgm:spPr/>
      <dgm:t>
        <a:bodyPr/>
        <a:lstStyle/>
        <a:p>
          <a:endParaRPr lang="fr-CH"/>
        </a:p>
      </dgm:t>
    </dgm:pt>
    <dgm:pt modelId="{D9556B68-F7C2-4AC8-8B21-80933E0764A9}" type="sibTrans" cxnId="{1420F34A-FFA7-49F3-A05B-EE1D6D0B5754}">
      <dgm:prSet/>
      <dgm:spPr/>
      <dgm:t>
        <a:bodyPr/>
        <a:lstStyle/>
        <a:p>
          <a:endParaRPr lang="fr-CH"/>
        </a:p>
      </dgm:t>
    </dgm:pt>
    <dgm:pt modelId="{560064B6-82F7-4222-B57A-AD15C3CBF478}">
      <dgm:prSe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CH" sz="900" b="1" u="sng"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900" b="1" u="sng"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200" b="1" u="none" dirty="0" smtClean="0">
              <a:solidFill>
                <a:schemeClr val="tx1"/>
              </a:solidFill>
            </a:rPr>
            <a:t>5. </a:t>
          </a:r>
        </a:p>
        <a:p>
          <a:pPr marL="0" marR="0" indent="0" defTabSz="914400" eaLnBrk="1" fontAlgn="auto" latinLnBrk="0" hangingPunct="1">
            <a:lnSpc>
              <a:spcPct val="100000"/>
            </a:lnSpc>
            <a:spcBef>
              <a:spcPts val="0"/>
            </a:spcBef>
            <a:spcAft>
              <a:spcPts val="0"/>
            </a:spcAft>
            <a:buClrTx/>
            <a:buSzTx/>
            <a:buFontTx/>
            <a:buNone/>
            <a:tabLst/>
            <a:defRPr/>
          </a:pPr>
          <a:r>
            <a:rPr lang="fr-CH" sz="1200" b="1" u="sng" dirty="0" smtClean="0">
              <a:solidFill>
                <a:srgbClr val="FF0000"/>
              </a:solidFill>
            </a:rPr>
            <a:t>Services au public</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Accueil</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4889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Prêt</a:t>
          </a:r>
        </a:p>
        <a:p>
          <a:pPr marL="0" marR="0" indent="0" defTabSz="488950" eaLnBrk="1" fontAlgn="auto" latinLnBrk="0" hangingPunct="1">
            <a:lnSpc>
              <a:spcPct val="90000"/>
            </a:lnSpc>
            <a:spcBef>
              <a:spcPct val="0"/>
            </a:spcBef>
            <a:spcAft>
              <a:spcPct val="35000"/>
            </a:spcAft>
            <a:buClrTx/>
            <a:buSzTx/>
            <a:buFontTx/>
            <a:buNone/>
            <a:tabLst/>
            <a:defRPr/>
          </a:pPr>
          <a:endParaRPr lang="fr-CH" sz="1100" b="1" dirty="0" smtClean="0">
            <a:solidFill>
              <a:schemeClr val="tx1"/>
            </a:solidFill>
          </a:endParaRPr>
        </a:p>
        <a:p>
          <a:pPr marL="0" marR="0" indent="0" defTabSz="4889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Recherche documentaire</a:t>
          </a:r>
        </a:p>
        <a:p>
          <a:pPr marL="0" marR="0" indent="0" defTabSz="488950" eaLnBrk="1" fontAlgn="auto" latinLnBrk="0" hangingPunct="1">
            <a:lnSpc>
              <a:spcPct val="90000"/>
            </a:lnSpc>
            <a:spcBef>
              <a:spcPct val="0"/>
            </a:spcBef>
            <a:spcAft>
              <a:spcPct val="35000"/>
            </a:spcAft>
            <a:buClrTx/>
            <a:buSzTx/>
            <a:buFontTx/>
            <a:buNone/>
            <a:tabLst/>
            <a:defRPr/>
          </a:pPr>
          <a:endParaRPr lang="fr-CH" sz="1100" b="1" dirty="0" smtClean="0">
            <a:solidFill>
              <a:schemeClr val="tx1"/>
            </a:solidFill>
          </a:endParaRPr>
        </a:p>
        <a:p>
          <a:pPr marL="0" marR="0" indent="0" defTabSz="4889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Gestion des espaces publics</a:t>
          </a:r>
        </a:p>
        <a:p>
          <a:pPr marL="0" marR="0" indent="0" defTabSz="488950" eaLnBrk="1" fontAlgn="auto" latinLnBrk="0" hangingPunct="1">
            <a:lnSpc>
              <a:spcPct val="90000"/>
            </a:lnSpc>
            <a:spcBef>
              <a:spcPct val="0"/>
            </a:spcBef>
            <a:spcAft>
              <a:spcPct val="35000"/>
            </a:spcAft>
            <a:buClrTx/>
            <a:buSzTx/>
            <a:buFontTx/>
            <a:buNone/>
            <a:tabLst/>
            <a:defRPr/>
          </a:pPr>
          <a:endParaRPr lang="fr-CH" sz="900" b="0" dirty="0" smtClean="0"/>
        </a:p>
        <a:p>
          <a:pPr defTabSz="488950">
            <a:lnSpc>
              <a:spcPct val="90000"/>
            </a:lnSpc>
            <a:spcBef>
              <a:spcPct val="0"/>
            </a:spcBef>
            <a:spcAft>
              <a:spcPct val="35000"/>
            </a:spcAft>
          </a:pPr>
          <a:endParaRPr lang="fr-CH" sz="900" b="1" dirty="0" smtClean="0">
            <a:solidFill>
              <a:srgbClr val="FF0000"/>
            </a:solidFill>
          </a:endParaRPr>
        </a:p>
      </dgm:t>
    </dgm:pt>
    <dgm:pt modelId="{55CFB0B8-FA3D-4C29-915C-89C65E6F37BD}" type="parTrans" cxnId="{E4DC88F6-B6C3-4B99-9969-318EB4A6F401}">
      <dgm:prSet/>
      <dgm:spPr/>
      <dgm:t>
        <a:bodyPr/>
        <a:lstStyle/>
        <a:p>
          <a:endParaRPr lang="fr-CH"/>
        </a:p>
      </dgm:t>
    </dgm:pt>
    <dgm:pt modelId="{88038616-804F-434A-99F9-60C345F98547}" type="sibTrans" cxnId="{E4DC88F6-B6C3-4B99-9969-318EB4A6F401}">
      <dgm:prSet/>
      <dgm:spPr/>
      <dgm:t>
        <a:bodyPr/>
        <a:lstStyle/>
        <a:p>
          <a:endParaRPr lang="fr-CH"/>
        </a:p>
      </dgm:t>
    </dgm:pt>
    <dgm:pt modelId="{E6742036-5B3B-4423-93D3-C2A425FF4F56}">
      <dgm:prSe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CH" sz="900" b="1"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900" b="1"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900" b="1"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200" b="1" u="none" dirty="0" smtClean="0">
              <a:solidFill>
                <a:schemeClr val="tx1"/>
              </a:solidFill>
            </a:rPr>
            <a:t>6. </a:t>
          </a:r>
        </a:p>
        <a:p>
          <a:pPr marL="0" marR="0" indent="0" defTabSz="914400" eaLnBrk="1" fontAlgn="auto" latinLnBrk="0" hangingPunct="1">
            <a:lnSpc>
              <a:spcPct val="100000"/>
            </a:lnSpc>
            <a:spcBef>
              <a:spcPts val="0"/>
            </a:spcBef>
            <a:spcAft>
              <a:spcPts val="0"/>
            </a:spcAft>
            <a:buClrTx/>
            <a:buSzTx/>
            <a:buFontTx/>
            <a:buNone/>
            <a:tabLst/>
            <a:defRPr/>
          </a:pPr>
          <a:r>
            <a:rPr lang="fr-CH" sz="1200" b="1" u="sng" dirty="0" smtClean="0">
              <a:solidFill>
                <a:srgbClr val="FF0000"/>
              </a:solidFill>
            </a:rPr>
            <a:t>Système d'information </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Infrastructure IT</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Logiciels métiers</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Services en ligne</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 Portail documentaire</a:t>
          </a:r>
        </a:p>
        <a:p>
          <a:pPr marL="0" marR="0" indent="0" defTabSz="914400" eaLnBrk="1" fontAlgn="auto" latinLnBrk="0" hangingPunct="1">
            <a:lnSpc>
              <a:spcPct val="100000"/>
            </a:lnSpc>
            <a:spcBef>
              <a:spcPts val="0"/>
            </a:spcBef>
            <a:spcAft>
              <a:spcPts val="0"/>
            </a:spcAft>
            <a:buClrTx/>
            <a:buSzTx/>
            <a:buFontTx/>
            <a:buNone/>
            <a:tabLst/>
            <a:defRPr/>
          </a:pPr>
          <a:endParaRPr lang="fr-CH" sz="11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dirty="0" smtClean="0">
              <a:solidFill>
                <a:schemeClr val="tx1"/>
              </a:solidFill>
            </a:rPr>
            <a:t>Numérisatio</a:t>
          </a:r>
          <a:r>
            <a:rPr lang="fr-CH" sz="1100" b="0" dirty="0" smtClean="0">
              <a:solidFill>
                <a:schemeClr val="tx1"/>
              </a:solidFill>
            </a:rPr>
            <a:t>n</a:t>
          </a:r>
        </a:p>
        <a:p>
          <a:pPr marL="0" marR="0" indent="0" defTabSz="914400" eaLnBrk="1" fontAlgn="auto" latinLnBrk="0" hangingPunct="1">
            <a:lnSpc>
              <a:spcPct val="100000"/>
            </a:lnSpc>
            <a:spcBef>
              <a:spcPts val="0"/>
            </a:spcBef>
            <a:spcAft>
              <a:spcPts val="0"/>
            </a:spcAft>
            <a:buClrTx/>
            <a:buSzTx/>
            <a:buFontTx/>
            <a:buNone/>
            <a:tabLst/>
            <a:defRPr/>
          </a:pPr>
          <a:endParaRPr lang="fr-CH" sz="900" b="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900" b="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900" b="0" dirty="0" smtClean="0"/>
        </a:p>
        <a:p>
          <a:pPr marL="0" marR="0" indent="0" defTabSz="914400" eaLnBrk="1" fontAlgn="auto" latinLnBrk="0" hangingPunct="1">
            <a:lnSpc>
              <a:spcPct val="100000"/>
            </a:lnSpc>
            <a:spcBef>
              <a:spcPts val="0"/>
            </a:spcBef>
            <a:spcAft>
              <a:spcPts val="0"/>
            </a:spcAft>
            <a:buClrTx/>
            <a:buSzTx/>
            <a:buFontTx/>
            <a:buNone/>
            <a:tabLst/>
            <a:defRPr/>
          </a:pPr>
          <a:endParaRPr lang="fr-CH" sz="900" b="0" dirty="0" smtClean="0"/>
        </a:p>
        <a:p>
          <a:pPr defTabSz="400050">
            <a:lnSpc>
              <a:spcPct val="90000"/>
            </a:lnSpc>
            <a:spcBef>
              <a:spcPct val="0"/>
            </a:spcBef>
            <a:spcAft>
              <a:spcPct val="35000"/>
            </a:spcAft>
          </a:pPr>
          <a:endParaRPr lang="fr-CH" sz="900" b="1" dirty="0" smtClean="0">
            <a:solidFill>
              <a:srgbClr val="FF0000"/>
            </a:solidFill>
          </a:endParaRPr>
        </a:p>
      </dgm:t>
    </dgm:pt>
    <dgm:pt modelId="{559214A4-5576-4D50-80AF-E66FAF450486}" type="parTrans" cxnId="{CD7A6740-6CE6-4F82-B886-FC7A43901083}">
      <dgm:prSet/>
      <dgm:spPr/>
      <dgm:t>
        <a:bodyPr/>
        <a:lstStyle/>
        <a:p>
          <a:endParaRPr lang="fr-CH"/>
        </a:p>
      </dgm:t>
    </dgm:pt>
    <dgm:pt modelId="{CCA0BEAF-DEE8-4E62-8FCB-DD2F977865C2}" type="sibTrans" cxnId="{CD7A6740-6CE6-4F82-B886-FC7A43901083}">
      <dgm:prSet/>
      <dgm:spPr/>
      <dgm:t>
        <a:bodyPr/>
        <a:lstStyle/>
        <a:p>
          <a:endParaRPr lang="fr-CH"/>
        </a:p>
      </dgm:t>
    </dgm:pt>
    <dgm:pt modelId="{DF5EE503-F80B-4217-8F2D-185721F682B6}">
      <dgm:prSe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CH" sz="1100" b="1" u="sng"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fr-CH" sz="1100" b="1" u="sng"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100" b="1" u="none" dirty="0" smtClean="0">
              <a:solidFill>
                <a:schemeClr val="tx1"/>
              </a:solidFill>
            </a:rPr>
            <a:t>7.</a:t>
          </a:r>
          <a:r>
            <a:rPr lang="fr-CH" sz="1100" b="1" u="sng" dirty="0" smtClean="0">
              <a:solidFill>
                <a:schemeClr val="tx1"/>
              </a:solidFill>
            </a:rPr>
            <a:t> </a:t>
          </a:r>
          <a:r>
            <a:rPr lang="fr-CH" sz="1100" b="1" u="sng" dirty="0" smtClean="0">
              <a:solidFill>
                <a:srgbClr val="FF0000"/>
              </a:solidFill>
            </a:rPr>
            <a:t>Communication</a:t>
          </a:r>
        </a:p>
        <a:p>
          <a:pPr marL="0" marR="0" indent="0" defTabSz="914400" eaLnBrk="1" fontAlgn="auto" latinLnBrk="0" hangingPunct="1">
            <a:lnSpc>
              <a:spcPct val="100000"/>
            </a:lnSpc>
            <a:spcBef>
              <a:spcPts val="0"/>
            </a:spcBef>
            <a:spcAft>
              <a:spcPts val="0"/>
            </a:spcAft>
            <a:buClrTx/>
            <a:buSzTx/>
            <a:buFontTx/>
            <a:buNone/>
            <a:tabLst/>
            <a:defRPr/>
          </a:pPr>
          <a:r>
            <a:rPr lang="fr-CH" sz="1100" b="1" u="sng" dirty="0" smtClean="0">
              <a:solidFill>
                <a:srgbClr val="FF0000"/>
              </a:solidFill>
            </a:rPr>
            <a:t>&amp; Médiation culturelle </a:t>
          </a:r>
        </a:p>
        <a:p>
          <a:pPr marL="0" marR="0" indent="0" defTabSz="914400" eaLnBrk="1" fontAlgn="auto" latinLnBrk="0" hangingPunct="1">
            <a:lnSpc>
              <a:spcPct val="100000"/>
            </a:lnSpc>
            <a:spcBef>
              <a:spcPts val="0"/>
            </a:spcBef>
            <a:spcAft>
              <a:spcPts val="0"/>
            </a:spcAft>
            <a:buClrTx/>
            <a:buSzTx/>
            <a:buFontTx/>
            <a:buNone/>
            <a:tabLst/>
            <a:defRPr/>
          </a:pPr>
          <a:endParaRPr lang="fr-CH" sz="1100" b="1" u="sng" dirty="0" smtClean="0">
            <a:solidFill>
              <a:schemeClr val="tx1"/>
            </a:solidFill>
          </a:endParaRPr>
        </a:p>
        <a:p>
          <a:pPr marL="0" marR="0" indent="0" defTabSz="311150" eaLnBrk="1" fontAlgn="auto" latinLnBrk="0" hangingPunct="1">
            <a:lnSpc>
              <a:spcPct val="90000"/>
            </a:lnSpc>
            <a:spcBef>
              <a:spcPct val="0"/>
            </a:spcBef>
            <a:spcAft>
              <a:spcPct val="35000"/>
            </a:spcAft>
            <a:buClrTx/>
            <a:buSzTx/>
            <a:buFontTx/>
            <a:buNone/>
            <a:tabLst/>
            <a:defRPr/>
          </a:pPr>
          <a:endParaRPr lang="fr-CH" sz="1100" b="1" dirty="0" smtClean="0">
            <a:solidFill>
              <a:schemeClr val="tx1"/>
            </a:solidFill>
          </a:endParaRPr>
        </a:p>
        <a:p>
          <a:pPr marL="0" marR="0" indent="0" defTabSz="3111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Animations</a:t>
          </a:r>
        </a:p>
        <a:p>
          <a:pPr marL="0" marR="0" indent="0" defTabSz="311150" eaLnBrk="1" fontAlgn="auto" latinLnBrk="0" hangingPunct="1">
            <a:lnSpc>
              <a:spcPct val="90000"/>
            </a:lnSpc>
            <a:spcBef>
              <a:spcPct val="0"/>
            </a:spcBef>
            <a:spcAft>
              <a:spcPct val="35000"/>
            </a:spcAft>
            <a:buClrTx/>
            <a:buSzTx/>
            <a:buFontTx/>
            <a:buNone/>
            <a:tabLst/>
            <a:defRPr/>
          </a:pPr>
          <a:endParaRPr lang="fr-CH" sz="1100" b="1" dirty="0" smtClean="0">
            <a:solidFill>
              <a:schemeClr val="tx1"/>
            </a:solidFill>
          </a:endParaRPr>
        </a:p>
        <a:p>
          <a:pPr marL="0" marR="0" indent="0" defTabSz="3111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Expositions</a:t>
          </a:r>
        </a:p>
        <a:p>
          <a:pPr marL="0" marR="0" indent="0" defTabSz="311150" eaLnBrk="1" fontAlgn="auto" latinLnBrk="0" hangingPunct="1">
            <a:lnSpc>
              <a:spcPct val="90000"/>
            </a:lnSpc>
            <a:spcBef>
              <a:spcPct val="0"/>
            </a:spcBef>
            <a:spcAft>
              <a:spcPct val="35000"/>
            </a:spcAft>
            <a:buClrTx/>
            <a:buSzTx/>
            <a:buFontTx/>
            <a:buNone/>
            <a:tabLst/>
            <a:defRPr/>
          </a:pPr>
          <a:endParaRPr lang="fr-CH" sz="1100" b="1" dirty="0" smtClean="0">
            <a:solidFill>
              <a:schemeClr val="tx1"/>
            </a:solidFill>
          </a:endParaRPr>
        </a:p>
        <a:p>
          <a:pPr marL="0" marR="0" indent="0" defTabSz="3111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Plan de communication</a:t>
          </a:r>
        </a:p>
        <a:p>
          <a:pPr marL="0" marR="0" indent="0" defTabSz="311150" eaLnBrk="1" fontAlgn="auto" latinLnBrk="0" hangingPunct="1">
            <a:lnSpc>
              <a:spcPct val="90000"/>
            </a:lnSpc>
            <a:spcBef>
              <a:spcPct val="0"/>
            </a:spcBef>
            <a:spcAft>
              <a:spcPct val="35000"/>
            </a:spcAft>
            <a:buClrTx/>
            <a:buSzTx/>
            <a:buFontTx/>
            <a:buNone/>
            <a:tabLst/>
            <a:defRPr/>
          </a:pPr>
          <a:endParaRPr lang="fr-CH" sz="1100" b="1" dirty="0" smtClean="0">
            <a:solidFill>
              <a:schemeClr val="tx1"/>
            </a:solidFill>
          </a:endParaRPr>
        </a:p>
        <a:p>
          <a:pPr marL="0" marR="0" indent="0" defTabSz="311150" eaLnBrk="1" fontAlgn="auto" latinLnBrk="0" hangingPunct="1">
            <a:lnSpc>
              <a:spcPct val="90000"/>
            </a:lnSpc>
            <a:spcBef>
              <a:spcPct val="0"/>
            </a:spcBef>
            <a:spcAft>
              <a:spcPct val="35000"/>
            </a:spcAft>
            <a:buClrTx/>
            <a:buSzTx/>
            <a:buFontTx/>
            <a:buNone/>
            <a:tabLst/>
            <a:defRPr/>
          </a:pPr>
          <a:r>
            <a:rPr lang="fr-CH" sz="1100" b="1" dirty="0" smtClean="0">
              <a:solidFill>
                <a:schemeClr val="tx1"/>
              </a:solidFill>
            </a:rPr>
            <a:t>Signalétique</a:t>
          </a:r>
        </a:p>
        <a:p>
          <a:pPr marL="0" marR="0" indent="0" defTabSz="311150" eaLnBrk="1" fontAlgn="auto" latinLnBrk="0" hangingPunct="1">
            <a:lnSpc>
              <a:spcPct val="90000"/>
            </a:lnSpc>
            <a:spcBef>
              <a:spcPct val="0"/>
            </a:spcBef>
            <a:spcAft>
              <a:spcPct val="35000"/>
            </a:spcAft>
            <a:buClrTx/>
            <a:buSzTx/>
            <a:buFontTx/>
            <a:buNone/>
            <a:tabLst/>
            <a:defRPr/>
          </a:pPr>
          <a:endParaRPr lang="fr-CH" sz="800" dirty="0" smtClean="0"/>
        </a:p>
        <a:p>
          <a:pPr defTabSz="311150">
            <a:lnSpc>
              <a:spcPct val="90000"/>
            </a:lnSpc>
            <a:spcBef>
              <a:spcPct val="0"/>
            </a:spcBef>
            <a:spcAft>
              <a:spcPct val="35000"/>
            </a:spcAft>
          </a:pPr>
          <a:endParaRPr lang="fr-CH" sz="800" b="1" dirty="0" smtClean="0">
            <a:solidFill>
              <a:srgbClr val="FF0000"/>
            </a:solidFill>
          </a:endParaRPr>
        </a:p>
      </dgm:t>
    </dgm:pt>
    <dgm:pt modelId="{92129138-3729-4D2B-ABD9-5CC0A2112399}" type="parTrans" cxnId="{A47D23C2-D5F7-4300-B5AE-69CD62F462E2}">
      <dgm:prSet/>
      <dgm:spPr/>
      <dgm:t>
        <a:bodyPr/>
        <a:lstStyle/>
        <a:p>
          <a:endParaRPr lang="fr-CH"/>
        </a:p>
      </dgm:t>
    </dgm:pt>
    <dgm:pt modelId="{A41CF53D-B21B-49F1-B201-B86A7FA00020}" type="sibTrans" cxnId="{A47D23C2-D5F7-4300-B5AE-69CD62F462E2}">
      <dgm:prSet/>
      <dgm:spPr/>
      <dgm:t>
        <a:bodyPr/>
        <a:lstStyle/>
        <a:p>
          <a:endParaRPr lang="fr-CH"/>
        </a:p>
      </dgm:t>
    </dgm:pt>
    <dgm:pt modelId="{AB8FA66E-51E4-403A-964E-F2B690D8F89C}">
      <dgm:prSet custT="1"/>
      <dgm:spPr>
        <a:solidFill>
          <a:schemeClr val="bg1"/>
        </a:solidFill>
        <a:ln>
          <a:solidFill>
            <a:schemeClr val="tx1"/>
          </a:solidFill>
        </a:ln>
      </dgm:spPr>
      <dgm:t>
        <a:bodyPr/>
        <a:lstStyle/>
        <a:p>
          <a:r>
            <a:rPr lang="fr-CH" sz="1200" b="1" u="none" dirty="0" smtClean="0">
              <a:solidFill>
                <a:schemeClr val="tx1"/>
              </a:solidFill>
            </a:rPr>
            <a:t>3.</a:t>
          </a:r>
          <a:r>
            <a:rPr lang="fr-CH" sz="1200" b="1" u="sng" dirty="0" smtClean="0">
              <a:solidFill>
                <a:schemeClr val="tx1"/>
              </a:solidFill>
            </a:rPr>
            <a:t> </a:t>
          </a:r>
        </a:p>
        <a:p>
          <a:r>
            <a:rPr lang="fr-CH" sz="1200" b="1" u="sng" dirty="0" smtClean="0">
              <a:solidFill>
                <a:srgbClr val="FF0000"/>
              </a:solidFill>
            </a:rPr>
            <a:t>Formation</a:t>
          </a:r>
        </a:p>
        <a:p>
          <a:r>
            <a:rPr lang="fr-CH" sz="1200" b="1" u="none" dirty="0" smtClean="0">
              <a:solidFill>
                <a:schemeClr val="tx1"/>
              </a:solidFill>
            </a:rPr>
            <a:t>Formation</a:t>
          </a:r>
        </a:p>
        <a:p>
          <a:r>
            <a:rPr lang="fr-CH" sz="1200" b="1" u="none" dirty="0" smtClean="0">
              <a:solidFill>
                <a:schemeClr val="tx1"/>
              </a:solidFill>
            </a:rPr>
            <a:t>interne</a:t>
          </a:r>
        </a:p>
        <a:p>
          <a:endParaRPr lang="fr-CH" sz="1200" b="1" u="none" dirty="0" smtClean="0">
            <a:solidFill>
              <a:schemeClr val="tx1"/>
            </a:solidFill>
          </a:endParaRPr>
        </a:p>
        <a:p>
          <a:r>
            <a:rPr lang="fr-CH" sz="1200" b="1" u="none" dirty="0" smtClean="0">
              <a:solidFill>
                <a:schemeClr val="tx1"/>
              </a:solidFill>
            </a:rPr>
            <a:t>Formation externe</a:t>
          </a:r>
        </a:p>
        <a:p>
          <a:endParaRPr lang="fr-CH" sz="1200" b="1" u="none" dirty="0" smtClean="0">
            <a:solidFill>
              <a:schemeClr val="tx1"/>
            </a:solidFill>
          </a:endParaRPr>
        </a:p>
        <a:p>
          <a:r>
            <a:rPr lang="fr-CH" sz="1200" b="1" u="none" dirty="0" smtClean="0">
              <a:solidFill>
                <a:schemeClr val="tx1"/>
              </a:solidFill>
            </a:rPr>
            <a:t>Apprentissage</a:t>
          </a:r>
        </a:p>
        <a:p>
          <a:endParaRPr lang="fr-CH" sz="1200" b="1" u="none" dirty="0" smtClean="0">
            <a:solidFill>
              <a:schemeClr val="tx1"/>
            </a:solidFill>
          </a:endParaRPr>
        </a:p>
        <a:p>
          <a:r>
            <a:rPr lang="fr-CH" sz="1200" b="1" u="none" dirty="0" smtClean="0">
              <a:solidFill>
                <a:schemeClr val="tx1"/>
              </a:solidFill>
            </a:rPr>
            <a:t>Stage</a:t>
          </a:r>
        </a:p>
        <a:p>
          <a:endParaRPr lang="fr-CH" sz="1200" b="1" u="none" dirty="0" smtClean="0">
            <a:solidFill>
              <a:schemeClr val="tx1"/>
            </a:solidFill>
          </a:endParaRPr>
        </a:p>
        <a:p>
          <a:r>
            <a:rPr lang="fr-CH" sz="1200" b="1" u="none" dirty="0" smtClean="0">
              <a:solidFill>
                <a:schemeClr val="tx1"/>
              </a:solidFill>
            </a:rPr>
            <a:t>Expertises</a:t>
          </a:r>
          <a:endParaRPr lang="fr-CH" sz="1200" b="1" u="none" dirty="0">
            <a:solidFill>
              <a:schemeClr val="tx1"/>
            </a:solidFill>
          </a:endParaRPr>
        </a:p>
      </dgm:t>
    </dgm:pt>
    <dgm:pt modelId="{BAB121F5-F5D7-4E76-9183-61F16B8BA38A}" type="parTrans" cxnId="{05582C49-3555-4E07-B7B9-E95F25DE65D1}">
      <dgm:prSet/>
      <dgm:spPr/>
      <dgm:t>
        <a:bodyPr/>
        <a:lstStyle/>
        <a:p>
          <a:endParaRPr lang="fr-CH"/>
        </a:p>
      </dgm:t>
    </dgm:pt>
    <dgm:pt modelId="{777849CC-C09D-47BF-A8C1-7AEFDE76D5CC}" type="sibTrans" cxnId="{05582C49-3555-4E07-B7B9-E95F25DE65D1}">
      <dgm:prSet/>
      <dgm:spPr/>
      <dgm:t>
        <a:bodyPr/>
        <a:lstStyle/>
        <a:p>
          <a:endParaRPr lang="fr-CH"/>
        </a:p>
      </dgm:t>
    </dgm:pt>
    <dgm:pt modelId="{7A300B8F-A1F2-4BAC-A6F9-D1D9EA4611F1}" type="pres">
      <dgm:prSet presAssocID="{B7B53B4F-081F-4890-BAB9-7181B38EB9A5}" presName="composite" presStyleCnt="0">
        <dgm:presLayoutVars>
          <dgm:chMax val="1"/>
          <dgm:dir/>
          <dgm:resizeHandles val="exact"/>
        </dgm:presLayoutVars>
      </dgm:prSet>
      <dgm:spPr/>
      <dgm:t>
        <a:bodyPr/>
        <a:lstStyle/>
        <a:p>
          <a:endParaRPr lang="fr-CH"/>
        </a:p>
      </dgm:t>
    </dgm:pt>
    <dgm:pt modelId="{FCE2E44F-C4F0-4AD7-956B-DFDCD455DBBD}" type="pres">
      <dgm:prSet presAssocID="{591364B5-A524-44D1-B068-0C8731EFE664}" presName="roof" presStyleLbl="dkBgShp" presStyleIdx="0" presStyleCnt="2" custLinFactNeighborX="1802"/>
      <dgm:spPr/>
      <dgm:t>
        <a:bodyPr/>
        <a:lstStyle/>
        <a:p>
          <a:endParaRPr lang="fr-CH"/>
        </a:p>
      </dgm:t>
    </dgm:pt>
    <dgm:pt modelId="{42EFAB39-AB4E-48E8-9CA5-64B3FEB52823}" type="pres">
      <dgm:prSet presAssocID="{591364B5-A524-44D1-B068-0C8731EFE664}" presName="pillars" presStyleCnt="0"/>
      <dgm:spPr/>
    </dgm:pt>
    <dgm:pt modelId="{7F64F864-71D2-453D-A066-EB2470FE36A8}" type="pres">
      <dgm:prSet presAssocID="{591364B5-A524-44D1-B068-0C8731EFE664}" presName="pillar1" presStyleLbl="node1" presStyleIdx="0" presStyleCnt="7" custLinFactNeighborX="-85" custLinFactNeighborY="690">
        <dgm:presLayoutVars>
          <dgm:bulletEnabled val="1"/>
        </dgm:presLayoutVars>
      </dgm:prSet>
      <dgm:spPr/>
      <dgm:t>
        <a:bodyPr/>
        <a:lstStyle/>
        <a:p>
          <a:endParaRPr lang="fr-CH"/>
        </a:p>
      </dgm:t>
    </dgm:pt>
    <dgm:pt modelId="{E940FF3E-4C2D-4347-B992-E37E5EBDFC21}" type="pres">
      <dgm:prSet presAssocID="{C4187408-8251-41CD-8CB7-6E2EE98FCCC4}" presName="pillarX" presStyleLbl="node1" presStyleIdx="1" presStyleCnt="7" custLinFactNeighborX="840" custLinFactNeighborY="690">
        <dgm:presLayoutVars>
          <dgm:bulletEnabled val="1"/>
        </dgm:presLayoutVars>
      </dgm:prSet>
      <dgm:spPr/>
      <dgm:t>
        <a:bodyPr/>
        <a:lstStyle/>
        <a:p>
          <a:endParaRPr lang="fr-CH"/>
        </a:p>
      </dgm:t>
    </dgm:pt>
    <dgm:pt modelId="{B4901AAF-0C64-448B-B738-4F9189337BDD}" type="pres">
      <dgm:prSet presAssocID="{AB8FA66E-51E4-403A-964E-F2B690D8F89C}" presName="pillarX" presStyleLbl="node1" presStyleIdx="2" presStyleCnt="7" custLinFactNeighborX="2917" custLinFactNeighborY="126">
        <dgm:presLayoutVars>
          <dgm:bulletEnabled val="1"/>
        </dgm:presLayoutVars>
      </dgm:prSet>
      <dgm:spPr/>
      <dgm:t>
        <a:bodyPr/>
        <a:lstStyle/>
        <a:p>
          <a:endParaRPr lang="fr-CH"/>
        </a:p>
      </dgm:t>
    </dgm:pt>
    <dgm:pt modelId="{EECF1E70-C013-4A56-9F32-C74EEF3EE780}" type="pres">
      <dgm:prSet presAssocID="{5D769636-88E5-4FFE-86B7-43C471B1120A}" presName="pillarX" presStyleLbl="node1" presStyleIdx="3" presStyleCnt="7" custLinFactNeighborX="2691" custLinFactNeighborY="690">
        <dgm:presLayoutVars>
          <dgm:bulletEnabled val="1"/>
        </dgm:presLayoutVars>
      </dgm:prSet>
      <dgm:spPr/>
      <dgm:t>
        <a:bodyPr/>
        <a:lstStyle/>
        <a:p>
          <a:endParaRPr lang="fr-CH"/>
        </a:p>
      </dgm:t>
    </dgm:pt>
    <dgm:pt modelId="{AB144697-A481-4D0D-B7A3-136761FDC204}" type="pres">
      <dgm:prSet presAssocID="{560064B6-82F7-4222-B57A-AD15C3CBF478}" presName="pillarX" presStyleLbl="node1" presStyleIdx="4" presStyleCnt="7" custLinFactNeighborX="-2691" custLinFactNeighborY="690">
        <dgm:presLayoutVars>
          <dgm:bulletEnabled val="1"/>
        </dgm:presLayoutVars>
      </dgm:prSet>
      <dgm:spPr/>
      <dgm:t>
        <a:bodyPr/>
        <a:lstStyle/>
        <a:p>
          <a:endParaRPr lang="fr-CH"/>
        </a:p>
      </dgm:t>
    </dgm:pt>
    <dgm:pt modelId="{CCC4BDC8-71D0-4E2A-891C-7CDD06E37DD9}" type="pres">
      <dgm:prSet presAssocID="{E6742036-5B3B-4423-93D3-C2A425FF4F56}" presName="pillarX" presStyleLbl="node1" presStyleIdx="5" presStyleCnt="7" custScaleY="100000" custLinFactNeighborX="-1766" custLinFactNeighborY="690">
        <dgm:presLayoutVars>
          <dgm:bulletEnabled val="1"/>
        </dgm:presLayoutVars>
      </dgm:prSet>
      <dgm:spPr/>
      <dgm:t>
        <a:bodyPr/>
        <a:lstStyle/>
        <a:p>
          <a:endParaRPr lang="fr-CH"/>
        </a:p>
      </dgm:t>
    </dgm:pt>
    <dgm:pt modelId="{AF472335-2257-4CFF-A58F-F5E601715055}" type="pres">
      <dgm:prSet presAssocID="{DF5EE503-F80B-4217-8F2D-185721F682B6}" presName="pillarX" presStyleLbl="node1" presStyleIdx="6" presStyleCnt="7" custLinFactNeighborX="5468" custLinFactNeighborY="690">
        <dgm:presLayoutVars>
          <dgm:bulletEnabled val="1"/>
        </dgm:presLayoutVars>
      </dgm:prSet>
      <dgm:spPr/>
      <dgm:t>
        <a:bodyPr/>
        <a:lstStyle/>
        <a:p>
          <a:endParaRPr lang="fr-CH"/>
        </a:p>
      </dgm:t>
    </dgm:pt>
    <dgm:pt modelId="{57EDE744-C51C-452F-9CF4-3DE1273BDB73}" type="pres">
      <dgm:prSet presAssocID="{591364B5-A524-44D1-B068-0C8731EFE664}" presName="base" presStyleLbl="dkBgShp" presStyleIdx="1" presStyleCnt="2"/>
      <dgm:spPr>
        <a:ln>
          <a:solidFill>
            <a:schemeClr val="tx1"/>
          </a:solidFill>
        </a:ln>
      </dgm:spPr>
      <dgm:t>
        <a:bodyPr/>
        <a:lstStyle/>
        <a:p>
          <a:endParaRPr lang="fr-CH"/>
        </a:p>
      </dgm:t>
    </dgm:pt>
  </dgm:ptLst>
  <dgm:cxnLst>
    <dgm:cxn modelId="{A47D23C2-D5F7-4300-B5AE-69CD62F462E2}" srcId="{591364B5-A524-44D1-B068-0C8731EFE664}" destId="{DF5EE503-F80B-4217-8F2D-185721F682B6}" srcOrd="6" destOrd="0" parTransId="{92129138-3729-4D2B-ABD9-5CC0A2112399}" sibTransId="{A41CF53D-B21B-49F1-B201-B86A7FA00020}"/>
    <dgm:cxn modelId="{3CBAAD80-56A6-4C03-9AB0-C256B8EE82FD}" type="presOf" srcId="{B7B53B4F-081F-4890-BAB9-7181B38EB9A5}" destId="{7A300B8F-A1F2-4BAC-A6F9-D1D9EA4611F1}" srcOrd="0" destOrd="0" presId="urn:microsoft.com/office/officeart/2005/8/layout/hList3"/>
    <dgm:cxn modelId="{4F057B2D-32F3-48EF-B492-F5EFA746BA50}" type="presOf" srcId="{E33162B7-9381-4214-9709-8F9FF17FEE94}" destId="{7F64F864-71D2-453D-A066-EB2470FE36A8}" srcOrd="0" destOrd="0" presId="urn:microsoft.com/office/officeart/2005/8/layout/hList3"/>
    <dgm:cxn modelId="{C28701F4-2A78-47B9-8095-5B00837FE91B}" srcId="{591364B5-A524-44D1-B068-0C8731EFE664}" destId="{C4187408-8251-41CD-8CB7-6E2EE98FCCC4}" srcOrd="1" destOrd="0" parTransId="{1F00FD45-FD2E-4E06-9E5F-A07F2435CA89}" sibTransId="{5F578509-3DE0-41FE-B373-A1B3113CF9A9}"/>
    <dgm:cxn modelId="{F3BA4692-A07A-4276-B16D-8C1E7E69AD2D}" type="presOf" srcId="{C4187408-8251-41CD-8CB7-6E2EE98FCCC4}" destId="{E940FF3E-4C2D-4347-B992-E37E5EBDFC21}" srcOrd="0" destOrd="0" presId="urn:microsoft.com/office/officeart/2005/8/layout/hList3"/>
    <dgm:cxn modelId="{D741550F-2DC0-4DE9-83CB-507DBA6E20DC}" type="presOf" srcId="{5D769636-88E5-4FFE-86B7-43C471B1120A}" destId="{EECF1E70-C013-4A56-9F32-C74EEF3EE780}" srcOrd="0" destOrd="0" presId="urn:microsoft.com/office/officeart/2005/8/layout/hList3"/>
    <dgm:cxn modelId="{E4DC88F6-B6C3-4B99-9969-318EB4A6F401}" srcId="{591364B5-A524-44D1-B068-0C8731EFE664}" destId="{560064B6-82F7-4222-B57A-AD15C3CBF478}" srcOrd="4" destOrd="0" parTransId="{55CFB0B8-FA3D-4C29-915C-89C65E6F37BD}" sibTransId="{88038616-804F-434A-99F9-60C345F98547}"/>
    <dgm:cxn modelId="{BECCA597-1DE3-4BE7-AA12-FCED79566638}" type="presOf" srcId="{560064B6-82F7-4222-B57A-AD15C3CBF478}" destId="{AB144697-A481-4D0D-B7A3-136761FDC204}" srcOrd="0" destOrd="0" presId="urn:microsoft.com/office/officeart/2005/8/layout/hList3"/>
    <dgm:cxn modelId="{20705D90-2588-4936-8E09-876C3041F4CB}" srcId="{B7B53B4F-081F-4890-BAB9-7181B38EB9A5}" destId="{591364B5-A524-44D1-B068-0C8731EFE664}" srcOrd="0" destOrd="0" parTransId="{1A718B4A-B3D6-40DF-A4A6-325C1E7793DE}" sibTransId="{9E6DA5C5-0716-418D-88AF-2A07ABAB670F}"/>
    <dgm:cxn modelId="{ECB69597-362D-4071-A522-D394D83B435E}" type="presOf" srcId="{E6742036-5B3B-4423-93D3-C2A425FF4F56}" destId="{CCC4BDC8-71D0-4E2A-891C-7CDD06E37DD9}" srcOrd="0" destOrd="0" presId="urn:microsoft.com/office/officeart/2005/8/layout/hList3"/>
    <dgm:cxn modelId="{8D507A84-D32A-4A4C-8E81-7BA2925465AC}" srcId="{591364B5-A524-44D1-B068-0C8731EFE664}" destId="{E33162B7-9381-4214-9709-8F9FF17FEE94}" srcOrd="0" destOrd="0" parTransId="{D2B3581A-20F2-4AA9-A770-99BB8BF79C99}" sibTransId="{3BFCD4AD-ADD8-4C37-9149-13380B60F98B}"/>
    <dgm:cxn modelId="{1420F34A-FFA7-49F3-A05B-EE1D6D0B5754}" srcId="{591364B5-A524-44D1-B068-0C8731EFE664}" destId="{5D769636-88E5-4FFE-86B7-43C471B1120A}" srcOrd="3" destOrd="0" parTransId="{26DF2094-99EB-49BE-AD8B-7F3FE8CAFC42}" sibTransId="{D9556B68-F7C2-4AC8-8B21-80933E0764A9}"/>
    <dgm:cxn modelId="{FA2EF76F-E752-474A-A714-A91552C0404B}" type="presOf" srcId="{DF5EE503-F80B-4217-8F2D-185721F682B6}" destId="{AF472335-2257-4CFF-A58F-F5E601715055}" srcOrd="0" destOrd="0" presId="urn:microsoft.com/office/officeart/2005/8/layout/hList3"/>
    <dgm:cxn modelId="{CD7A6740-6CE6-4F82-B886-FC7A43901083}" srcId="{591364B5-A524-44D1-B068-0C8731EFE664}" destId="{E6742036-5B3B-4423-93D3-C2A425FF4F56}" srcOrd="5" destOrd="0" parTransId="{559214A4-5576-4D50-80AF-E66FAF450486}" sibTransId="{CCA0BEAF-DEE8-4E62-8FCB-DD2F977865C2}"/>
    <dgm:cxn modelId="{05582C49-3555-4E07-B7B9-E95F25DE65D1}" srcId="{591364B5-A524-44D1-B068-0C8731EFE664}" destId="{AB8FA66E-51E4-403A-964E-F2B690D8F89C}" srcOrd="2" destOrd="0" parTransId="{BAB121F5-F5D7-4E76-9183-61F16B8BA38A}" sibTransId="{777849CC-C09D-47BF-A8C1-7AEFDE76D5CC}"/>
    <dgm:cxn modelId="{328C0FA8-9257-46C1-A602-8B6C0CA055A9}" type="presOf" srcId="{AB8FA66E-51E4-403A-964E-F2B690D8F89C}" destId="{B4901AAF-0C64-448B-B738-4F9189337BDD}" srcOrd="0" destOrd="0" presId="urn:microsoft.com/office/officeart/2005/8/layout/hList3"/>
    <dgm:cxn modelId="{5487EB80-4184-4BB6-BBE1-8D319A585430}" type="presOf" srcId="{591364B5-A524-44D1-B068-0C8731EFE664}" destId="{FCE2E44F-C4F0-4AD7-956B-DFDCD455DBBD}" srcOrd="0" destOrd="0" presId="urn:microsoft.com/office/officeart/2005/8/layout/hList3"/>
    <dgm:cxn modelId="{05E79961-A931-4656-9DA0-64BFC7095819}" type="presParOf" srcId="{7A300B8F-A1F2-4BAC-A6F9-D1D9EA4611F1}" destId="{FCE2E44F-C4F0-4AD7-956B-DFDCD455DBBD}" srcOrd="0" destOrd="0" presId="urn:microsoft.com/office/officeart/2005/8/layout/hList3"/>
    <dgm:cxn modelId="{87A97791-B2E5-413A-BCB5-C1624A60DF1E}" type="presParOf" srcId="{7A300B8F-A1F2-4BAC-A6F9-D1D9EA4611F1}" destId="{42EFAB39-AB4E-48E8-9CA5-64B3FEB52823}" srcOrd="1" destOrd="0" presId="urn:microsoft.com/office/officeart/2005/8/layout/hList3"/>
    <dgm:cxn modelId="{C31F924A-3902-45B3-B873-51342A71872E}" type="presParOf" srcId="{42EFAB39-AB4E-48E8-9CA5-64B3FEB52823}" destId="{7F64F864-71D2-453D-A066-EB2470FE36A8}" srcOrd="0" destOrd="0" presId="urn:microsoft.com/office/officeart/2005/8/layout/hList3"/>
    <dgm:cxn modelId="{BEB20DC9-E994-42F6-8131-15F8D3AAA680}" type="presParOf" srcId="{42EFAB39-AB4E-48E8-9CA5-64B3FEB52823}" destId="{E940FF3E-4C2D-4347-B992-E37E5EBDFC21}" srcOrd="1" destOrd="0" presId="urn:microsoft.com/office/officeart/2005/8/layout/hList3"/>
    <dgm:cxn modelId="{2825AECE-0219-43E8-8067-8916104666A7}" type="presParOf" srcId="{42EFAB39-AB4E-48E8-9CA5-64B3FEB52823}" destId="{B4901AAF-0C64-448B-B738-4F9189337BDD}" srcOrd="2" destOrd="0" presId="urn:microsoft.com/office/officeart/2005/8/layout/hList3"/>
    <dgm:cxn modelId="{0F3871BB-633B-482F-9146-DB391FE7C8CA}" type="presParOf" srcId="{42EFAB39-AB4E-48E8-9CA5-64B3FEB52823}" destId="{EECF1E70-C013-4A56-9F32-C74EEF3EE780}" srcOrd="3" destOrd="0" presId="urn:microsoft.com/office/officeart/2005/8/layout/hList3"/>
    <dgm:cxn modelId="{88C06409-6933-4897-BF56-9C98657E9533}" type="presParOf" srcId="{42EFAB39-AB4E-48E8-9CA5-64B3FEB52823}" destId="{AB144697-A481-4D0D-B7A3-136761FDC204}" srcOrd="4" destOrd="0" presId="urn:microsoft.com/office/officeart/2005/8/layout/hList3"/>
    <dgm:cxn modelId="{AEB1DB5B-5B72-4FC5-8AA9-098B708ED991}" type="presParOf" srcId="{42EFAB39-AB4E-48E8-9CA5-64B3FEB52823}" destId="{CCC4BDC8-71D0-4E2A-891C-7CDD06E37DD9}" srcOrd="5" destOrd="0" presId="urn:microsoft.com/office/officeart/2005/8/layout/hList3"/>
    <dgm:cxn modelId="{4A0704D0-F286-4AB6-B5B7-3F38B863B4A2}" type="presParOf" srcId="{42EFAB39-AB4E-48E8-9CA5-64B3FEB52823}" destId="{AF472335-2257-4CFF-A58F-F5E601715055}" srcOrd="6" destOrd="0" presId="urn:microsoft.com/office/officeart/2005/8/layout/hList3"/>
    <dgm:cxn modelId="{5250CFE4-7E84-41E9-B240-E3CEC1B8E5C1}" type="presParOf" srcId="{7A300B8F-A1F2-4BAC-A6F9-D1D9EA4611F1}" destId="{57EDE744-C51C-452F-9CF4-3DE1273BDB7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AB077-129A-4B05-8539-235C38035F83}">
      <dsp:nvSpPr>
        <dsp:cNvPr id="0" name=""/>
        <dsp:cNvSpPr/>
      </dsp:nvSpPr>
      <dsp:spPr>
        <a:xfrm>
          <a:off x="0" y="282326"/>
          <a:ext cx="3358554" cy="2015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algn="ctr">
            <a:spcBef>
              <a:spcPct val="0"/>
            </a:spcBef>
          </a:pPr>
          <a:r>
            <a:rPr kumimoji="0" lang="fr-CH" altLang="en-US" sz="2000" b="0" i="0" u="none" kern="1200" baseline="0" dirty="0">
              <a:solidFill>
                <a:srgbClr val="FF0000"/>
              </a:solidFill>
            </a:rPr>
            <a:t>Collections</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2000" b="0" i="0" u="none" kern="1200" baseline="0" dirty="0">
              <a:solidFill>
                <a:srgbClr val="FF0000"/>
              </a:solidFill>
            </a:rPr>
            <a:t>Prêt/PEB/Logistique</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2000" b="0" i="0" u="none" kern="1200" baseline="0" dirty="0">
              <a:solidFill>
                <a:srgbClr val="FF0000"/>
              </a:solidFill>
            </a:rPr>
            <a:t>Services en ligne</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2000" b="0" i="0" u="none" kern="1200" baseline="0" dirty="0">
              <a:solidFill>
                <a:srgbClr val="FF0000"/>
              </a:solidFill>
            </a:rPr>
            <a:t>Formation documentaire</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2000" b="0" i="0" u="none" kern="1200" baseline="0" dirty="0">
              <a:solidFill>
                <a:srgbClr val="FF0000"/>
              </a:solidFill>
            </a:rPr>
            <a:t>Communication</a:t>
          </a:r>
          <a:endParaRPr lang="fr-FR" sz="2000" kern="1200" dirty="0">
            <a:solidFill>
              <a:srgbClr val="FF0000"/>
            </a:solidFill>
          </a:endParaRPr>
        </a:p>
      </dsp:txBody>
      <dsp:txXfrm>
        <a:off x="0" y="282326"/>
        <a:ext cx="3358554" cy="2015132"/>
      </dsp:txXfrm>
    </dsp:sp>
    <dsp:sp modelId="{2C59ED4D-2CBC-4402-93A8-75E9B8E461B3}">
      <dsp:nvSpPr>
        <dsp:cNvPr id="0" name=""/>
        <dsp:cNvSpPr/>
      </dsp:nvSpPr>
      <dsp:spPr>
        <a:xfrm>
          <a:off x="3694410" y="282326"/>
          <a:ext cx="3358554" cy="2015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algn="ctr">
            <a:spcBef>
              <a:spcPct val="0"/>
            </a:spcBef>
          </a:pPr>
          <a:r>
            <a:rPr kumimoji="0" lang="fr-CH" altLang="en-US" sz="1800" b="1" i="0" u="sng" kern="1200" baseline="0" dirty="0">
              <a:solidFill>
                <a:srgbClr val="FF0000"/>
              </a:solidFill>
            </a:rPr>
            <a:t>Collections</a:t>
          </a:r>
          <a:endParaRPr kumimoji="0" lang="fr-FR" altLang="en-US" sz="1800" b="1" i="0" u="sng" kern="1200" baseline="0" dirty="0">
            <a:solidFill>
              <a:srgbClr val="FF0000"/>
            </a:solidFill>
          </a:endParaRP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Gestion périodiques , comptable</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Acquisition, désherbage, reliure</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Catalogage, Indexation</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Equipement</a:t>
          </a:r>
          <a:endParaRPr lang="fr-FR" sz="1800" kern="1200" dirty="0"/>
        </a:p>
      </dsp:txBody>
      <dsp:txXfrm>
        <a:off x="3694410" y="282326"/>
        <a:ext cx="3358554" cy="2015132"/>
      </dsp:txXfrm>
    </dsp:sp>
    <dsp:sp modelId="{0478CB2D-5DD1-4E52-9C41-3E61B7149DC6}">
      <dsp:nvSpPr>
        <dsp:cNvPr id="0" name=""/>
        <dsp:cNvSpPr/>
      </dsp:nvSpPr>
      <dsp:spPr>
        <a:xfrm>
          <a:off x="7388820" y="282326"/>
          <a:ext cx="3358554" cy="2015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algn="ctr">
            <a:spcBef>
              <a:spcPct val="0"/>
            </a:spcBef>
          </a:pPr>
          <a:r>
            <a:rPr kumimoji="0" lang="fr-CH" altLang="en-US" sz="1800" b="1" i="0" u="sng" kern="1200" baseline="0" dirty="0">
              <a:solidFill>
                <a:srgbClr val="FF0000"/>
              </a:solidFill>
            </a:rPr>
            <a:t>Prêt/PEB/Logistique</a:t>
          </a:r>
          <a:endParaRPr kumimoji="0" lang="fr-FR" altLang="en-US" sz="1800" b="1" i="0" u="sng" kern="1200" baseline="0" dirty="0">
            <a:solidFill>
              <a:srgbClr val="FF0000"/>
            </a:solidFill>
          </a:endParaRP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Service de référence (sur place)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Accueil, orientation, prêt,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Renseignement, recherches</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PEB et fourniture de doc.</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800" b="0" i="0" u="none" kern="1200" baseline="0" dirty="0"/>
            <a:t>- Locaux et infrastructures</a:t>
          </a:r>
          <a:endParaRPr lang="fr-FR" sz="1800" kern="1200" dirty="0"/>
        </a:p>
      </dsp:txBody>
      <dsp:txXfrm>
        <a:off x="7388820" y="282326"/>
        <a:ext cx="3358554" cy="2015132"/>
      </dsp:txXfrm>
    </dsp:sp>
    <dsp:sp modelId="{BA361ADD-E953-46A2-8127-C2DE77FA2DF6}">
      <dsp:nvSpPr>
        <dsp:cNvPr id="0" name=""/>
        <dsp:cNvSpPr/>
      </dsp:nvSpPr>
      <dsp:spPr>
        <a:xfrm>
          <a:off x="1847205" y="2633315"/>
          <a:ext cx="3358554" cy="2015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algn="ctr">
            <a:spcBef>
              <a:spcPct val="0"/>
            </a:spcBef>
          </a:pPr>
          <a:r>
            <a:rPr kumimoji="0" lang="fr-CH" altLang="en-US" sz="1800" b="1" i="0" u="sng" kern="1200" baseline="0" dirty="0">
              <a:solidFill>
                <a:srgbClr val="FF0000"/>
              </a:solidFill>
            </a:rPr>
            <a:t>Services en ligne</a:t>
          </a:r>
          <a:endParaRPr kumimoji="0" lang="fr-FR" altLang="en-US" sz="1800" b="1" i="0" u="sng" kern="1200" baseline="0" dirty="0">
            <a:solidFill>
              <a:srgbClr val="FF0000"/>
            </a:solidFill>
          </a:endParaRP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600" b="0" i="0" u="none" kern="1200" baseline="0" dirty="0"/>
            <a:t>- Développement/gestion services en ligne  (site web, service de référence (en ligne),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600" b="0" i="0" u="none" kern="1200" baseline="0" dirty="0"/>
            <a:t>archive institutionnelle)</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FR" altLang="en-US" sz="1600" b="0" i="0" u="none" kern="1200" baseline="0" dirty="0"/>
            <a:t>- Ressources électroniques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1600" b="0" i="0" u="none" kern="1200" baseline="0" dirty="0"/>
            <a:t>- Dossiers d’actualité </a:t>
          </a:r>
          <a:endParaRPr lang="fr-FR" sz="1600" kern="1200" dirty="0"/>
        </a:p>
      </dsp:txBody>
      <dsp:txXfrm>
        <a:off x="1847205" y="2633315"/>
        <a:ext cx="3358554" cy="2015132"/>
      </dsp:txXfrm>
    </dsp:sp>
    <dsp:sp modelId="{A16DDE97-4026-4F9C-A5FB-D8894EA82F2E}">
      <dsp:nvSpPr>
        <dsp:cNvPr id="0" name=""/>
        <dsp:cNvSpPr/>
      </dsp:nvSpPr>
      <dsp:spPr>
        <a:xfrm>
          <a:off x="5541615" y="2633315"/>
          <a:ext cx="3358554" cy="2015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algn="ctr">
            <a:spcBef>
              <a:spcPct val="0"/>
            </a:spcBef>
          </a:pPr>
          <a:r>
            <a:rPr kumimoji="0" lang="fr-CH" altLang="en-US" sz="1800" b="1" i="0" u="sng" kern="1200" baseline="0" dirty="0">
              <a:solidFill>
                <a:srgbClr val="FF0000"/>
              </a:solidFill>
            </a:rPr>
            <a:t>Communication</a:t>
          </a:r>
          <a:endParaRPr kumimoji="0" lang="fr-CH" altLang="en-US" sz="1800" b="0" i="0" u="none" kern="1200" baseline="0" dirty="0">
            <a:solidFill>
              <a:srgbClr val="FF0000"/>
            </a:solidFill>
          </a:endParaRP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1800" b="0" i="0" u="none" kern="1200" baseline="0" dirty="0"/>
            <a:t>- Animation </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1800" b="0" i="0" u="none" kern="1200" baseline="0" dirty="0"/>
            <a:t>- Diffusion des informations internes et externes</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1800" b="0" i="0" u="none" kern="1200" baseline="0" dirty="0"/>
            <a:t>- Marketing et promotion</a:t>
          </a:r>
        </a:p>
        <a:p>
          <a:pPr marL="342900" marR="0" lvl="0" indent="-342900" algn="ctr" defTabSz="914400" rtl="0" eaLnBrk="1" fontAlgn="base" latinLnBrk="0" hangingPunct="1">
            <a:lnSpc>
              <a:spcPct val="90000"/>
            </a:lnSpc>
            <a:spcBef>
              <a:spcPct val="0"/>
            </a:spcBef>
            <a:spcAft>
              <a:spcPct val="0"/>
            </a:spcAft>
            <a:buClrTx/>
            <a:buSzTx/>
            <a:buFontTx/>
            <a:buNone/>
            <a:tabLst/>
          </a:pPr>
          <a:r>
            <a:rPr kumimoji="0" lang="fr-CH" altLang="en-US" sz="1800" b="0" i="0" u="none" kern="1200" baseline="0" dirty="0"/>
            <a:t>- Signalétique</a:t>
          </a:r>
          <a:endParaRPr lang="fr-FR" sz="1800" kern="1200" dirty="0"/>
        </a:p>
      </dsp:txBody>
      <dsp:txXfrm>
        <a:off x="5541615" y="2633315"/>
        <a:ext cx="3358554" cy="201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2E44F-C4F0-4AD7-956B-DFDCD455DBBD}">
      <dsp:nvSpPr>
        <dsp:cNvPr id="0" name=""/>
        <dsp:cNvSpPr/>
      </dsp:nvSpPr>
      <dsp:spPr>
        <a:xfrm>
          <a:off x="0" y="0"/>
          <a:ext cx="7992888" cy="1490565"/>
        </a:xfrm>
        <a:prstGeom prst="rect">
          <a:avLst/>
        </a:prstGeom>
        <a:solidFill>
          <a:schemeClr val="bg1"/>
        </a:solidFill>
        <a:ln>
          <a:solidFill>
            <a:schemeClr val="tx1"/>
          </a:solid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H" sz="2000" b="1" kern="1200" dirty="0" smtClean="0">
              <a:solidFill>
                <a:schemeClr val="tx1"/>
              </a:solidFill>
            </a:rPr>
            <a:t>BAVL  2012 – 7 piliers d’activités </a:t>
          </a:r>
          <a:endParaRPr lang="fr-CH" sz="2000" kern="1200" dirty="0">
            <a:solidFill>
              <a:schemeClr val="tx1"/>
            </a:solidFill>
          </a:endParaRPr>
        </a:p>
      </dsp:txBody>
      <dsp:txXfrm>
        <a:off x="0" y="0"/>
        <a:ext cx="7992888" cy="1490565"/>
      </dsp:txXfrm>
    </dsp:sp>
    <dsp:sp modelId="{7F64F864-71D2-453D-A066-EB2470FE36A8}">
      <dsp:nvSpPr>
        <dsp:cNvPr id="0" name=""/>
        <dsp:cNvSpPr/>
      </dsp:nvSpPr>
      <dsp:spPr>
        <a:xfrm>
          <a:off x="5" y="1512163"/>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u="none" kern="1200" dirty="0" smtClean="0">
              <a:solidFill>
                <a:schemeClr val="tx1"/>
              </a:solidFill>
            </a:rPr>
            <a:t>1. </a:t>
          </a:r>
        </a:p>
        <a:p>
          <a:pPr lvl="0" algn="ctr" defTabSz="533400">
            <a:lnSpc>
              <a:spcPct val="90000"/>
            </a:lnSpc>
            <a:spcBef>
              <a:spcPct val="0"/>
            </a:spcBef>
            <a:spcAft>
              <a:spcPct val="35000"/>
            </a:spcAft>
          </a:pPr>
          <a:r>
            <a:rPr lang="fr-CH" sz="1200" b="1" u="sng" kern="1200" dirty="0" smtClean="0">
              <a:solidFill>
                <a:srgbClr val="FF0000"/>
              </a:solidFill>
            </a:rPr>
            <a:t>Stratégie</a:t>
          </a: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r>
            <a:rPr lang="fr-CH" sz="1100" b="1" kern="1200" dirty="0" smtClean="0">
              <a:solidFill>
                <a:schemeClr val="tx1"/>
              </a:solidFill>
            </a:rPr>
            <a:t>Direction</a:t>
          </a: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r>
            <a:rPr lang="fr-CH" sz="1100" b="1" kern="1200" dirty="0" smtClean="0">
              <a:solidFill>
                <a:schemeClr val="tx1"/>
              </a:solidFill>
            </a:rPr>
            <a:t>Politique</a:t>
          </a: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r>
            <a:rPr lang="fr-CH" sz="1100" b="1" kern="1200" dirty="0" smtClean="0">
              <a:solidFill>
                <a:schemeClr val="tx1"/>
              </a:solidFill>
            </a:rPr>
            <a:t>Finances</a:t>
          </a: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r>
            <a:rPr lang="fr-CH" sz="1100" b="1" kern="1200" dirty="0" smtClean="0">
              <a:solidFill>
                <a:schemeClr val="tx1"/>
              </a:solidFill>
            </a:rPr>
            <a:t>Recherche</a:t>
          </a: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r>
            <a:rPr lang="fr-CH" sz="1100" b="1" kern="1200" dirty="0" smtClean="0">
              <a:solidFill>
                <a:schemeClr val="tx1"/>
              </a:solidFill>
            </a:rPr>
            <a:t>Veille</a:t>
          </a:r>
        </a:p>
      </dsp:txBody>
      <dsp:txXfrm>
        <a:off x="5" y="1512163"/>
        <a:ext cx="1141562" cy="3130187"/>
      </dsp:txXfrm>
    </dsp:sp>
    <dsp:sp modelId="{E940FF3E-4C2D-4347-B992-E37E5EBDFC21}">
      <dsp:nvSpPr>
        <dsp:cNvPr id="0" name=""/>
        <dsp:cNvSpPr/>
      </dsp:nvSpPr>
      <dsp:spPr>
        <a:xfrm>
          <a:off x="1152127" y="1512163"/>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488950">
            <a:lnSpc>
              <a:spcPct val="90000"/>
            </a:lnSpc>
            <a:spcBef>
              <a:spcPct val="0"/>
            </a:spcBef>
            <a:spcAft>
              <a:spcPct val="35000"/>
            </a:spcAft>
          </a:pPr>
          <a:r>
            <a:rPr lang="fr-CH" sz="1200" b="1" u="none" kern="1200" dirty="0" smtClean="0">
              <a:solidFill>
                <a:schemeClr val="tx1"/>
              </a:solidFill>
            </a:rPr>
            <a:t>2. </a:t>
          </a:r>
          <a:r>
            <a:rPr lang="fr-CH" sz="1200" b="1" u="sng" kern="1200" dirty="0" smtClean="0">
              <a:solidFill>
                <a:srgbClr val="FF0000"/>
              </a:solidFill>
            </a:rPr>
            <a:t>Administration</a:t>
          </a:r>
          <a:r>
            <a:rPr lang="fr-CH" sz="1200" b="1" u="sng" kern="1200" dirty="0" smtClean="0">
              <a:solidFill>
                <a:schemeClr val="tx1"/>
              </a:solidFill>
            </a:rPr>
            <a:t> </a:t>
          </a:r>
          <a:endParaRPr lang="fr-CH" sz="1100" b="1" kern="1200" dirty="0" smtClean="0">
            <a:solidFill>
              <a:schemeClr val="bg1"/>
            </a:solidFill>
          </a:endParaRPr>
        </a:p>
        <a:p>
          <a:pPr lvl="0" algn="ctr" defTabSz="488950">
            <a:lnSpc>
              <a:spcPct val="90000"/>
            </a:lnSpc>
            <a:spcBef>
              <a:spcPct val="0"/>
            </a:spcBef>
            <a:spcAft>
              <a:spcPct val="35000"/>
            </a:spcAft>
          </a:pPr>
          <a:r>
            <a:rPr lang="fr-CH" sz="1100" b="1" kern="1200" dirty="0" smtClean="0">
              <a:solidFill>
                <a:schemeClr val="bg1"/>
              </a:solidFill>
            </a:rPr>
            <a:t>R</a:t>
          </a:r>
        </a:p>
        <a:p>
          <a:pPr lvl="0" algn="ctr" defTabSz="488950">
            <a:lnSpc>
              <a:spcPct val="90000"/>
            </a:lnSpc>
            <a:spcBef>
              <a:spcPct val="0"/>
            </a:spcBef>
            <a:spcAft>
              <a:spcPct val="35000"/>
            </a:spcAft>
          </a:pPr>
          <a:r>
            <a:rPr lang="fr-CH" sz="1100" b="1" kern="1200" dirty="0" smtClean="0">
              <a:solidFill>
                <a:schemeClr val="tx1"/>
              </a:solidFill>
            </a:rPr>
            <a:t>Ressources</a:t>
          </a:r>
        </a:p>
        <a:p>
          <a:pPr lvl="0" algn="ctr" defTabSz="488950">
            <a:lnSpc>
              <a:spcPct val="90000"/>
            </a:lnSpc>
            <a:spcBef>
              <a:spcPct val="0"/>
            </a:spcBef>
            <a:spcAft>
              <a:spcPct val="35000"/>
            </a:spcAft>
          </a:pPr>
          <a:r>
            <a:rPr lang="fr-CH" sz="1100" b="1" kern="1200" dirty="0" smtClean="0">
              <a:solidFill>
                <a:schemeClr val="tx1"/>
              </a:solidFill>
            </a:rPr>
            <a:t>humaines</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Santé  /Sécurité </a:t>
          </a: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au travail</a:t>
          </a:r>
        </a:p>
        <a:p>
          <a:pPr lvl="0" algn="ctr" defTabSz="488950">
            <a:lnSpc>
              <a:spcPct val="90000"/>
            </a:lnSpc>
            <a:spcBef>
              <a:spcPct val="0"/>
            </a:spcBef>
            <a:spcAft>
              <a:spcPct val="35000"/>
            </a:spcAft>
          </a:pPr>
          <a:endParaRPr lang="fr-CH" sz="1100" b="1" kern="1200" dirty="0" smtClean="0">
            <a:solidFill>
              <a:schemeClr val="tx1"/>
            </a:solidFill>
          </a:endParaRPr>
        </a:p>
        <a:p>
          <a:pPr lvl="0" algn="ctr" defTabSz="488950">
            <a:lnSpc>
              <a:spcPct val="90000"/>
            </a:lnSpc>
            <a:spcBef>
              <a:spcPct val="0"/>
            </a:spcBef>
            <a:spcAft>
              <a:spcPct val="35000"/>
            </a:spcAft>
          </a:pPr>
          <a:endParaRPr lang="fr-CH" sz="1100" b="1" kern="1200" dirty="0" smtClean="0">
            <a:solidFill>
              <a:schemeClr val="tx1"/>
            </a:solidFill>
          </a:endParaRPr>
        </a:p>
        <a:p>
          <a:pPr lvl="0" algn="ctr" defTabSz="488950">
            <a:lnSpc>
              <a:spcPct val="90000"/>
            </a:lnSpc>
            <a:spcBef>
              <a:spcPct val="0"/>
            </a:spcBef>
            <a:spcAft>
              <a:spcPct val="35000"/>
            </a:spcAft>
          </a:pPr>
          <a:r>
            <a:rPr lang="fr-CH" sz="1100" b="1" kern="1200" dirty="0" smtClean="0">
              <a:solidFill>
                <a:schemeClr val="tx1"/>
              </a:solidFill>
            </a:rPr>
            <a:t>Gestion administrative et financière</a:t>
          </a:r>
        </a:p>
        <a:p>
          <a:pPr lvl="0" algn="ctr" defTabSz="488950">
            <a:lnSpc>
              <a:spcPct val="90000"/>
            </a:lnSpc>
            <a:spcBef>
              <a:spcPct val="0"/>
            </a:spcBef>
            <a:spcAft>
              <a:spcPct val="35000"/>
            </a:spcAft>
          </a:pPr>
          <a:r>
            <a:rPr lang="fr-CH" sz="1100" b="1" kern="1200" dirty="0" smtClean="0">
              <a:solidFill>
                <a:schemeClr val="tx1"/>
              </a:solidFill>
            </a:rPr>
            <a:t>Gestion bâtiment et mobilier</a:t>
          </a:r>
          <a:endParaRPr lang="fr-CH" sz="1100" b="1" kern="1200" dirty="0">
            <a:solidFill>
              <a:schemeClr val="tx1"/>
            </a:solidFill>
          </a:endParaRPr>
        </a:p>
      </dsp:txBody>
      <dsp:txXfrm>
        <a:off x="1152127" y="1512163"/>
        <a:ext cx="1141562" cy="3130187"/>
      </dsp:txXfrm>
    </dsp:sp>
    <dsp:sp modelId="{B4901AAF-0C64-448B-B738-4F9189337BDD}">
      <dsp:nvSpPr>
        <dsp:cNvPr id="0" name=""/>
        <dsp:cNvSpPr/>
      </dsp:nvSpPr>
      <dsp:spPr>
        <a:xfrm>
          <a:off x="2317399" y="1494509"/>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u="none" kern="1200" dirty="0" smtClean="0">
              <a:solidFill>
                <a:schemeClr val="tx1"/>
              </a:solidFill>
            </a:rPr>
            <a:t>3.</a:t>
          </a:r>
          <a:r>
            <a:rPr lang="fr-CH" sz="1200" b="1" u="sng" kern="1200" dirty="0" smtClean="0">
              <a:solidFill>
                <a:schemeClr val="tx1"/>
              </a:solidFill>
            </a:rPr>
            <a:t> </a:t>
          </a:r>
        </a:p>
        <a:p>
          <a:pPr lvl="0" algn="ctr" defTabSz="533400">
            <a:lnSpc>
              <a:spcPct val="90000"/>
            </a:lnSpc>
            <a:spcBef>
              <a:spcPct val="0"/>
            </a:spcBef>
            <a:spcAft>
              <a:spcPct val="35000"/>
            </a:spcAft>
          </a:pPr>
          <a:r>
            <a:rPr lang="fr-CH" sz="1200" b="1" u="sng" kern="1200" dirty="0" smtClean="0">
              <a:solidFill>
                <a:srgbClr val="FF0000"/>
              </a:solidFill>
            </a:rPr>
            <a:t>Formation</a:t>
          </a:r>
        </a:p>
        <a:p>
          <a:pPr lvl="0" algn="ctr" defTabSz="533400">
            <a:lnSpc>
              <a:spcPct val="90000"/>
            </a:lnSpc>
            <a:spcBef>
              <a:spcPct val="0"/>
            </a:spcBef>
            <a:spcAft>
              <a:spcPct val="35000"/>
            </a:spcAft>
          </a:pPr>
          <a:r>
            <a:rPr lang="fr-CH" sz="1200" b="1" u="none" kern="1200" dirty="0" smtClean="0">
              <a:solidFill>
                <a:schemeClr val="tx1"/>
              </a:solidFill>
            </a:rPr>
            <a:t>Formation</a:t>
          </a:r>
        </a:p>
        <a:p>
          <a:pPr lvl="0" algn="ctr" defTabSz="533400">
            <a:lnSpc>
              <a:spcPct val="90000"/>
            </a:lnSpc>
            <a:spcBef>
              <a:spcPct val="0"/>
            </a:spcBef>
            <a:spcAft>
              <a:spcPct val="35000"/>
            </a:spcAft>
          </a:pPr>
          <a:r>
            <a:rPr lang="fr-CH" sz="1200" b="1" u="none" kern="1200" dirty="0" smtClean="0">
              <a:solidFill>
                <a:schemeClr val="tx1"/>
              </a:solidFill>
            </a:rPr>
            <a:t>interne</a:t>
          </a:r>
        </a:p>
        <a:p>
          <a:pPr lvl="0" algn="ctr" defTabSz="533400">
            <a:lnSpc>
              <a:spcPct val="90000"/>
            </a:lnSpc>
            <a:spcBef>
              <a:spcPct val="0"/>
            </a:spcBef>
            <a:spcAft>
              <a:spcPct val="35000"/>
            </a:spcAft>
          </a:pPr>
          <a:endParaRPr lang="fr-CH" sz="1200" b="1" u="none" kern="1200" dirty="0" smtClean="0">
            <a:solidFill>
              <a:schemeClr val="tx1"/>
            </a:solidFill>
          </a:endParaRPr>
        </a:p>
        <a:p>
          <a:pPr lvl="0" algn="ctr" defTabSz="533400">
            <a:lnSpc>
              <a:spcPct val="90000"/>
            </a:lnSpc>
            <a:spcBef>
              <a:spcPct val="0"/>
            </a:spcBef>
            <a:spcAft>
              <a:spcPct val="35000"/>
            </a:spcAft>
          </a:pPr>
          <a:r>
            <a:rPr lang="fr-CH" sz="1200" b="1" u="none" kern="1200" dirty="0" smtClean="0">
              <a:solidFill>
                <a:schemeClr val="tx1"/>
              </a:solidFill>
            </a:rPr>
            <a:t>Formation externe</a:t>
          </a:r>
        </a:p>
        <a:p>
          <a:pPr lvl="0" algn="ctr" defTabSz="533400">
            <a:lnSpc>
              <a:spcPct val="90000"/>
            </a:lnSpc>
            <a:spcBef>
              <a:spcPct val="0"/>
            </a:spcBef>
            <a:spcAft>
              <a:spcPct val="35000"/>
            </a:spcAft>
          </a:pPr>
          <a:endParaRPr lang="fr-CH" sz="1200" b="1" u="none" kern="1200" dirty="0" smtClean="0">
            <a:solidFill>
              <a:schemeClr val="tx1"/>
            </a:solidFill>
          </a:endParaRPr>
        </a:p>
        <a:p>
          <a:pPr lvl="0" algn="ctr" defTabSz="533400">
            <a:lnSpc>
              <a:spcPct val="90000"/>
            </a:lnSpc>
            <a:spcBef>
              <a:spcPct val="0"/>
            </a:spcBef>
            <a:spcAft>
              <a:spcPct val="35000"/>
            </a:spcAft>
          </a:pPr>
          <a:r>
            <a:rPr lang="fr-CH" sz="1200" b="1" u="none" kern="1200" dirty="0" smtClean="0">
              <a:solidFill>
                <a:schemeClr val="tx1"/>
              </a:solidFill>
            </a:rPr>
            <a:t>Apprentissage</a:t>
          </a:r>
        </a:p>
        <a:p>
          <a:pPr lvl="0" algn="ctr" defTabSz="533400">
            <a:lnSpc>
              <a:spcPct val="90000"/>
            </a:lnSpc>
            <a:spcBef>
              <a:spcPct val="0"/>
            </a:spcBef>
            <a:spcAft>
              <a:spcPct val="35000"/>
            </a:spcAft>
          </a:pPr>
          <a:endParaRPr lang="fr-CH" sz="1200" b="1" u="none" kern="1200" dirty="0" smtClean="0">
            <a:solidFill>
              <a:schemeClr val="tx1"/>
            </a:solidFill>
          </a:endParaRPr>
        </a:p>
        <a:p>
          <a:pPr lvl="0" algn="ctr" defTabSz="533400">
            <a:lnSpc>
              <a:spcPct val="90000"/>
            </a:lnSpc>
            <a:spcBef>
              <a:spcPct val="0"/>
            </a:spcBef>
            <a:spcAft>
              <a:spcPct val="35000"/>
            </a:spcAft>
          </a:pPr>
          <a:r>
            <a:rPr lang="fr-CH" sz="1200" b="1" u="none" kern="1200" dirty="0" smtClean="0">
              <a:solidFill>
                <a:schemeClr val="tx1"/>
              </a:solidFill>
            </a:rPr>
            <a:t>Stage</a:t>
          </a:r>
        </a:p>
        <a:p>
          <a:pPr lvl="0" algn="ctr" defTabSz="533400">
            <a:lnSpc>
              <a:spcPct val="90000"/>
            </a:lnSpc>
            <a:spcBef>
              <a:spcPct val="0"/>
            </a:spcBef>
            <a:spcAft>
              <a:spcPct val="35000"/>
            </a:spcAft>
          </a:pPr>
          <a:endParaRPr lang="fr-CH" sz="1200" b="1" u="none" kern="1200" dirty="0" smtClean="0">
            <a:solidFill>
              <a:schemeClr val="tx1"/>
            </a:solidFill>
          </a:endParaRPr>
        </a:p>
        <a:p>
          <a:pPr lvl="0" algn="ctr" defTabSz="533400">
            <a:lnSpc>
              <a:spcPct val="90000"/>
            </a:lnSpc>
            <a:spcBef>
              <a:spcPct val="0"/>
            </a:spcBef>
            <a:spcAft>
              <a:spcPct val="35000"/>
            </a:spcAft>
          </a:pPr>
          <a:r>
            <a:rPr lang="fr-CH" sz="1200" b="1" u="none" kern="1200" dirty="0" smtClean="0">
              <a:solidFill>
                <a:schemeClr val="tx1"/>
              </a:solidFill>
            </a:rPr>
            <a:t>Expertises</a:t>
          </a:r>
          <a:endParaRPr lang="fr-CH" sz="1200" b="1" u="none" kern="1200" dirty="0">
            <a:solidFill>
              <a:schemeClr val="tx1"/>
            </a:solidFill>
          </a:endParaRPr>
        </a:p>
      </dsp:txBody>
      <dsp:txXfrm>
        <a:off x="2317399" y="1494509"/>
        <a:ext cx="1141562" cy="3130187"/>
      </dsp:txXfrm>
    </dsp:sp>
    <dsp:sp modelId="{EECF1E70-C013-4A56-9F32-C74EEF3EE780}">
      <dsp:nvSpPr>
        <dsp:cNvPr id="0" name=""/>
        <dsp:cNvSpPr/>
      </dsp:nvSpPr>
      <dsp:spPr>
        <a:xfrm>
          <a:off x="3456382" y="1512163"/>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H" sz="1200" b="1" u="none" kern="1200" dirty="0" smtClean="0">
              <a:solidFill>
                <a:schemeClr val="tx1"/>
              </a:solidFill>
            </a:rPr>
            <a:t>4. </a:t>
          </a:r>
        </a:p>
        <a:p>
          <a:pPr lvl="0" algn="ctr" defTabSz="533400">
            <a:lnSpc>
              <a:spcPct val="90000"/>
            </a:lnSpc>
            <a:spcBef>
              <a:spcPct val="0"/>
            </a:spcBef>
            <a:spcAft>
              <a:spcPct val="35000"/>
            </a:spcAft>
          </a:pPr>
          <a:r>
            <a:rPr lang="fr-CH" sz="1200" b="1" u="sng" kern="1200" dirty="0" smtClean="0">
              <a:solidFill>
                <a:srgbClr val="FF0000"/>
              </a:solidFill>
            </a:rPr>
            <a:t>Collections</a:t>
          </a:r>
          <a:r>
            <a:rPr lang="fr-CH" sz="1200" b="1" u="sng" kern="1200" dirty="0" smtClean="0">
              <a:solidFill>
                <a:schemeClr val="tx1"/>
              </a:solidFill>
            </a:rPr>
            <a:t> </a:t>
          </a:r>
        </a:p>
        <a:p>
          <a:pPr lvl="0" algn="ctr" defTabSz="533400">
            <a:lnSpc>
              <a:spcPct val="90000"/>
            </a:lnSpc>
            <a:spcBef>
              <a:spcPct val="0"/>
            </a:spcBef>
            <a:spcAft>
              <a:spcPct val="35000"/>
            </a:spcAft>
          </a:pPr>
          <a:endParaRPr lang="fr-CH" sz="1100" b="1" kern="1200" dirty="0" smtClean="0"/>
        </a:p>
        <a:p>
          <a:pPr lvl="0" algn="ctr" defTabSz="533400">
            <a:lnSpc>
              <a:spcPct val="90000"/>
            </a:lnSpc>
            <a:spcBef>
              <a:spcPct val="0"/>
            </a:spcBef>
            <a:spcAft>
              <a:spcPct val="35000"/>
            </a:spcAft>
          </a:pPr>
          <a:r>
            <a:rPr lang="fr-CH" sz="1100" b="1" kern="1200" dirty="0" smtClean="0">
              <a:solidFill>
                <a:schemeClr val="tx1"/>
              </a:solidFill>
            </a:rPr>
            <a:t>Archivage historique</a:t>
          </a:r>
        </a:p>
        <a:p>
          <a:pPr lvl="0" algn="ctr" defTabSz="533400">
            <a:lnSpc>
              <a:spcPct val="90000"/>
            </a:lnSpc>
            <a:spcBef>
              <a:spcPct val="0"/>
            </a:spcBef>
            <a:spcAft>
              <a:spcPct val="35000"/>
            </a:spcAft>
          </a:pPr>
          <a:r>
            <a:rPr lang="fr-CH" sz="1100" b="1" kern="1200" dirty="0" smtClean="0">
              <a:solidFill>
                <a:schemeClr val="tx1"/>
              </a:solidFill>
            </a:rPr>
            <a:t>Patrimoine BD</a:t>
          </a:r>
        </a:p>
        <a:p>
          <a:pPr lvl="0" algn="ctr" defTabSz="533400">
            <a:lnSpc>
              <a:spcPct val="90000"/>
            </a:lnSpc>
            <a:spcBef>
              <a:spcPct val="0"/>
            </a:spcBef>
            <a:spcAft>
              <a:spcPct val="35000"/>
            </a:spcAft>
          </a:pPr>
          <a:r>
            <a:rPr lang="fr-CH" sz="1100" b="1" kern="1200" dirty="0" smtClean="0">
              <a:solidFill>
                <a:schemeClr val="tx1"/>
              </a:solidFill>
            </a:rPr>
            <a:t>Collections Lecture publique et Archives</a:t>
          </a:r>
        </a:p>
        <a:p>
          <a:pPr lvl="0" algn="ctr" defTabSz="533400">
            <a:lnSpc>
              <a:spcPct val="90000"/>
            </a:lnSpc>
            <a:spcBef>
              <a:spcPct val="0"/>
            </a:spcBef>
            <a:spcAft>
              <a:spcPct val="35000"/>
            </a:spcAft>
          </a:pPr>
          <a:endParaRPr lang="fr-CH" sz="1100" b="1" kern="1200" dirty="0" smtClean="0">
            <a:solidFill>
              <a:schemeClr val="tx1"/>
            </a:solidFill>
          </a:endParaRPr>
        </a:p>
        <a:p>
          <a:pPr lvl="0" algn="ctr" defTabSz="533400">
            <a:lnSpc>
              <a:spcPct val="90000"/>
            </a:lnSpc>
            <a:spcBef>
              <a:spcPct val="0"/>
            </a:spcBef>
            <a:spcAft>
              <a:spcPct val="35000"/>
            </a:spcAft>
          </a:pPr>
          <a:r>
            <a:rPr lang="fr-CH" sz="1100" b="1" kern="1200" dirty="0" smtClean="0">
              <a:solidFill>
                <a:schemeClr val="tx1"/>
              </a:solidFill>
            </a:rPr>
            <a:t>Politique documentaire </a:t>
          </a:r>
        </a:p>
        <a:p>
          <a:pPr lvl="0" algn="ctr" defTabSz="533400">
            <a:lnSpc>
              <a:spcPct val="90000"/>
            </a:lnSpc>
            <a:spcBef>
              <a:spcPct val="0"/>
            </a:spcBef>
            <a:spcAft>
              <a:spcPct val="35000"/>
            </a:spcAft>
          </a:pPr>
          <a:r>
            <a:rPr lang="fr-CH" sz="1100" b="1" kern="1200" dirty="0" smtClean="0">
              <a:solidFill>
                <a:schemeClr val="tx1"/>
              </a:solidFill>
            </a:rPr>
            <a:t>Gestion documentaire</a:t>
          </a:r>
        </a:p>
        <a:p>
          <a:pPr lvl="0" algn="ctr" defTabSz="533400">
            <a:lnSpc>
              <a:spcPct val="90000"/>
            </a:lnSpc>
            <a:spcBef>
              <a:spcPct val="0"/>
            </a:spcBef>
            <a:spcAft>
              <a:spcPct val="35000"/>
            </a:spcAft>
          </a:pPr>
          <a:r>
            <a:rPr lang="fr-CH" sz="1100" b="1" kern="1200" dirty="0" smtClean="0">
              <a:solidFill>
                <a:schemeClr val="tx1"/>
              </a:solidFill>
            </a:rPr>
            <a:t>Reliure </a:t>
          </a:r>
        </a:p>
      </dsp:txBody>
      <dsp:txXfrm>
        <a:off x="3456382" y="1512163"/>
        <a:ext cx="1141562" cy="3130187"/>
      </dsp:txXfrm>
    </dsp:sp>
    <dsp:sp modelId="{AB144697-A481-4D0D-B7A3-136761FDC204}">
      <dsp:nvSpPr>
        <dsp:cNvPr id="0" name=""/>
        <dsp:cNvSpPr/>
      </dsp:nvSpPr>
      <dsp:spPr>
        <a:xfrm>
          <a:off x="4536505" y="1512163"/>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CH" sz="900" b="1" u="sng"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1" u="sng"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200" b="1" u="none" kern="1200" dirty="0" smtClean="0">
              <a:solidFill>
                <a:schemeClr val="tx1"/>
              </a:solidFill>
            </a:rPr>
            <a:t>5. </a:t>
          </a:r>
        </a:p>
        <a:p>
          <a:pPr marL="0" marR="0" lvl="0" indent="0" algn="ctr" defTabSz="914400" eaLnBrk="1" fontAlgn="auto" latinLnBrk="0" hangingPunct="1">
            <a:lnSpc>
              <a:spcPct val="100000"/>
            </a:lnSpc>
            <a:spcBef>
              <a:spcPct val="0"/>
            </a:spcBef>
            <a:spcAft>
              <a:spcPts val="0"/>
            </a:spcAft>
            <a:buClrTx/>
            <a:buSzTx/>
            <a:buFontTx/>
            <a:buNone/>
            <a:tabLst/>
            <a:defRPr/>
          </a:pPr>
          <a:r>
            <a:rPr lang="fr-CH" sz="1200" b="1" u="sng" kern="1200" dirty="0" smtClean="0">
              <a:solidFill>
                <a:srgbClr val="FF0000"/>
              </a:solidFill>
            </a:rPr>
            <a:t>Services au public</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Accueil</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4889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Prêt</a:t>
          </a:r>
        </a:p>
        <a:p>
          <a:pPr marL="0" marR="0" lvl="0" indent="0" algn="ctr" defTabSz="488950" eaLnBrk="1" fontAlgn="auto" latinLnBrk="0" hangingPunct="1">
            <a:lnSpc>
              <a:spcPct val="90000"/>
            </a:lnSpc>
            <a:spcBef>
              <a:spcPct val="0"/>
            </a:spcBef>
            <a:spcAft>
              <a:spcPct val="35000"/>
            </a:spcAft>
            <a:buClrTx/>
            <a:buSzTx/>
            <a:buFontTx/>
            <a:buNone/>
            <a:tabLst/>
            <a:defRPr/>
          </a:pPr>
          <a:endParaRPr lang="fr-CH" sz="1100" b="1" kern="1200" dirty="0" smtClean="0">
            <a:solidFill>
              <a:schemeClr val="tx1"/>
            </a:solidFill>
          </a:endParaRPr>
        </a:p>
        <a:p>
          <a:pPr marL="0" marR="0" lvl="0" indent="0" algn="ctr" defTabSz="4889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Recherche documentaire</a:t>
          </a:r>
        </a:p>
        <a:p>
          <a:pPr marL="0" marR="0" lvl="0" indent="0" algn="ctr" defTabSz="488950" eaLnBrk="1" fontAlgn="auto" latinLnBrk="0" hangingPunct="1">
            <a:lnSpc>
              <a:spcPct val="90000"/>
            </a:lnSpc>
            <a:spcBef>
              <a:spcPct val="0"/>
            </a:spcBef>
            <a:spcAft>
              <a:spcPct val="35000"/>
            </a:spcAft>
            <a:buClrTx/>
            <a:buSzTx/>
            <a:buFontTx/>
            <a:buNone/>
            <a:tabLst/>
            <a:defRPr/>
          </a:pPr>
          <a:endParaRPr lang="fr-CH" sz="1100" b="1" kern="1200" dirty="0" smtClean="0">
            <a:solidFill>
              <a:schemeClr val="tx1"/>
            </a:solidFill>
          </a:endParaRPr>
        </a:p>
        <a:p>
          <a:pPr marL="0" marR="0" lvl="0" indent="0" algn="ctr" defTabSz="4889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Gestion des espaces publics</a:t>
          </a:r>
        </a:p>
        <a:p>
          <a:pPr marL="0" marR="0" lvl="0" indent="0" algn="ctr" defTabSz="488950" eaLnBrk="1" fontAlgn="auto" latinLnBrk="0" hangingPunct="1">
            <a:lnSpc>
              <a:spcPct val="90000"/>
            </a:lnSpc>
            <a:spcBef>
              <a:spcPct val="0"/>
            </a:spcBef>
            <a:spcAft>
              <a:spcPct val="35000"/>
            </a:spcAft>
            <a:buClrTx/>
            <a:buSzTx/>
            <a:buFontTx/>
            <a:buNone/>
            <a:tabLst/>
            <a:defRPr/>
          </a:pPr>
          <a:endParaRPr lang="fr-CH" sz="900" b="0" kern="1200" dirty="0" smtClean="0"/>
        </a:p>
        <a:p>
          <a:pPr lvl="0" algn="ctr" defTabSz="488950">
            <a:lnSpc>
              <a:spcPct val="90000"/>
            </a:lnSpc>
            <a:spcBef>
              <a:spcPct val="0"/>
            </a:spcBef>
            <a:spcAft>
              <a:spcPct val="35000"/>
            </a:spcAft>
          </a:pPr>
          <a:endParaRPr lang="fr-CH" sz="900" b="1" kern="1200" dirty="0" smtClean="0">
            <a:solidFill>
              <a:srgbClr val="FF0000"/>
            </a:solidFill>
          </a:endParaRPr>
        </a:p>
      </dsp:txBody>
      <dsp:txXfrm>
        <a:off x="4536505" y="1512163"/>
        <a:ext cx="1141562" cy="3130187"/>
      </dsp:txXfrm>
    </dsp:sp>
    <dsp:sp modelId="{CCC4BDC8-71D0-4E2A-891C-7CDD06E37DD9}">
      <dsp:nvSpPr>
        <dsp:cNvPr id="0" name=""/>
        <dsp:cNvSpPr/>
      </dsp:nvSpPr>
      <dsp:spPr>
        <a:xfrm>
          <a:off x="5688627" y="1512163"/>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CH" sz="900" b="1"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1"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1"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200" b="1" u="none" kern="1200" dirty="0" smtClean="0">
              <a:solidFill>
                <a:schemeClr val="tx1"/>
              </a:solidFill>
            </a:rPr>
            <a:t>6. </a:t>
          </a:r>
        </a:p>
        <a:p>
          <a:pPr marL="0" marR="0" lvl="0" indent="0" algn="ctr" defTabSz="914400" eaLnBrk="1" fontAlgn="auto" latinLnBrk="0" hangingPunct="1">
            <a:lnSpc>
              <a:spcPct val="100000"/>
            </a:lnSpc>
            <a:spcBef>
              <a:spcPct val="0"/>
            </a:spcBef>
            <a:spcAft>
              <a:spcPts val="0"/>
            </a:spcAft>
            <a:buClrTx/>
            <a:buSzTx/>
            <a:buFontTx/>
            <a:buNone/>
            <a:tabLst/>
            <a:defRPr/>
          </a:pPr>
          <a:r>
            <a:rPr lang="fr-CH" sz="1200" b="1" u="sng" kern="1200" dirty="0" smtClean="0">
              <a:solidFill>
                <a:srgbClr val="FF0000"/>
              </a:solidFill>
            </a:rPr>
            <a:t>Système d'information </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Infrastructure IT</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Logiciels métiers</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Services en ligne</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 Portail documentaire</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kern="1200" dirty="0" smtClean="0">
              <a:solidFill>
                <a:schemeClr val="tx1"/>
              </a:solidFill>
            </a:rPr>
            <a:t>Numérisatio</a:t>
          </a:r>
          <a:r>
            <a:rPr lang="fr-CH" sz="1100" b="0" kern="1200" dirty="0" smtClean="0">
              <a:solidFill>
                <a:schemeClr val="tx1"/>
              </a:solidFill>
            </a:rPr>
            <a:t>n</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0"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0"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fr-CH" sz="900" b="0" kern="1200" dirty="0" smtClean="0"/>
        </a:p>
        <a:p>
          <a:pPr lvl="0" algn="ctr" defTabSz="400050">
            <a:lnSpc>
              <a:spcPct val="90000"/>
            </a:lnSpc>
            <a:spcBef>
              <a:spcPct val="0"/>
            </a:spcBef>
            <a:spcAft>
              <a:spcPct val="35000"/>
            </a:spcAft>
          </a:pPr>
          <a:endParaRPr lang="fr-CH" sz="900" b="1" kern="1200" dirty="0" smtClean="0">
            <a:solidFill>
              <a:srgbClr val="FF0000"/>
            </a:solidFill>
          </a:endParaRPr>
        </a:p>
      </dsp:txBody>
      <dsp:txXfrm>
        <a:off x="5688627" y="1512163"/>
        <a:ext cx="1141562" cy="3130187"/>
      </dsp:txXfrm>
    </dsp:sp>
    <dsp:sp modelId="{AF472335-2257-4CFF-A58F-F5E601715055}">
      <dsp:nvSpPr>
        <dsp:cNvPr id="0" name=""/>
        <dsp:cNvSpPr/>
      </dsp:nvSpPr>
      <dsp:spPr>
        <a:xfrm>
          <a:off x="6851325" y="1512163"/>
          <a:ext cx="1141562" cy="3130187"/>
        </a:xfrm>
        <a:prstGeom prst="rect">
          <a:avLst/>
        </a:prstGeom>
        <a:solidFill>
          <a:schemeClr val="bg1"/>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u="sng" kern="1200" dirty="0" smtClean="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u="sng"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u="none" kern="1200" dirty="0" smtClean="0">
              <a:solidFill>
                <a:schemeClr val="tx1"/>
              </a:solidFill>
            </a:rPr>
            <a:t>7.</a:t>
          </a:r>
          <a:r>
            <a:rPr lang="fr-CH" sz="1100" b="1" u="sng" kern="1200" dirty="0" smtClean="0">
              <a:solidFill>
                <a:schemeClr val="tx1"/>
              </a:solidFill>
            </a:rPr>
            <a:t> </a:t>
          </a:r>
          <a:r>
            <a:rPr lang="fr-CH" sz="1100" b="1" u="sng" kern="1200" dirty="0" smtClean="0">
              <a:solidFill>
                <a:srgbClr val="FF0000"/>
              </a:solidFill>
            </a:rPr>
            <a:t>Communication</a:t>
          </a:r>
        </a:p>
        <a:p>
          <a:pPr marL="0" marR="0" lvl="0" indent="0" algn="ctr" defTabSz="914400" eaLnBrk="1" fontAlgn="auto" latinLnBrk="0" hangingPunct="1">
            <a:lnSpc>
              <a:spcPct val="100000"/>
            </a:lnSpc>
            <a:spcBef>
              <a:spcPct val="0"/>
            </a:spcBef>
            <a:spcAft>
              <a:spcPts val="0"/>
            </a:spcAft>
            <a:buClrTx/>
            <a:buSzTx/>
            <a:buFontTx/>
            <a:buNone/>
            <a:tabLst/>
            <a:defRPr/>
          </a:pPr>
          <a:r>
            <a:rPr lang="fr-CH" sz="1100" b="1" u="sng" kern="1200" dirty="0" smtClean="0">
              <a:solidFill>
                <a:srgbClr val="FF0000"/>
              </a:solidFill>
            </a:rPr>
            <a:t>&amp; Médiation culturelle </a:t>
          </a:r>
        </a:p>
        <a:p>
          <a:pPr marL="0" marR="0" lvl="0" indent="0" algn="ctr" defTabSz="914400" eaLnBrk="1" fontAlgn="auto" latinLnBrk="0" hangingPunct="1">
            <a:lnSpc>
              <a:spcPct val="100000"/>
            </a:lnSpc>
            <a:spcBef>
              <a:spcPct val="0"/>
            </a:spcBef>
            <a:spcAft>
              <a:spcPts val="0"/>
            </a:spcAft>
            <a:buClrTx/>
            <a:buSzTx/>
            <a:buFontTx/>
            <a:buNone/>
            <a:tabLst/>
            <a:defRPr/>
          </a:pPr>
          <a:endParaRPr lang="fr-CH" sz="1100" b="1" u="sng" kern="1200" dirty="0" smtClean="0">
            <a:solidFill>
              <a:schemeClr val="tx1"/>
            </a:solidFill>
          </a:endParaRPr>
        </a:p>
        <a:p>
          <a:pPr marL="0" marR="0" lvl="0" indent="0" algn="ctr" defTabSz="311150" eaLnBrk="1" fontAlgn="auto" latinLnBrk="0" hangingPunct="1">
            <a:lnSpc>
              <a:spcPct val="90000"/>
            </a:lnSpc>
            <a:spcBef>
              <a:spcPct val="0"/>
            </a:spcBef>
            <a:spcAft>
              <a:spcPct val="35000"/>
            </a:spcAft>
            <a:buClrTx/>
            <a:buSzTx/>
            <a:buFontTx/>
            <a:buNone/>
            <a:tabLst/>
            <a:defRPr/>
          </a:pPr>
          <a:endParaRPr lang="fr-CH" sz="1100" b="1" kern="1200" dirty="0" smtClean="0">
            <a:solidFill>
              <a:schemeClr val="tx1"/>
            </a:solidFill>
          </a:endParaRPr>
        </a:p>
        <a:p>
          <a:pPr marL="0" marR="0" lvl="0" indent="0" algn="ctr" defTabSz="3111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Animations</a:t>
          </a:r>
        </a:p>
        <a:p>
          <a:pPr marL="0" marR="0" lvl="0" indent="0" algn="ctr" defTabSz="311150" eaLnBrk="1" fontAlgn="auto" latinLnBrk="0" hangingPunct="1">
            <a:lnSpc>
              <a:spcPct val="90000"/>
            </a:lnSpc>
            <a:spcBef>
              <a:spcPct val="0"/>
            </a:spcBef>
            <a:spcAft>
              <a:spcPct val="35000"/>
            </a:spcAft>
            <a:buClrTx/>
            <a:buSzTx/>
            <a:buFontTx/>
            <a:buNone/>
            <a:tabLst/>
            <a:defRPr/>
          </a:pPr>
          <a:endParaRPr lang="fr-CH" sz="1100" b="1" kern="1200" dirty="0" smtClean="0">
            <a:solidFill>
              <a:schemeClr val="tx1"/>
            </a:solidFill>
          </a:endParaRPr>
        </a:p>
        <a:p>
          <a:pPr marL="0" marR="0" lvl="0" indent="0" algn="ctr" defTabSz="3111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Expositions</a:t>
          </a:r>
        </a:p>
        <a:p>
          <a:pPr marL="0" marR="0" lvl="0" indent="0" algn="ctr" defTabSz="311150" eaLnBrk="1" fontAlgn="auto" latinLnBrk="0" hangingPunct="1">
            <a:lnSpc>
              <a:spcPct val="90000"/>
            </a:lnSpc>
            <a:spcBef>
              <a:spcPct val="0"/>
            </a:spcBef>
            <a:spcAft>
              <a:spcPct val="35000"/>
            </a:spcAft>
            <a:buClrTx/>
            <a:buSzTx/>
            <a:buFontTx/>
            <a:buNone/>
            <a:tabLst/>
            <a:defRPr/>
          </a:pPr>
          <a:endParaRPr lang="fr-CH" sz="1100" b="1" kern="1200" dirty="0" smtClean="0">
            <a:solidFill>
              <a:schemeClr val="tx1"/>
            </a:solidFill>
          </a:endParaRPr>
        </a:p>
        <a:p>
          <a:pPr marL="0" marR="0" lvl="0" indent="0" algn="ctr" defTabSz="3111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Plan de communication</a:t>
          </a:r>
        </a:p>
        <a:p>
          <a:pPr marL="0" marR="0" lvl="0" indent="0" algn="ctr" defTabSz="311150" eaLnBrk="1" fontAlgn="auto" latinLnBrk="0" hangingPunct="1">
            <a:lnSpc>
              <a:spcPct val="90000"/>
            </a:lnSpc>
            <a:spcBef>
              <a:spcPct val="0"/>
            </a:spcBef>
            <a:spcAft>
              <a:spcPct val="35000"/>
            </a:spcAft>
            <a:buClrTx/>
            <a:buSzTx/>
            <a:buFontTx/>
            <a:buNone/>
            <a:tabLst/>
            <a:defRPr/>
          </a:pPr>
          <a:endParaRPr lang="fr-CH" sz="1100" b="1" kern="1200" dirty="0" smtClean="0">
            <a:solidFill>
              <a:schemeClr val="tx1"/>
            </a:solidFill>
          </a:endParaRPr>
        </a:p>
        <a:p>
          <a:pPr marL="0" marR="0" lvl="0" indent="0" algn="ctr" defTabSz="311150" eaLnBrk="1" fontAlgn="auto" latinLnBrk="0" hangingPunct="1">
            <a:lnSpc>
              <a:spcPct val="90000"/>
            </a:lnSpc>
            <a:spcBef>
              <a:spcPct val="0"/>
            </a:spcBef>
            <a:spcAft>
              <a:spcPct val="35000"/>
            </a:spcAft>
            <a:buClrTx/>
            <a:buSzTx/>
            <a:buFontTx/>
            <a:buNone/>
            <a:tabLst/>
            <a:defRPr/>
          </a:pPr>
          <a:r>
            <a:rPr lang="fr-CH" sz="1100" b="1" kern="1200" dirty="0" smtClean="0">
              <a:solidFill>
                <a:schemeClr val="tx1"/>
              </a:solidFill>
            </a:rPr>
            <a:t>Signalétique</a:t>
          </a:r>
        </a:p>
        <a:p>
          <a:pPr marL="0" marR="0" lvl="0" indent="0" algn="ctr" defTabSz="311150" eaLnBrk="1" fontAlgn="auto" latinLnBrk="0" hangingPunct="1">
            <a:lnSpc>
              <a:spcPct val="90000"/>
            </a:lnSpc>
            <a:spcBef>
              <a:spcPct val="0"/>
            </a:spcBef>
            <a:spcAft>
              <a:spcPct val="35000"/>
            </a:spcAft>
            <a:buClrTx/>
            <a:buSzTx/>
            <a:buFontTx/>
            <a:buNone/>
            <a:tabLst/>
            <a:defRPr/>
          </a:pPr>
          <a:endParaRPr lang="fr-CH" sz="800" kern="1200" dirty="0" smtClean="0"/>
        </a:p>
        <a:p>
          <a:pPr lvl="0" algn="ctr" defTabSz="311150">
            <a:lnSpc>
              <a:spcPct val="90000"/>
            </a:lnSpc>
            <a:spcBef>
              <a:spcPct val="0"/>
            </a:spcBef>
            <a:spcAft>
              <a:spcPct val="35000"/>
            </a:spcAft>
          </a:pPr>
          <a:endParaRPr lang="fr-CH" sz="800" b="1" kern="1200" dirty="0" smtClean="0">
            <a:solidFill>
              <a:srgbClr val="FF0000"/>
            </a:solidFill>
          </a:endParaRPr>
        </a:p>
      </dsp:txBody>
      <dsp:txXfrm>
        <a:off x="6851325" y="1512163"/>
        <a:ext cx="1141562" cy="3130187"/>
      </dsp:txXfrm>
    </dsp:sp>
    <dsp:sp modelId="{57EDE744-C51C-452F-9CF4-3DE1273BDB73}">
      <dsp:nvSpPr>
        <dsp:cNvPr id="0" name=""/>
        <dsp:cNvSpPr/>
      </dsp:nvSpPr>
      <dsp:spPr>
        <a:xfrm>
          <a:off x="0" y="4620753"/>
          <a:ext cx="7992888" cy="347798"/>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solidFill>
            <a:schemeClr val="tx1"/>
          </a:solid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600E5-D24F-4C27-962F-D28A5BCF046C}" type="datetimeFigureOut">
              <a:rPr lang="en-US" smtClean="0"/>
              <a:t>18.07.2016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4BE0F-E0FE-4D31-B95A-7571F4C8ACE6}" type="slidenum">
              <a:rPr lang="en-US" smtClean="0"/>
              <a:t>‹#›</a:t>
            </a:fld>
            <a:endParaRPr lang="en-US"/>
          </a:p>
        </p:txBody>
      </p:sp>
    </p:spTree>
    <p:extLst>
      <p:ext uri="{BB962C8B-B14F-4D97-AF65-F5344CB8AC3E}">
        <p14:creationId xmlns:p14="http://schemas.microsoft.com/office/powerpoint/2010/main" val="37844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2</a:t>
            </a:fld>
            <a:endParaRPr lang="en-US"/>
          </a:p>
        </p:txBody>
      </p:sp>
    </p:spTree>
    <p:extLst>
      <p:ext uri="{BB962C8B-B14F-4D97-AF65-F5344CB8AC3E}">
        <p14:creationId xmlns:p14="http://schemas.microsoft.com/office/powerpoint/2010/main" val="404536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3</a:t>
            </a:fld>
            <a:endParaRPr lang="en-US"/>
          </a:p>
        </p:txBody>
      </p:sp>
    </p:spTree>
    <p:extLst>
      <p:ext uri="{BB962C8B-B14F-4D97-AF65-F5344CB8AC3E}">
        <p14:creationId xmlns:p14="http://schemas.microsoft.com/office/powerpoint/2010/main" val="266608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4</a:t>
            </a:fld>
            <a:endParaRPr lang="en-US"/>
          </a:p>
        </p:txBody>
      </p:sp>
    </p:spTree>
    <p:extLst>
      <p:ext uri="{BB962C8B-B14F-4D97-AF65-F5344CB8AC3E}">
        <p14:creationId xmlns:p14="http://schemas.microsoft.com/office/powerpoint/2010/main" val="352135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5</a:t>
            </a:fld>
            <a:endParaRPr lang="en-US"/>
          </a:p>
        </p:txBody>
      </p:sp>
    </p:spTree>
    <p:extLst>
      <p:ext uri="{BB962C8B-B14F-4D97-AF65-F5344CB8AC3E}">
        <p14:creationId xmlns:p14="http://schemas.microsoft.com/office/powerpoint/2010/main" val="343712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6</a:t>
            </a:fld>
            <a:endParaRPr lang="en-US"/>
          </a:p>
        </p:txBody>
      </p:sp>
    </p:spTree>
    <p:extLst>
      <p:ext uri="{BB962C8B-B14F-4D97-AF65-F5344CB8AC3E}">
        <p14:creationId xmlns:p14="http://schemas.microsoft.com/office/powerpoint/2010/main" val="217473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9</a:t>
            </a:fld>
            <a:endParaRPr lang="en-US"/>
          </a:p>
        </p:txBody>
      </p:sp>
    </p:spTree>
    <p:extLst>
      <p:ext uri="{BB962C8B-B14F-4D97-AF65-F5344CB8AC3E}">
        <p14:creationId xmlns:p14="http://schemas.microsoft.com/office/powerpoint/2010/main" val="123712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3848A3B7-CFBB-4801-94F0-56243409E2F8}" type="slidenum">
              <a:rPr lang="fr-CH" smtClean="0"/>
              <a:pPr/>
              <a:t>10</a:t>
            </a:fld>
            <a:endParaRPr lang="fr-CH"/>
          </a:p>
        </p:txBody>
      </p:sp>
    </p:spTree>
    <p:extLst>
      <p:ext uri="{BB962C8B-B14F-4D97-AF65-F5344CB8AC3E}">
        <p14:creationId xmlns:p14="http://schemas.microsoft.com/office/powerpoint/2010/main" val="357331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12</a:t>
            </a:fld>
            <a:endParaRPr lang="en-US"/>
          </a:p>
        </p:txBody>
      </p:sp>
    </p:spTree>
    <p:extLst>
      <p:ext uri="{BB962C8B-B14F-4D97-AF65-F5344CB8AC3E}">
        <p14:creationId xmlns:p14="http://schemas.microsoft.com/office/powerpoint/2010/main" val="60184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4BE0F-E0FE-4D31-B95A-7571F4C8ACE6}" type="slidenum">
              <a:rPr lang="en-US" smtClean="0"/>
              <a:t>13</a:t>
            </a:fld>
            <a:endParaRPr lang="en-US"/>
          </a:p>
        </p:txBody>
      </p:sp>
    </p:spTree>
    <p:extLst>
      <p:ext uri="{BB962C8B-B14F-4D97-AF65-F5344CB8AC3E}">
        <p14:creationId xmlns:p14="http://schemas.microsoft.com/office/powerpoint/2010/main" val="200598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IFLA Management &amp; Marketing Section - Toronto SM - Aug. 2016 - JP Accart</a:t>
            </a:r>
          </a:p>
        </p:txBody>
      </p:sp>
      <p:sp>
        <p:nvSpPr>
          <p:cNvPr id="6" name="Slide Number Placeholder 5"/>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338042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IFLA Management &amp; Marketing Section - Toronto SM - Aug. 2016 - JP Accart</a:t>
            </a:r>
          </a:p>
        </p:txBody>
      </p:sp>
      <p:sp>
        <p:nvSpPr>
          <p:cNvPr id="6" name="Slide Number Placeholder 5"/>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151097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IFLA Management &amp; Marketing Section - Toronto SM - Aug. 2016 - JP Accart</a:t>
            </a:r>
          </a:p>
        </p:txBody>
      </p:sp>
      <p:sp>
        <p:nvSpPr>
          <p:cNvPr id="6" name="Slide Number Placeholder 5"/>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18157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21785" y="452438"/>
            <a:ext cx="10748433" cy="792162"/>
          </a:xfrm>
        </p:spPr>
        <p:txBody>
          <a:bodyPr/>
          <a:lstStyle/>
          <a:p>
            <a:r>
              <a:rPr lang="en-US"/>
              <a:t>Click to edit Master title style</a:t>
            </a:r>
          </a:p>
        </p:txBody>
      </p:sp>
      <p:sp>
        <p:nvSpPr>
          <p:cNvPr id="3" name="SmartArt Placeholder 2"/>
          <p:cNvSpPr>
            <a:spLocks noGrp="1"/>
          </p:cNvSpPr>
          <p:nvPr>
            <p:ph type="dgm" idx="1"/>
          </p:nvPr>
        </p:nvSpPr>
        <p:spPr>
          <a:xfrm>
            <a:off x="721785" y="1500189"/>
            <a:ext cx="10748433" cy="4930775"/>
          </a:xfrm>
        </p:spPr>
        <p:txBody>
          <a:bodyPr/>
          <a:lstStyle/>
          <a:p>
            <a:endParaRPr lang="en-US"/>
          </a:p>
        </p:txBody>
      </p:sp>
    </p:spTree>
    <p:extLst>
      <p:ext uri="{BB962C8B-B14F-4D97-AF65-F5344CB8AC3E}">
        <p14:creationId xmlns:p14="http://schemas.microsoft.com/office/powerpoint/2010/main" val="14807684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IFLA Management &amp; Marketing Section - Toronto SM - Aug. 2016 - JP Accart</a:t>
            </a:r>
          </a:p>
        </p:txBody>
      </p:sp>
      <p:sp>
        <p:nvSpPr>
          <p:cNvPr id="6" name="Slide Number Placeholder 5"/>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119358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IFLA Management &amp; Marketing Section - Toronto SM - Aug. 2016 - JP Accart</a:t>
            </a:r>
          </a:p>
        </p:txBody>
      </p:sp>
      <p:sp>
        <p:nvSpPr>
          <p:cNvPr id="6" name="Slide Number Placeholder 5"/>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329844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IFLA Management &amp; Marketing Section - Toronto SM - Aug. 2016 - JP Accart</a:t>
            </a:r>
          </a:p>
        </p:txBody>
      </p:sp>
      <p:sp>
        <p:nvSpPr>
          <p:cNvPr id="7" name="Slide Number Placeholder 6"/>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296208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IFLA Management &amp; Marketing Section - Toronto SM - Aug. 2016 - JP Accart</a:t>
            </a:r>
          </a:p>
        </p:txBody>
      </p:sp>
      <p:sp>
        <p:nvSpPr>
          <p:cNvPr id="9" name="Slide Number Placeholder 8"/>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84677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IFLA Management &amp; Marketing Section - Toronto SM - Aug. 2016 - JP Accart</a:t>
            </a:r>
          </a:p>
        </p:txBody>
      </p:sp>
      <p:sp>
        <p:nvSpPr>
          <p:cNvPr id="5" name="Slide Number Placeholder 4"/>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108013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IFLA Management &amp; Marketing Section - Toronto SM - Aug. 2016 - JP Accart</a:t>
            </a:r>
          </a:p>
        </p:txBody>
      </p:sp>
      <p:sp>
        <p:nvSpPr>
          <p:cNvPr id="4" name="Slide Number Placeholder 3"/>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279392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IFLA Management &amp; Marketing Section - Toronto SM - Aug. 2016 - JP Accart</a:t>
            </a:r>
          </a:p>
        </p:txBody>
      </p:sp>
      <p:sp>
        <p:nvSpPr>
          <p:cNvPr id="7" name="Slide Number Placeholder 6"/>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18793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IFLA Management &amp; Marketing Section - Toronto SM - Aug. 2016 - JP Accart</a:t>
            </a:r>
          </a:p>
        </p:txBody>
      </p:sp>
      <p:sp>
        <p:nvSpPr>
          <p:cNvPr id="7" name="Slide Number Placeholder 6"/>
          <p:cNvSpPr>
            <a:spLocks noGrp="1"/>
          </p:cNvSpPr>
          <p:nvPr>
            <p:ph type="sldNum" sz="quarter" idx="12"/>
          </p:nvPr>
        </p:nvSpPr>
        <p:spPr/>
        <p:txBody>
          <a:bodyPr/>
          <a:lstStyle/>
          <a:p>
            <a:fld id="{A3F94F4B-8084-4B0B-85F3-C00687B197D7}" type="slidenum">
              <a:rPr lang="en-US" smtClean="0"/>
              <a:t>‹#›</a:t>
            </a:fld>
            <a:endParaRPr lang="en-US"/>
          </a:p>
        </p:txBody>
      </p:sp>
    </p:spTree>
    <p:extLst>
      <p:ext uri="{BB962C8B-B14F-4D97-AF65-F5344CB8AC3E}">
        <p14:creationId xmlns:p14="http://schemas.microsoft.com/office/powerpoint/2010/main" val="101119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IFLA Management &amp; Marketing Section - Toronto SM - Aug. 2016 - JP Accart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94F4B-8084-4B0B-85F3-C00687B197D7}" type="slidenum">
              <a:rPr lang="en-US" smtClean="0"/>
              <a:t>‹#›</a:t>
            </a:fld>
            <a:endParaRPr lang="en-US"/>
          </a:p>
        </p:txBody>
      </p:sp>
    </p:spTree>
    <p:extLst>
      <p:ext uri="{BB962C8B-B14F-4D97-AF65-F5344CB8AC3E}">
        <p14:creationId xmlns:p14="http://schemas.microsoft.com/office/powerpoint/2010/main" val="3398458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paccart.ch/" TargetMode="External"/><Relationship Id="rId2" Type="http://schemas.openxmlformats.org/officeDocument/2006/relationships/hyperlink" Target="mailto:jpaccart@gmail.com" TargetMode="Externa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www.twitter.com/jpaccar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3242"/>
            <a:ext cx="9144000" cy="3489744"/>
          </a:xfrm>
        </p:spPr>
        <p:txBody>
          <a:bodyPr>
            <a:normAutofit fontScale="90000"/>
          </a:bodyPr>
          <a:lstStyle/>
          <a:p>
            <a:r>
              <a:rPr lang="en-US" sz="2400" b="1" dirty="0">
                <a:latin typeface="+mn-lt"/>
              </a:rPr>
              <a:t/>
            </a:r>
            <a:br>
              <a:rPr lang="en-US" sz="2400" b="1" dirty="0">
                <a:latin typeface="+mn-lt"/>
              </a:rPr>
            </a:br>
            <a:r>
              <a:rPr lang="en-US" sz="2400" b="1" dirty="0">
                <a:latin typeface="+mn-lt"/>
              </a:rPr>
              <a:t/>
            </a:r>
            <a:br>
              <a:rPr lang="en-US" sz="2400" b="1" dirty="0">
                <a:latin typeface="+mn-lt"/>
              </a:rPr>
            </a:br>
            <a:r>
              <a:rPr lang="en-US" sz="2400" b="1" dirty="0">
                <a:effectLst/>
              </a:rPr>
              <a:t>IFLA Management and Marketing Section </a:t>
            </a:r>
            <a:r>
              <a:rPr lang="en-US" sz="2400" dirty="0">
                <a:effectLst/>
              </a:rPr>
              <a:t/>
            </a:r>
            <a:br>
              <a:rPr lang="en-US" sz="2400" dirty="0">
                <a:effectLst/>
              </a:rPr>
            </a:br>
            <a:r>
              <a:rPr lang="en-US" sz="2400" dirty="0"/>
              <a:t/>
            </a:r>
            <a:br>
              <a:rPr lang="en-US" sz="2400" dirty="0"/>
            </a:br>
            <a:r>
              <a:rPr lang="en-US" sz="2400" b="1" dirty="0">
                <a:latin typeface="+mn-lt"/>
              </a:rPr>
              <a:t/>
            </a:r>
            <a:br>
              <a:rPr lang="en-US" sz="2400" b="1" dirty="0">
                <a:latin typeface="+mn-lt"/>
              </a:rPr>
            </a:br>
            <a:r>
              <a:rPr lang="en-US" sz="2700" b="1" dirty="0">
                <a:solidFill>
                  <a:srgbClr val="0070C0"/>
                </a:solidFill>
                <a:latin typeface="+mn-lt"/>
              </a:rPr>
              <a:t>“Managing Human Resources in the Library and Information Context”</a:t>
            </a:r>
            <a:br>
              <a:rPr lang="en-US" sz="2700" b="1" dirty="0">
                <a:solidFill>
                  <a:srgbClr val="0070C0"/>
                </a:solidFill>
                <a:latin typeface="+mn-lt"/>
              </a:rPr>
            </a:br>
            <a:r>
              <a:rPr lang="en-US" sz="2700" b="1" i="1" dirty="0">
                <a:solidFill>
                  <a:srgbClr val="0070C0"/>
                </a:solidFill>
                <a:latin typeface="+mn-lt"/>
              </a:rPr>
              <a:t>How do we want to work tomorrow?</a:t>
            </a:r>
            <a:r>
              <a:rPr lang="en-US" sz="2700" b="1" dirty="0">
                <a:solidFill>
                  <a:srgbClr val="0070C0"/>
                </a:solidFill>
                <a:latin typeface="+mn-lt"/>
              </a:rPr>
              <a:t> </a:t>
            </a:r>
            <a:r>
              <a:rPr lang="en-US" sz="2700" dirty="0">
                <a:latin typeface="+mn-lt"/>
              </a:rPr>
              <a:t/>
            </a:r>
            <a:br>
              <a:rPr lang="en-US" sz="2700" dirty="0">
                <a:latin typeface="+mn-lt"/>
              </a:rPr>
            </a:br>
            <a:r>
              <a:rPr lang="en-US" sz="2400" dirty="0">
                <a:latin typeface="+mn-lt"/>
              </a:rPr>
              <a:t/>
            </a:r>
            <a:br>
              <a:rPr lang="en-US" sz="2400" dirty="0">
                <a:latin typeface="+mn-lt"/>
              </a:rPr>
            </a:br>
            <a:r>
              <a:rPr lang="en-US" sz="2200" b="1" dirty="0" smtClean="0">
                <a:latin typeface="+mn-lt"/>
              </a:rPr>
              <a:t>10 </a:t>
            </a:r>
            <a:r>
              <a:rPr lang="en-US" sz="2200" b="1" dirty="0" err="1" smtClean="0">
                <a:latin typeface="+mn-lt"/>
              </a:rPr>
              <a:t>Août</a:t>
            </a:r>
            <a:r>
              <a:rPr lang="en-US" sz="2200" b="1" dirty="0" smtClean="0">
                <a:latin typeface="+mn-lt"/>
              </a:rPr>
              <a:t> 2016</a:t>
            </a:r>
            <a:r>
              <a:rPr lang="en-US" sz="2200" dirty="0">
                <a:latin typeface="+mn-lt"/>
              </a:rPr>
              <a:t/>
            </a:r>
            <a:br>
              <a:rPr lang="en-US" sz="2200" dirty="0">
                <a:latin typeface="+mn-lt"/>
              </a:rPr>
            </a:br>
            <a:r>
              <a:rPr lang="en-US" sz="2200" dirty="0">
                <a:latin typeface="+mn-lt"/>
              </a:rPr>
              <a:t>University of Toronto, Hart House, Canada</a:t>
            </a:r>
            <a:br>
              <a:rPr lang="en-US" sz="2200" dirty="0">
                <a:latin typeface="+mn-lt"/>
              </a:rPr>
            </a:br>
            <a:endParaRPr lang="en-US" sz="2200" dirty="0">
              <a:latin typeface="+mn-lt"/>
            </a:endParaRPr>
          </a:p>
        </p:txBody>
      </p:sp>
      <p:sp>
        <p:nvSpPr>
          <p:cNvPr id="3" name="Subtitle 2"/>
          <p:cNvSpPr>
            <a:spLocks noGrp="1"/>
          </p:cNvSpPr>
          <p:nvPr>
            <p:ph type="subTitle" idx="1"/>
          </p:nvPr>
        </p:nvSpPr>
        <p:spPr>
          <a:xfrm>
            <a:off x="1524000" y="3962986"/>
            <a:ext cx="9144000" cy="1655762"/>
          </a:xfrm>
        </p:spPr>
        <p:txBody>
          <a:bodyPr>
            <a:normAutofit/>
          </a:bodyPr>
          <a:lstStyle/>
          <a:p>
            <a:pPr>
              <a:defRPr/>
            </a:pPr>
            <a:r>
              <a:rPr lang="fr-FR" sz="1800" dirty="0">
                <a:solidFill>
                  <a:srgbClr val="0070C0"/>
                </a:solidFill>
                <a:effectLst>
                  <a:outerShdw blurRad="38100" dist="38100" dir="2700000" algn="tl">
                    <a:srgbClr val="000000"/>
                  </a:outerShdw>
                </a:effectLst>
              </a:rPr>
              <a:t>Jean-Philippe </a:t>
            </a:r>
            <a:r>
              <a:rPr lang="fr-FR" sz="1800" dirty="0" err="1">
                <a:solidFill>
                  <a:srgbClr val="0070C0"/>
                </a:solidFill>
                <a:effectLst>
                  <a:outerShdw blurRad="38100" dist="38100" dir="2700000" algn="tl">
                    <a:srgbClr val="000000"/>
                  </a:outerShdw>
                </a:effectLst>
              </a:rPr>
              <a:t>Accart</a:t>
            </a:r>
            <a:endParaRPr lang="fr-FR" sz="1800" dirty="0">
              <a:solidFill>
                <a:srgbClr val="0070C0"/>
              </a:solidFill>
              <a:effectLst>
                <a:outerShdw blurRad="38100" dist="38100" dir="2700000" algn="tl">
                  <a:srgbClr val="000000"/>
                </a:outerShdw>
              </a:effectLst>
            </a:endParaRPr>
          </a:p>
          <a:p>
            <a:pPr>
              <a:defRPr/>
            </a:pPr>
            <a:r>
              <a:rPr lang="fr-FR" sz="1800" dirty="0">
                <a:solidFill>
                  <a:srgbClr val="0070C0"/>
                </a:solidFill>
              </a:rPr>
              <a:t>Directeur Bibliothèque </a:t>
            </a:r>
            <a:r>
              <a:rPr lang="fr-FR" sz="1800" i="1" dirty="0">
                <a:solidFill>
                  <a:srgbClr val="0070C0"/>
                </a:solidFill>
              </a:rPr>
              <a:t>Ecole hôtelière de Lausanne (EHL) </a:t>
            </a:r>
            <a:r>
              <a:rPr lang="fr-FR" sz="1800" dirty="0">
                <a:solidFill>
                  <a:srgbClr val="0070C0"/>
                </a:solidFill>
              </a:rPr>
              <a:t>- Suisse</a:t>
            </a:r>
          </a:p>
          <a:p>
            <a:pPr>
              <a:defRPr/>
            </a:pPr>
            <a:r>
              <a:rPr lang="fr-FR" sz="1600" dirty="0" smtClean="0">
                <a:hlinkClick r:id="rId2"/>
              </a:rPr>
              <a:t>jpaccart@gmail.com</a:t>
            </a:r>
            <a:r>
              <a:rPr lang="fr-FR" sz="1600" dirty="0"/>
              <a:t> </a:t>
            </a:r>
            <a:r>
              <a:rPr lang="fr-FR" sz="1600" dirty="0" smtClean="0"/>
              <a:t>- </a:t>
            </a:r>
            <a:r>
              <a:rPr lang="fr-FR" sz="1600" dirty="0" smtClean="0">
                <a:hlinkClick r:id="rId3"/>
              </a:rPr>
              <a:t>http</a:t>
            </a:r>
            <a:r>
              <a:rPr lang="fr-FR" sz="1600" dirty="0">
                <a:hlinkClick r:id="rId3"/>
              </a:rPr>
              <a:t>://www.jpaccart.ch</a:t>
            </a:r>
            <a:endParaRPr lang="fr-FR" sz="1600" dirty="0"/>
          </a:p>
          <a:p>
            <a:pPr>
              <a:defRPr/>
            </a:pPr>
            <a:r>
              <a:rPr lang="fr-FR" sz="1600" dirty="0">
                <a:hlinkClick r:id="rId4"/>
              </a:rPr>
              <a:t>http://www.twitter.com/jpaccart</a:t>
            </a:r>
            <a:r>
              <a:rPr lang="fr-FR" sz="1600" dirty="0"/>
              <a:t> </a:t>
            </a:r>
          </a:p>
          <a:p>
            <a:endParaRPr lang="en-US" dirty="0"/>
          </a:p>
        </p:txBody>
      </p:sp>
      <p:sp>
        <p:nvSpPr>
          <p:cNvPr id="4" name="AutoShape 2" descr="Résultat de recherche d'images pour &quot;ifla 2016columbus logo&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196" y="473242"/>
            <a:ext cx="1457608" cy="1122947"/>
          </a:xfrm>
          <a:prstGeom prst="rect">
            <a:avLst/>
          </a:prstGeom>
        </p:spPr>
      </p:pic>
    </p:spTree>
    <p:extLst>
      <p:ext uri="{BB962C8B-B14F-4D97-AF65-F5344CB8AC3E}">
        <p14:creationId xmlns:p14="http://schemas.microsoft.com/office/powerpoint/2010/main" val="222963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H"/>
          </a:p>
        </p:txBody>
      </p:sp>
      <p:sp>
        <p:nvSpPr>
          <p:cNvPr id="3" name="Sous-titre 2"/>
          <p:cNvSpPr>
            <a:spLocks noGrp="1"/>
          </p:cNvSpPr>
          <p:nvPr>
            <p:ph type="subTitle" idx="1"/>
          </p:nvPr>
        </p:nvSpPr>
        <p:spPr/>
        <p:txBody>
          <a:bodyPr/>
          <a:lstStyle/>
          <a:p>
            <a:endParaRPr lang="fr-CH"/>
          </a:p>
        </p:txBody>
      </p:sp>
      <p:graphicFrame>
        <p:nvGraphicFramePr>
          <p:cNvPr id="4" name="Diagramme 3"/>
          <p:cNvGraphicFramePr/>
          <p:nvPr>
            <p:extLst>
              <p:ext uri="{D42A27DB-BD31-4B8C-83A1-F6EECF244321}">
                <p14:modId xmlns:p14="http://schemas.microsoft.com/office/powerpoint/2010/main" val="1688893066"/>
              </p:ext>
            </p:extLst>
          </p:nvPr>
        </p:nvGraphicFramePr>
        <p:xfrm>
          <a:off x="2207568" y="836712"/>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uble flèche horizontale 4"/>
          <p:cNvSpPr/>
          <p:nvPr/>
        </p:nvSpPr>
        <p:spPr>
          <a:xfrm>
            <a:off x="2279576" y="5805265"/>
            <a:ext cx="7699756" cy="607695"/>
          </a:xfrm>
          <a:prstGeom prst="leftRightArrow">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fr-CH" b="1" dirty="0">
                <a:solidFill>
                  <a:srgbClr val="FF0000"/>
                </a:solidFill>
              </a:rPr>
              <a:t>Projets  transversaux</a:t>
            </a:r>
          </a:p>
        </p:txBody>
      </p:sp>
      <p:pic>
        <p:nvPicPr>
          <p:cNvPr id="6" name="Picture 4" descr="\\lausanne.ch\data\350\Users\BAVL0144\Documents\Mes images\lausanne.gif"/>
          <p:cNvPicPr>
            <a:picLocks noChangeAspect="1" noChangeArrowheads="1"/>
          </p:cNvPicPr>
          <p:nvPr/>
        </p:nvPicPr>
        <p:blipFill>
          <a:blip r:embed="rId9" cstate="print"/>
          <a:srcRect/>
          <a:stretch>
            <a:fillRect/>
          </a:stretch>
        </p:blipFill>
        <p:spPr bwMode="auto">
          <a:xfrm>
            <a:off x="2279577" y="476673"/>
            <a:ext cx="2181225" cy="276225"/>
          </a:xfrm>
          <a:prstGeom prst="rect">
            <a:avLst/>
          </a:prstGeom>
          <a:noFill/>
        </p:spPr>
      </p:pic>
      <p:sp>
        <p:nvSpPr>
          <p:cNvPr id="7" name="Espace réservé du numéro de diapositive 6"/>
          <p:cNvSpPr>
            <a:spLocks noGrp="1"/>
          </p:cNvSpPr>
          <p:nvPr>
            <p:ph type="sldNum" sz="quarter" idx="12"/>
          </p:nvPr>
        </p:nvSpPr>
        <p:spPr/>
        <p:txBody>
          <a:bodyPr/>
          <a:lstStyle/>
          <a:p>
            <a:fld id="{C05527B6-1EF7-4E02-8E64-3AE79E973871}" type="slidenum">
              <a:rPr lang="fr-CH" smtClean="0"/>
              <a:pPr/>
              <a:t>10</a:t>
            </a:fld>
            <a:endParaRPr lang="fr-CH"/>
          </a:p>
        </p:txBody>
      </p:sp>
      <p:sp>
        <p:nvSpPr>
          <p:cNvPr id="8" name="Espace réservé du pied de page 7"/>
          <p:cNvSpPr>
            <a:spLocks noGrp="1"/>
          </p:cNvSpPr>
          <p:nvPr>
            <p:ph type="ftr" sz="quarter" idx="11"/>
          </p:nvPr>
        </p:nvSpPr>
        <p:spPr/>
        <p:txBody>
          <a:bodyPr/>
          <a:lstStyle/>
          <a:p>
            <a:r>
              <a:rPr lang="fr-CH" dirty="0" smtClean="0"/>
              <a:t>BAVL 2012 </a:t>
            </a:r>
            <a:r>
              <a:rPr lang="fr-CH" dirty="0" smtClean="0"/>
              <a:t>– </a:t>
            </a:r>
            <a:r>
              <a:rPr lang="fr-CH" dirty="0" smtClean="0"/>
              <a:t>JP Accart</a:t>
            </a:r>
            <a:endParaRPr lang="fr-CH" dirty="0"/>
          </a:p>
        </p:txBody>
      </p:sp>
    </p:spTree>
    <p:extLst>
      <p:ext uri="{BB962C8B-B14F-4D97-AF65-F5344CB8AC3E}">
        <p14:creationId xmlns:p14="http://schemas.microsoft.com/office/powerpoint/2010/main" val="145360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87796" y="578782"/>
            <a:ext cx="5614392" cy="864096"/>
          </a:xfrm>
        </p:spPr>
        <p:txBody>
          <a:bodyPr>
            <a:noAutofit/>
          </a:bodyPr>
          <a:lstStyle/>
          <a:p>
            <a:r>
              <a:rPr lang="fr-CH" sz="3600" dirty="0"/>
              <a:t/>
            </a:r>
            <a:br>
              <a:rPr lang="fr-CH" sz="3600" dirty="0"/>
            </a:br>
            <a:r>
              <a:rPr lang="fr-CH" sz="3600" dirty="0" smtClean="0"/>
              <a:t/>
            </a:r>
            <a:br>
              <a:rPr lang="fr-CH" sz="3600" dirty="0" smtClean="0"/>
            </a:br>
            <a:r>
              <a:rPr lang="fr-CH" sz="3600" dirty="0"/>
              <a:t/>
            </a:r>
            <a:br>
              <a:rPr lang="fr-CH" sz="3600" dirty="0"/>
            </a:br>
            <a:r>
              <a:rPr lang="fr-CH" sz="3600" dirty="0" smtClean="0"/>
              <a:t/>
            </a:r>
            <a:br>
              <a:rPr lang="fr-CH" sz="3600" dirty="0" smtClean="0"/>
            </a:br>
            <a:r>
              <a:rPr lang="fr-CH" sz="3600" dirty="0" smtClean="0"/>
              <a:t/>
            </a:r>
            <a:br>
              <a:rPr lang="fr-CH" sz="3600" dirty="0" smtClean="0"/>
            </a:br>
            <a:r>
              <a:rPr lang="fr-CH" sz="3600" dirty="0"/>
              <a:t/>
            </a:r>
            <a:br>
              <a:rPr lang="fr-CH" sz="3600" dirty="0"/>
            </a:br>
            <a:r>
              <a:rPr lang="fr-CH" sz="3600" dirty="0" smtClean="0"/>
              <a:t/>
            </a:r>
            <a:br>
              <a:rPr lang="fr-CH" sz="3600" dirty="0" smtClean="0"/>
            </a:br>
            <a:r>
              <a:rPr lang="fr-CH" sz="2000" i="1" dirty="0"/>
              <a:t/>
            </a:r>
            <a:br>
              <a:rPr lang="fr-CH" sz="2000" i="1" dirty="0"/>
            </a:br>
            <a:r>
              <a:rPr lang="fr-CH" sz="2000" dirty="0"/>
              <a:t/>
            </a:r>
            <a:br>
              <a:rPr lang="fr-CH" sz="2000" dirty="0"/>
            </a:br>
            <a:r>
              <a:rPr lang="fr-CH" sz="2000" dirty="0" smtClean="0"/>
              <a:t>Un nouveau mode de management pour</a:t>
            </a:r>
            <a:br>
              <a:rPr lang="fr-CH" sz="2000" dirty="0" smtClean="0"/>
            </a:br>
            <a:r>
              <a:rPr lang="fr-CH" sz="2000" dirty="0" smtClean="0"/>
              <a:t>Bibliothèques &amp; Archives de la Ville de </a:t>
            </a:r>
            <a:r>
              <a:rPr lang="fr-CH" sz="2000" dirty="0"/>
              <a:t>L</a:t>
            </a:r>
            <a:r>
              <a:rPr lang="fr-CH" sz="2000" dirty="0" smtClean="0"/>
              <a:t>ausanne</a:t>
            </a:r>
            <a:r>
              <a:rPr lang="fr-CH" sz="2000" dirty="0"/>
              <a:t/>
            </a:r>
            <a:br>
              <a:rPr lang="fr-CH" sz="2000" dirty="0"/>
            </a:br>
            <a:endParaRPr lang="fr-CH" sz="2000" dirty="0"/>
          </a:p>
        </p:txBody>
      </p:sp>
      <p:sp>
        <p:nvSpPr>
          <p:cNvPr id="3" name="Sous-titre 2"/>
          <p:cNvSpPr>
            <a:spLocks noGrp="1"/>
          </p:cNvSpPr>
          <p:nvPr>
            <p:ph type="subTitle" idx="1"/>
          </p:nvPr>
        </p:nvSpPr>
        <p:spPr>
          <a:xfrm>
            <a:off x="1291533" y="1196752"/>
            <a:ext cx="10210655" cy="5159597"/>
          </a:xfrm>
        </p:spPr>
        <p:txBody>
          <a:bodyPr>
            <a:normAutofit fontScale="40000" lnSpcReduction="20000"/>
          </a:bodyPr>
          <a:lstStyle/>
          <a:p>
            <a:endParaRPr lang="fr-CH" sz="1600" b="1" u="sng" dirty="0" smtClean="0">
              <a:solidFill>
                <a:srgbClr val="FF0000"/>
              </a:solidFill>
            </a:endParaRPr>
          </a:p>
          <a:p>
            <a:r>
              <a:rPr lang="fr-CH" sz="4200" b="1" u="sng" dirty="0" smtClean="0">
                <a:solidFill>
                  <a:srgbClr val="FF0000"/>
                </a:solidFill>
              </a:rPr>
              <a:t>Philosophie </a:t>
            </a:r>
            <a:r>
              <a:rPr lang="fr-CH" sz="4200" b="1" u="sng" dirty="0">
                <a:solidFill>
                  <a:srgbClr val="FF0000"/>
                </a:solidFill>
              </a:rPr>
              <a:t>générale -&gt; Maitriser le changement, donner un </a:t>
            </a:r>
            <a:r>
              <a:rPr lang="fr-CH" sz="4200" b="1" u="sng" dirty="0" smtClean="0">
                <a:solidFill>
                  <a:srgbClr val="FF0000"/>
                </a:solidFill>
              </a:rPr>
              <a:t>cadre</a:t>
            </a:r>
            <a:r>
              <a:rPr lang="fr-CH" sz="4200" b="1" dirty="0" smtClean="0">
                <a:solidFill>
                  <a:srgbClr val="FF0000"/>
                </a:solidFill>
              </a:rPr>
              <a:t> : </a:t>
            </a:r>
            <a:r>
              <a:rPr lang="fr-CH" sz="4200" b="1" dirty="0" smtClean="0"/>
              <a:t>c</a:t>
            </a:r>
            <a:r>
              <a:rPr lang="fr-CH" sz="4200" b="1" u="sng" dirty="0" smtClean="0"/>
              <a:t>omment </a:t>
            </a:r>
            <a:r>
              <a:rPr lang="fr-CH" sz="4200" b="1" u="sng" dirty="0"/>
              <a:t>?</a:t>
            </a:r>
          </a:p>
          <a:p>
            <a:endParaRPr lang="fr-CH" sz="2900" b="1" dirty="0"/>
          </a:p>
          <a:p>
            <a:pPr algn="l"/>
            <a:r>
              <a:rPr lang="fr-CH" sz="2900" b="1" dirty="0" smtClean="0">
                <a:solidFill>
                  <a:srgbClr val="FF0000"/>
                </a:solidFill>
              </a:rPr>
              <a:t>	</a:t>
            </a:r>
            <a:r>
              <a:rPr lang="fr-CH" sz="4000" b="1" dirty="0" smtClean="0">
                <a:solidFill>
                  <a:srgbClr val="FF0000"/>
                </a:solidFill>
              </a:rPr>
              <a:t>1</a:t>
            </a:r>
            <a:r>
              <a:rPr lang="fr-CH" sz="4000" b="1" dirty="0">
                <a:solidFill>
                  <a:srgbClr val="FF0000"/>
                </a:solidFill>
              </a:rPr>
              <a:t>) </a:t>
            </a:r>
            <a:r>
              <a:rPr lang="fr-CH" sz="4000" b="1" dirty="0"/>
              <a:t>Lancer une idée (tous)</a:t>
            </a:r>
          </a:p>
          <a:p>
            <a:pPr algn="l"/>
            <a:endParaRPr lang="fr-CH" sz="4000" b="1" dirty="0"/>
          </a:p>
          <a:p>
            <a:pPr algn="l"/>
            <a:r>
              <a:rPr lang="fr-CH" sz="4000" b="1" dirty="0" smtClean="0">
                <a:solidFill>
                  <a:srgbClr val="FF0000"/>
                </a:solidFill>
              </a:rPr>
              <a:t>	2</a:t>
            </a:r>
            <a:r>
              <a:rPr lang="fr-CH" sz="4000" b="1" dirty="0">
                <a:solidFill>
                  <a:srgbClr val="FF0000"/>
                </a:solidFill>
              </a:rPr>
              <a:t>) </a:t>
            </a:r>
            <a:r>
              <a:rPr lang="fr-CH" sz="4000" b="1" dirty="0"/>
              <a:t>Première analyse et réflexion avec le(s) responsable(s) hiérarchique et/ou thématique</a:t>
            </a:r>
          </a:p>
          <a:p>
            <a:pPr algn="l"/>
            <a:endParaRPr lang="fr-CH" sz="4000" b="1" dirty="0"/>
          </a:p>
          <a:p>
            <a:pPr algn="l"/>
            <a:r>
              <a:rPr lang="fr-CH" sz="4000" b="1" dirty="0" smtClean="0">
                <a:solidFill>
                  <a:srgbClr val="FF0000"/>
                </a:solidFill>
              </a:rPr>
              <a:t>	3</a:t>
            </a:r>
            <a:r>
              <a:rPr lang="fr-CH" sz="4000" b="1" dirty="0">
                <a:solidFill>
                  <a:srgbClr val="FF0000"/>
                </a:solidFill>
              </a:rPr>
              <a:t>) </a:t>
            </a:r>
            <a:r>
              <a:rPr lang="fr-CH" sz="4000" b="1" dirty="0"/>
              <a:t>Si accord: formaliser un avant-projet (fiche)</a:t>
            </a:r>
          </a:p>
          <a:p>
            <a:pPr algn="l"/>
            <a:endParaRPr lang="fr-CH" sz="4000" b="1" dirty="0"/>
          </a:p>
          <a:p>
            <a:pPr algn="l"/>
            <a:r>
              <a:rPr lang="fr-CH" sz="4000" b="1" dirty="0" smtClean="0">
                <a:solidFill>
                  <a:srgbClr val="FF0000"/>
                </a:solidFill>
              </a:rPr>
              <a:t>	4</a:t>
            </a:r>
            <a:r>
              <a:rPr lang="fr-CH" sz="4000" b="1" dirty="0">
                <a:solidFill>
                  <a:srgbClr val="FF0000"/>
                </a:solidFill>
              </a:rPr>
              <a:t>) </a:t>
            </a:r>
            <a:r>
              <a:rPr lang="fr-CH" sz="4000" b="1" dirty="0"/>
              <a:t>Soumettre à la direction (pilier stratégie)</a:t>
            </a:r>
          </a:p>
          <a:p>
            <a:pPr algn="l"/>
            <a:endParaRPr lang="fr-CH" sz="3800" b="1" dirty="0"/>
          </a:p>
          <a:p>
            <a:pPr algn="l"/>
            <a:r>
              <a:rPr lang="fr-CH" sz="3800" b="1" dirty="0" smtClean="0">
                <a:solidFill>
                  <a:srgbClr val="FF0000"/>
                </a:solidFill>
              </a:rPr>
              <a:t>	</a:t>
            </a:r>
            <a:r>
              <a:rPr lang="fr-CH" sz="4000" b="1" dirty="0" smtClean="0">
                <a:solidFill>
                  <a:srgbClr val="FF0000"/>
                </a:solidFill>
              </a:rPr>
              <a:t>5</a:t>
            </a:r>
            <a:r>
              <a:rPr lang="fr-CH" sz="4000" b="1" dirty="0">
                <a:solidFill>
                  <a:srgbClr val="FF0000"/>
                </a:solidFill>
              </a:rPr>
              <a:t>) </a:t>
            </a:r>
            <a:r>
              <a:rPr lang="fr-CH" sz="4000" b="1" dirty="0"/>
              <a:t>Si accord de la direction : lancer gestion de projet (chef de projet, comité de pilotage, phasage)</a:t>
            </a:r>
          </a:p>
          <a:p>
            <a:pPr algn="l"/>
            <a:endParaRPr lang="fr-CH" sz="4000" b="1" dirty="0"/>
          </a:p>
          <a:p>
            <a:pPr algn="l"/>
            <a:r>
              <a:rPr lang="fr-CH" sz="4000" b="1" dirty="0" smtClean="0">
                <a:solidFill>
                  <a:srgbClr val="FF0000"/>
                </a:solidFill>
              </a:rPr>
              <a:t>	6</a:t>
            </a:r>
            <a:r>
              <a:rPr lang="fr-CH" sz="4000" b="1" dirty="0">
                <a:solidFill>
                  <a:srgbClr val="FF0000"/>
                </a:solidFill>
              </a:rPr>
              <a:t>)</a:t>
            </a:r>
            <a:r>
              <a:rPr lang="fr-CH" sz="4000" b="1" dirty="0"/>
              <a:t> Suivi et accompagnement du projet par Copil</a:t>
            </a:r>
          </a:p>
          <a:p>
            <a:pPr algn="l"/>
            <a:endParaRPr lang="fr-CH" sz="2900" b="1" dirty="0"/>
          </a:p>
          <a:p>
            <a:pPr algn="l"/>
            <a:endParaRPr lang="fr-CH" sz="2900" b="1" dirty="0"/>
          </a:p>
          <a:p>
            <a:r>
              <a:rPr lang="fr-CH" sz="4000" b="1" dirty="0">
                <a:solidFill>
                  <a:srgbClr val="FF0000"/>
                </a:solidFill>
              </a:rPr>
              <a:t>-&gt; A chaque étape, une </a:t>
            </a:r>
            <a:r>
              <a:rPr lang="fr-CH" sz="4000" b="1" dirty="0" smtClean="0">
                <a:solidFill>
                  <a:srgbClr val="FF0000"/>
                </a:solidFill>
              </a:rPr>
              <a:t>validation et un accompagnement</a:t>
            </a:r>
            <a:endParaRPr lang="fr-CH" sz="4000" b="1" dirty="0">
              <a:solidFill>
                <a:srgbClr val="FF0000"/>
              </a:solidFill>
            </a:endParaRPr>
          </a:p>
          <a:p>
            <a:endParaRPr lang="fr-CH" sz="1600" b="1" dirty="0"/>
          </a:p>
          <a:p>
            <a:endParaRPr lang="fr-CH" sz="1600" b="1" dirty="0"/>
          </a:p>
          <a:p>
            <a:endParaRPr lang="fr-CH" sz="1600" b="1" dirty="0"/>
          </a:p>
          <a:p>
            <a:endParaRPr lang="fr-CH" sz="1600" b="1" dirty="0"/>
          </a:p>
          <a:p>
            <a:endParaRPr lang="fr-CH" sz="1600" b="1" dirty="0"/>
          </a:p>
          <a:p>
            <a:endParaRPr lang="fr-CH" sz="1600" b="1" dirty="0"/>
          </a:p>
        </p:txBody>
      </p:sp>
      <p:sp>
        <p:nvSpPr>
          <p:cNvPr id="1026" name="AutoShape 2" descr="data:image/jpeg;base64,/9j/4AAQSkZJRgABAQAAAQABAAD/2wCEAAkGBhQSEBQUEw8WFRUWFSEWGAwWFyEZHRsdFxocIhwdFx4eGzIhGhkvGhceIC8lIzM1LC4uGyA9NjAqOCorLSkBCQoKDQsNGg4OGTUkHiQ1NTU1NTIwNTU1MzU1NTUyMC0pLyw1NCs1KTY0NDU2LDIyNDU1NTY0NDUxKTU0LzUpLP/AABEIABoA0gMBIgACEQEDEQH/xAAcAAACAwEBAQEAAAAAAAAAAAAABwQFBgMCCAH/xAAxEAACAQMCBAYCAQMFAQAAAAABAgMABBESIQUGEzEHIkFRYXEUMoEjkaEkQlLB0RX/xAAaAQADAAMBAAAAAAAAAAAAAAAABAYBAgMF/8QAKREAAQQBAwIFBQEAAAAAAAAAAQACAxEEBRIhUWEUIjFBcZGhscHwE//aAAwDAQACEQMRAD8AeNFfPnMfOMjyGWaVxlvKq5wm+wGO3tnuaafhlx+S6tCZCzFH0iRv2IIBGrO+R8/FLR5AkdVL2s3SHYkW8vBIqx0tbCiivzNMrxVHvOJxRY6syJntrYLn6yd67QzK6hlYMp3Dg5B+iO9Ivm6eR76fqE6hIygH0UHygfGnB/nPrWx8I7h/66EnpjSQD2DHOcfYG/0KTZk75NlKjytEEGH4nfZ4JHtz0TGoozRTinFU8c5pt7TAmkwxGRGBlse+PaunBeYYbtS0MmrH7IdiM9silZ4k2rpfuzg6XClG9CAoBA+QQdv/AGp/hRaSG6eQA9MRlWb0JJXA+9s/x80kMh5m2Vwqh+j47dO8SH+ar7fH6+U1qKKKdUus/wA1c5RWQUMpeRhkRDbb3J9Bn/uo3K/P0V4/TKGOTGQpOQ2O+D743xVB4ncuTSSrPHGZF0BGVRkqQSc4G5BDentVb4ectTG7SZo2SOPJLOCuSVIAUHc9857bUiZZRNtrhVMeBgO00zF3no8379KTaooozTyllnOdObfwo10oGkkJCqewC4yT/cbfNZjlvxPledI7hE0uwUSICuknYZBJyM4rQc+cqNeRoYmHUjzhScBg2MjPocgf5rKcs+HFx+QjzqI40YMRkEtpOQAB6E+vtSMpm/18voqnBZphwCZq38317V/fKatFFFPKWWa585ie0tgY/wB3bQrHfTsST8nbb7pc8M5+u4pQ7TtIufNE2CCPXG2x9sU1+Y+X0vIDE5K76lkHdWHrj12JGPmsbwvwm0yhpp1eMHPTVSNWPRiew98UjOyYyAs9FU6Xk6dHiObkAbubsWT0opiI+QCOxGa9UUU8pZUHPHEngsZHjJDbKHH+3UQCfvG32RSXgvpEkEiyMHBz1QTnPyfX+e9fQN3aJKjI6hlYYKH1BrJweFlqsmomRlBz0Swx9HAyRSWRC+RwLVT6PqeLhwvZMOT2u+yv+EcSeS3hkaI6niVzjGMsoJxv2yaKslUAYA2HpRTYBr1U697S4kNpKXxY5OtooTMJxEXlT/TllAOZV1FMkEAAljjOPgVsOWeL2UUyWNq6yf0mnMyOrjZlU6yp/Y6h/A+K0N9w2KXHVhjkx21oGxn2yNq8WXB4Im1RW8UZxjUkaqce2QO1YbG1psBdJcueZu2RxI4+3p+VMJpGpzQwa3uRdOnUv1XVLfkuYjKQ6yWw/pRRhc9/12OaedVz8Btyzk2sJL4LsY1JbH/Lbf8Amt0so/FeVrW7IkkiDHAxKrEZHpup8w9qoOa7aKxFg0Ttbxi9SNwsrKhWQNq6w1aX3Vd3zitsiAAADAAwAPTHtXO6tUkQpIiup7xsAwP2Dsa1DWg2Byuzp5XMEbnEtHtfH0WQ5Q4yknE+IRx3fVRekyRmcyAEqep0wWOF1EA6dgdtq2hqJa8KhjYNHBGjBNAdUCkLt5QQP12G3xUytlxSR5vvy0t60ly0qLcdNZIrsxyQDyqEW1YhZd8+YHLZO4Ip0WcCoiqqhQBsoGP8elR34NAZBIbeIuCSJjGuoE9yDjINTqKWdxqr4WH8TeJlDaQh5FM0reVZ/wAZGCJkrJN+yDfYLux2rh4VcaMv5kRuRJ0rjEcf5BuCqaFzpdvO8evIBO3tW3vrGOZCssSSL30OoYf2IxXi14XDGxaOCNGIALogUkDGASB22oWFLNJi6uFa24xL/wDUn12s7/jKL1sLpRWXA1+cFyVw2RsQMHNOeq4cBt8MPxYcNuw6a74ORnbfc5oQuvCL0TQRyB1cMgPUUggnG+CNu+e1Z/xSuunwu4kE7QyIuqORJTEdY7AFWGr18u+fatPbWyxqFRFRR2RQAB9AbCvN5ZRyrpkjR1znS6hhn3wR3oQsBwy5S24pZxx8QeVbm1cyRy3PWy46ZjZQz+VmDHGnYgHApjVBTgsAZWFtEGUAK4jXKhewU42AHbFTqEJV848RuH4rJCz6YUt1eKI3pswxYnXJqUZkYEYwThcDbetj4fXksvDoWmmWV/Mv5CnUHCuwU5wNR0gAnG5GfWrjiHDIpgBNBHIAcgSIHx9ZG1SkQAAAYA2AFCF+0UUUIRRRRQhFFFFCEUUUUIX/2Q=="/>
          <p:cNvSpPr>
            <a:spLocks noChangeAspect="1" noChangeArrowheads="1"/>
          </p:cNvSpPr>
          <p:nvPr/>
        </p:nvSpPr>
        <p:spPr bwMode="auto">
          <a:xfrm>
            <a:off x="1587500" y="-146050"/>
            <a:ext cx="2000250" cy="247650"/>
          </a:xfrm>
          <a:prstGeom prst="rect">
            <a:avLst/>
          </a:prstGeom>
          <a:noFill/>
        </p:spPr>
        <p:txBody>
          <a:bodyPr vert="horz" wrap="square" lIns="91440" tIns="45720" rIns="91440" bIns="45720" numCol="1" anchor="t" anchorCtr="0" compatLnSpc="1">
            <a:prstTxWarp prst="textNoShape">
              <a:avLst/>
            </a:prstTxWarp>
          </a:bodyPr>
          <a:lstStyle/>
          <a:p>
            <a:endParaRPr lang="fr-CH"/>
          </a:p>
        </p:txBody>
      </p:sp>
      <p:pic>
        <p:nvPicPr>
          <p:cNvPr id="1028" name="Picture 4" descr="\\lausanne.ch\data\350\Users\BAVL0144\Documents\Mes images\lausanne.gif"/>
          <p:cNvPicPr>
            <a:picLocks noChangeAspect="1" noChangeArrowheads="1"/>
          </p:cNvPicPr>
          <p:nvPr/>
        </p:nvPicPr>
        <p:blipFill>
          <a:blip r:embed="rId2" cstate="print"/>
          <a:srcRect/>
          <a:stretch>
            <a:fillRect/>
          </a:stretch>
        </p:blipFill>
        <p:spPr bwMode="auto">
          <a:xfrm>
            <a:off x="2135561" y="548681"/>
            <a:ext cx="2181225" cy="276225"/>
          </a:xfrm>
          <a:prstGeom prst="rect">
            <a:avLst/>
          </a:prstGeom>
          <a:noFill/>
        </p:spPr>
      </p:pic>
      <p:sp>
        <p:nvSpPr>
          <p:cNvPr id="6" name="Espace réservé du numéro de diapositive 5"/>
          <p:cNvSpPr>
            <a:spLocks noGrp="1"/>
          </p:cNvSpPr>
          <p:nvPr>
            <p:ph type="sldNum" sz="quarter" idx="12"/>
          </p:nvPr>
        </p:nvSpPr>
        <p:spPr/>
        <p:txBody>
          <a:bodyPr/>
          <a:lstStyle/>
          <a:p>
            <a:fld id="{577BBFA9-6DD3-4871-A5D7-87B4A3CE260E}" type="slidenum">
              <a:rPr lang="fr-CH" smtClean="0"/>
              <a:pPr/>
              <a:t>11</a:t>
            </a:fld>
            <a:endParaRPr lang="fr-CH"/>
          </a:p>
        </p:txBody>
      </p:sp>
      <p:sp>
        <p:nvSpPr>
          <p:cNvPr id="7" name="Espace réservé du pied de page 6"/>
          <p:cNvSpPr>
            <a:spLocks noGrp="1"/>
          </p:cNvSpPr>
          <p:nvPr>
            <p:ph type="ftr" sz="quarter" idx="11"/>
          </p:nvPr>
        </p:nvSpPr>
        <p:spPr/>
        <p:txBody>
          <a:bodyPr/>
          <a:lstStyle/>
          <a:p>
            <a:r>
              <a:rPr lang="fr-CH" dirty="0" smtClean="0"/>
              <a:t>Organigramme BAVL 2012 – </a:t>
            </a:r>
            <a:r>
              <a:rPr lang="fr-CH" dirty="0" smtClean="0"/>
              <a:t>JP </a:t>
            </a:r>
            <a:r>
              <a:rPr lang="fr-CH" dirty="0" smtClean="0"/>
              <a:t>Accart</a:t>
            </a:r>
            <a:endParaRPr lang="fr-CH" dirty="0"/>
          </a:p>
        </p:txBody>
      </p:sp>
    </p:spTree>
    <p:extLst>
      <p:ext uri="{BB962C8B-B14F-4D97-AF65-F5344CB8AC3E}">
        <p14:creationId xmlns:p14="http://schemas.microsoft.com/office/powerpoint/2010/main" val="148798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solidFill>
                  <a:srgbClr val="0070C0"/>
                </a:solidFill>
              </a:rPr>
              <a:t>				</a:t>
            </a:r>
            <a:r>
              <a:rPr lang="en-US" sz="2700" b="1" dirty="0">
                <a:solidFill>
                  <a:srgbClr val="0070C0"/>
                </a:solidFill>
              </a:rPr>
              <a:t/>
            </a:r>
            <a:br>
              <a:rPr lang="en-US" sz="2700" b="1" dirty="0">
                <a:solidFill>
                  <a:srgbClr val="0070C0"/>
                </a:solidFill>
              </a:rPr>
            </a:br>
            <a:r>
              <a:rPr lang="en-US" sz="2800" b="1" dirty="0">
                <a:solidFill>
                  <a:srgbClr val="0070C0"/>
                </a:solidFill>
              </a:rPr>
              <a:t>					</a:t>
            </a:r>
            <a:r>
              <a:rPr lang="fr-CH" sz="2700" b="1" i="1" dirty="0">
                <a:solidFill>
                  <a:srgbClr val="FF0000"/>
                </a:solidFill>
                <a:effectLst/>
              </a:rPr>
              <a:t>Ressources humaines : du mode hiérarchique </a:t>
            </a:r>
            <a:br>
              <a:rPr lang="fr-CH" sz="2700" b="1" i="1" dirty="0">
                <a:solidFill>
                  <a:srgbClr val="FF0000"/>
                </a:solidFill>
                <a:effectLst/>
              </a:rPr>
            </a:br>
            <a:r>
              <a:rPr lang="fr-CH" sz="2700" b="1" i="1" dirty="0">
                <a:solidFill>
                  <a:srgbClr val="FF0000"/>
                </a:solidFill>
              </a:rPr>
              <a:t>					</a:t>
            </a:r>
            <a:r>
              <a:rPr lang="fr-CH" sz="2700" b="1" i="1" dirty="0">
                <a:solidFill>
                  <a:srgbClr val="FF0000"/>
                </a:solidFill>
                <a:effectLst/>
              </a:rPr>
              <a:t>au mode transversal et participatif</a:t>
            </a:r>
            <a:r>
              <a:rPr lang="en-US" sz="2700" b="1" i="1" dirty="0">
                <a:solidFill>
                  <a:srgbClr val="0070C0"/>
                </a:solidFill>
              </a:rPr>
              <a:t/>
            </a:r>
            <a:br>
              <a:rPr lang="en-US" sz="2700" b="1" i="1" dirty="0">
                <a:solidFill>
                  <a:srgbClr val="0070C0"/>
                </a:solidFill>
              </a:rPr>
            </a:br>
            <a:endParaRPr lang="en-US" sz="2700" i="1" dirty="0"/>
          </a:p>
        </p:txBody>
      </p:sp>
      <p:sp>
        <p:nvSpPr>
          <p:cNvPr id="3" name="Content Placeholder 2"/>
          <p:cNvSpPr>
            <a:spLocks noGrp="1"/>
          </p:cNvSpPr>
          <p:nvPr>
            <p:ph idx="1"/>
          </p:nvPr>
        </p:nvSpPr>
        <p:spPr>
          <a:xfrm>
            <a:off x="838200" y="1825625"/>
            <a:ext cx="10515600" cy="3632783"/>
          </a:xfrm>
        </p:spPr>
        <p:txBody>
          <a:bodyPr>
            <a:normAutofit fontScale="25000" lnSpcReduction="20000"/>
          </a:bodyPr>
          <a:lstStyle/>
          <a:p>
            <a:pPr marL="0" indent="0">
              <a:buNone/>
            </a:pPr>
            <a:r>
              <a:rPr lang="fr-CH" dirty="0"/>
              <a:t>	</a:t>
            </a:r>
            <a:endParaRPr lang="fr-CH" dirty="0">
              <a:solidFill>
                <a:srgbClr val="0070C0"/>
              </a:solidFill>
            </a:endParaRPr>
          </a:p>
          <a:p>
            <a:pPr marL="0" indent="0">
              <a:buNone/>
            </a:pPr>
            <a:r>
              <a:rPr lang="fr-CH" sz="9600" dirty="0" smtClean="0">
                <a:solidFill>
                  <a:srgbClr val="0070C0"/>
                </a:solidFill>
                <a:effectLst/>
              </a:rPr>
              <a:t>Du </a:t>
            </a:r>
            <a:r>
              <a:rPr lang="fr-CH" sz="9600" dirty="0">
                <a:solidFill>
                  <a:srgbClr val="0070C0"/>
                </a:solidFill>
                <a:effectLst/>
              </a:rPr>
              <a:t>mode hiérarchique au mode transversal : </a:t>
            </a:r>
            <a:r>
              <a:rPr lang="fr-CH" sz="9600" dirty="0" smtClean="0">
                <a:solidFill>
                  <a:srgbClr val="0070C0"/>
                </a:solidFill>
                <a:effectLst/>
              </a:rPr>
              <a:t>comment ? Pourquoi ?</a:t>
            </a:r>
          </a:p>
          <a:p>
            <a:pPr marL="0" indent="0">
              <a:buNone/>
            </a:pPr>
            <a:endParaRPr lang="fr-CH" sz="9600" dirty="0"/>
          </a:p>
          <a:p>
            <a:pPr marL="0" indent="0">
              <a:buNone/>
            </a:pPr>
            <a:r>
              <a:rPr lang="fr-CH" sz="7200" dirty="0" smtClean="0">
                <a:effectLst/>
              </a:rPr>
              <a:t>-&gt;</a:t>
            </a:r>
            <a:r>
              <a:rPr lang="fr-CH" sz="9600" dirty="0" smtClean="0">
                <a:effectLst/>
              </a:rPr>
              <a:t> </a:t>
            </a:r>
            <a:r>
              <a:rPr lang="fr-CH" sz="7200" dirty="0" smtClean="0">
                <a:effectLst/>
              </a:rPr>
              <a:t>stratégie de la direction : ne + réfléchir en mode hiérarchique de manière </a:t>
            </a:r>
            <a:r>
              <a:rPr lang="fr-CH" sz="7200" dirty="0" smtClean="0">
                <a:effectLst/>
              </a:rPr>
              <a:t>systématique ;</a:t>
            </a:r>
            <a:endParaRPr lang="fr-CH" sz="7200" dirty="0" smtClean="0">
              <a:effectLst/>
            </a:endParaRPr>
          </a:p>
          <a:p>
            <a:pPr marL="0" indent="0">
              <a:buNone/>
            </a:pPr>
            <a:r>
              <a:rPr lang="fr-CH" sz="7200" dirty="0" smtClean="0"/>
              <a:t>-&gt; un coordinateur pour l’ensemble de la </a:t>
            </a:r>
            <a:r>
              <a:rPr lang="fr-CH" sz="7200" dirty="0" smtClean="0"/>
              <a:t>démarche, proche de la direction </a:t>
            </a:r>
            <a:r>
              <a:rPr lang="fr-CH" sz="7200" dirty="0" smtClean="0"/>
              <a:t>;</a:t>
            </a:r>
            <a:endParaRPr lang="fr-CH" sz="7200" dirty="0" smtClean="0">
              <a:effectLst/>
            </a:endParaRPr>
          </a:p>
          <a:p>
            <a:pPr marL="0" indent="0">
              <a:buNone/>
            </a:pPr>
            <a:r>
              <a:rPr lang="fr-CH" sz="7200" dirty="0" smtClean="0"/>
              <a:t>-&gt; impulser et rassembler les équipes selon leurs souhaits et affinités (groupe de projet) au lieu de leur statut ;</a:t>
            </a:r>
          </a:p>
          <a:p>
            <a:pPr marL="0" indent="0">
              <a:buNone/>
            </a:pPr>
            <a:r>
              <a:rPr lang="fr-CH" sz="7200" dirty="0" smtClean="0">
                <a:effectLst/>
              </a:rPr>
              <a:t>-&gt; donner la placer à de petits, moyens et grands projets ;</a:t>
            </a:r>
          </a:p>
          <a:p>
            <a:pPr marL="0" indent="0">
              <a:buNone/>
            </a:pPr>
            <a:r>
              <a:rPr lang="fr-CH" sz="7200" dirty="0" smtClean="0"/>
              <a:t>-&gt; faire émerger les talents ;</a:t>
            </a:r>
            <a:endParaRPr lang="fr-CH" sz="7200" dirty="0" smtClean="0">
              <a:effectLst/>
            </a:endParaRPr>
          </a:p>
          <a:p>
            <a:pPr marL="0" indent="0">
              <a:buNone/>
            </a:pPr>
            <a:r>
              <a:rPr lang="fr-CH" sz="7200" dirty="0" smtClean="0"/>
              <a:t>-&gt; suivre toutes les étapes de la démarche projet.</a:t>
            </a:r>
            <a:endParaRPr lang="fr-CH" sz="7200" dirty="0" smtClean="0">
              <a:effectLst/>
            </a:endParaRPr>
          </a:p>
          <a:p>
            <a:pPr marL="2286000" lvl="5" indent="0">
              <a:buNone/>
            </a:pPr>
            <a:r>
              <a:rPr lang="fr-CH" sz="9600" dirty="0" smtClean="0">
                <a:effectLst/>
              </a:rPr>
              <a:t> </a:t>
            </a:r>
            <a:endParaRPr lang="fr-CH" sz="9600" dirty="0">
              <a:effectLst/>
            </a:endParaRPr>
          </a:p>
          <a:p>
            <a:pPr marL="0" indent="0">
              <a:buNone/>
            </a:pP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79" y="365125"/>
            <a:ext cx="1483421" cy="1142833"/>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12</a:t>
            </a:fld>
            <a:endParaRPr lang="en-US"/>
          </a:p>
        </p:txBody>
      </p:sp>
    </p:spTree>
    <p:extLst>
      <p:ext uri="{BB962C8B-B14F-4D97-AF65-F5344CB8AC3E}">
        <p14:creationId xmlns:p14="http://schemas.microsoft.com/office/powerpoint/2010/main" val="129173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solidFill>
                  <a:srgbClr val="0070C0"/>
                </a:solidFill>
              </a:rPr>
              <a:t>				</a:t>
            </a:r>
            <a:r>
              <a:rPr lang="en-US" sz="2700" b="1" dirty="0">
                <a:solidFill>
                  <a:srgbClr val="0070C0"/>
                </a:solidFill>
              </a:rPr>
              <a:t/>
            </a:r>
            <a:br>
              <a:rPr lang="en-US" sz="2700" b="1" dirty="0">
                <a:solidFill>
                  <a:srgbClr val="0070C0"/>
                </a:solidFill>
              </a:rPr>
            </a:br>
            <a:r>
              <a:rPr lang="en-US" sz="2800" b="1" dirty="0">
                <a:solidFill>
                  <a:srgbClr val="0070C0"/>
                </a:solidFill>
              </a:rPr>
              <a:t>					</a:t>
            </a:r>
            <a:r>
              <a:rPr lang="fr-CH" sz="2700" b="1" i="1" dirty="0">
                <a:solidFill>
                  <a:srgbClr val="FF0000"/>
                </a:solidFill>
                <a:effectLst/>
              </a:rPr>
              <a:t>Ressources humaines : du mode hiérarchique </a:t>
            </a:r>
            <a:br>
              <a:rPr lang="fr-CH" sz="2700" b="1" i="1" dirty="0">
                <a:solidFill>
                  <a:srgbClr val="FF0000"/>
                </a:solidFill>
                <a:effectLst/>
              </a:rPr>
            </a:br>
            <a:r>
              <a:rPr lang="fr-CH" sz="2700" b="1" i="1" dirty="0">
                <a:solidFill>
                  <a:srgbClr val="FF0000"/>
                </a:solidFill>
              </a:rPr>
              <a:t>					</a:t>
            </a:r>
            <a:r>
              <a:rPr lang="fr-CH" sz="2700" b="1" i="1" dirty="0">
                <a:solidFill>
                  <a:srgbClr val="FF0000"/>
                </a:solidFill>
                <a:effectLst/>
              </a:rPr>
              <a:t>au mode transversal et participatif</a:t>
            </a:r>
            <a:r>
              <a:rPr lang="en-US" sz="2700" b="1" i="1" dirty="0">
                <a:solidFill>
                  <a:srgbClr val="0070C0"/>
                </a:solidFill>
              </a:rPr>
              <a:t/>
            </a:r>
            <a:br>
              <a:rPr lang="en-US" sz="2700" b="1" i="1" dirty="0">
                <a:solidFill>
                  <a:srgbClr val="0070C0"/>
                </a:solidFill>
              </a:rPr>
            </a:br>
            <a:endParaRPr lang="en-US" sz="2700" i="1" dirty="0"/>
          </a:p>
        </p:txBody>
      </p:sp>
      <p:sp>
        <p:nvSpPr>
          <p:cNvPr id="3" name="Content Placeholder 2"/>
          <p:cNvSpPr>
            <a:spLocks noGrp="1"/>
          </p:cNvSpPr>
          <p:nvPr>
            <p:ph idx="1"/>
          </p:nvPr>
        </p:nvSpPr>
        <p:spPr>
          <a:xfrm>
            <a:off x="1070811" y="2991853"/>
            <a:ext cx="10515600" cy="834190"/>
          </a:xfrm>
        </p:spPr>
        <p:txBody>
          <a:bodyPr>
            <a:normAutofit fontScale="25000" lnSpcReduction="20000"/>
          </a:bodyPr>
          <a:lstStyle/>
          <a:p>
            <a:pPr marL="0" indent="0">
              <a:buNone/>
            </a:pPr>
            <a:r>
              <a:rPr lang="fr-CH" dirty="0"/>
              <a:t>	</a:t>
            </a:r>
          </a:p>
          <a:p>
            <a:pPr marL="0" indent="0">
              <a:buNone/>
            </a:pPr>
            <a:r>
              <a:rPr lang="fr-CH" sz="9600" dirty="0" smtClean="0">
                <a:solidFill>
                  <a:srgbClr val="0070C0"/>
                </a:solidFill>
              </a:rPr>
              <a:t>Un </a:t>
            </a:r>
            <a:r>
              <a:rPr lang="fr-CH" sz="9600" dirty="0">
                <a:solidFill>
                  <a:srgbClr val="0070C0"/>
                </a:solidFill>
              </a:rPr>
              <a:t>modèle d’organisation et de gestion des RH pour le futur des bibliothèques et des services </a:t>
            </a:r>
            <a:r>
              <a:rPr lang="fr-CH" sz="9600" dirty="0" smtClean="0">
                <a:solidFill>
                  <a:srgbClr val="0070C0"/>
                </a:solidFill>
              </a:rPr>
              <a:t>d’information </a:t>
            </a:r>
            <a:r>
              <a:rPr lang="fr-CH" sz="9600" smtClean="0">
                <a:solidFill>
                  <a:srgbClr val="0070C0"/>
                </a:solidFill>
              </a:rPr>
              <a:t>(voir diapositive </a:t>
            </a:r>
            <a:r>
              <a:rPr lang="fr-CH" sz="9600" dirty="0" smtClean="0">
                <a:solidFill>
                  <a:srgbClr val="0070C0"/>
                </a:solidFill>
              </a:rPr>
              <a:t>10) ?</a:t>
            </a:r>
          </a:p>
          <a:p>
            <a:pPr marL="0" indent="0">
              <a:buNone/>
            </a:pPr>
            <a:endParaRPr lang="fr-CH" sz="9600" dirty="0">
              <a:solidFill>
                <a:srgbClr val="0070C0"/>
              </a:solidFill>
            </a:endParaRPr>
          </a:p>
          <a:p>
            <a:pPr marL="0" indent="0">
              <a:buNone/>
            </a:pPr>
            <a:endParaRPr lang="fr-CH" sz="9600" dirty="0">
              <a:solidFill>
                <a:srgbClr val="0070C0"/>
              </a:solidFill>
            </a:endParaRPr>
          </a:p>
          <a:p>
            <a:pPr marL="0" indent="0">
              <a:buNone/>
            </a:pPr>
            <a:endParaRPr lang="fr-CH" sz="9600" dirty="0">
              <a:solidFill>
                <a:srgbClr val="0070C0"/>
              </a:solidFill>
            </a:endParaRPr>
          </a:p>
          <a:p>
            <a:pPr marL="0" indent="0">
              <a:buNone/>
            </a:pP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79" y="365125"/>
            <a:ext cx="1483421" cy="1142833"/>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13</a:t>
            </a:fld>
            <a:endParaRPr lang="en-US"/>
          </a:p>
        </p:txBody>
      </p:sp>
    </p:spTree>
    <p:extLst>
      <p:ext uri="{BB962C8B-B14F-4D97-AF65-F5344CB8AC3E}">
        <p14:creationId xmlns:p14="http://schemas.microsoft.com/office/powerpoint/2010/main" val="324134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70C0"/>
                </a:solidFill>
              </a:rPr>
              <a:t>				</a:t>
            </a:r>
            <a:r>
              <a:rPr lang="en-US" sz="2400" b="1" dirty="0">
                <a:solidFill>
                  <a:srgbClr val="0070C0"/>
                </a:solidFill>
              </a:rPr>
              <a:t>“Managing Human Resources in the library </a:t>
            </a:r>
            <a:br>
              <a:rPr lang="en-US" sz="2400" b="1" dirty="0">
                <a:solidFill>
                  <a:srgbClr val="0070C0"/>
                </a:solidFill>
              </a:rPr>
            </a:br>
            <a:r>
              <a:rPr lang="en-US" sz="2400" b="1" dirty="0">
                <a:solidFill>
                  <a:srgbClr val="0070C0"/>
                </a:solidFill>
              </a:rPr>
              <a:t>					   and information context”</a:t>
            </a:r>
            <a:br>
              <a:rPr lang="en-US" sz="2400" b="1" dirty="0">
                <a:solidFill>
                  <a:srgbClr val="0070C0"/>
                </a:solidFill>
              </a:rPr>
            </a:br>
            <a:endParaRPr lang="en-US" sz="2400" dirty="0"/>
          </a:p>
        </p:txBody>
      </p:sp>
      <p:sp>
        <p:nvSpPr>
          <p:cNvPr id="3" name="Content Placeholder 2"/>
          <p:cNvSpPr>
            <a:spLocks noGrp="1"/>
          </p:cNvSpPr>
          <p:nvPr>
            <p:ph idx="1"/>
          </p:nvPr>
        </p:nvSpPr>
        <p:spPr/>
        <p:txBody>
          <a:bodyPr/>
          <a:lstStyle/>
          <a:p>
            <a:pPr marL="0" indent="0">
              <a:buNone/>
            </a:pPr>
            <a:endParaRPr lang="fr-CH" dirty="0">
              <a:effectLst/>
            </a:endParaRPr>
          </a:p>
          <a:p>
            <a:pPr marL="0" indent="0">
              <a:buNone/>
            </a:pPr>
            <a:endParaRPr lang="fr-CH" dirty="0"/>
          </a:p>
          <a:p>
            <a:pPr marL="0" indent="0" algn="ctr">
              <a:buNone/>
            </a:pPr>
            <a:r>
              <a:rPr lang="fr-CH" sz="2400" i="1" dirty="0">
                <a:solidFill>
                  <a:srgbClr val="FF0000"/>
                </a:solidFill>
                <a:effectLst/>
              </a:rPr>
              <a:t>Ressources humaines : du mode hiérarchique au mode transversal et participatif</a:t>
            </a:r>
            <a:r>
              <a:rPr lang="fr-CH" sz="2400" dirty="0">
                <a:effectLst/>
              </a:rPr>
              <a:t>, les bibliothèques sont-elles prêtes au changement ? </a:t>
            </a:r>
          </a:p>
          <a:p>
            <a:pPr marL="0" indent="0" algn="ctr">
              <a:buNone/>
            </a:pPr>
            <a:r>
              <a:rPr lang="fr-CH" sz="2400" i="1" dirty="0">
                <a:effectLst/>
              </a:rPr>
              <a:t>Expériences et études de cas</a:t>
            </a:r>
          </a:p>
          <a:p>
            <a:pPr marL="0" indent="0" algn="ctr">
              <a:buNone/>
            </a:pPr>
            <a:endParaRPr lang="fr-CH" dirty="0"/>
          </a:p>
          <a:p>
            <a:pPr marL="0" indent="0" algn="ctr">
              <a:buNone/>
            </a:pPr>
            <a:r>
              <a:rPr lang="fr-FR" sz="2400" dirty="0">
                <a:solidFill>
                  <a:srgbClr val="0070C0"/>
                </a:solidFill>
                <a:effectLst>
                  <a:outerShdw blurRad="38100" dist="38100" dir="2700000" algn="tl">
                    <a:srgbClr val="000000"/>
                  </a:outerShdw>
                </a:effectLst>
              </a:rPr>
              <a:t>Jean-Philippe </a:t>
            </a:r>
            <a:r>
              <a:rPr lang="fr-FR" sz="2400" dirty="0" err="1">
                <a:solidFill>
                  <a:srgbClr val="0070C0"/>
                </a:solidFill>
                <a:effectLst>
                  <a:outerShdw blurRad="38100" dist="38100" dir="2700000" algn="tl">
                    <a:srgbClr val="000000"/>
                  </a:outerShdw>
                </a:effectLst>
              </a:rPr>
              <a:t>Accart</a:t>
            </a:r>
            <a:endParaRPr lang="fr-FR" sz="2400" dirty="0">
              <a:solidFill>
                <a:srgbClr val="0070C0"/>
              </a:solidFill>
              <a:effectLst>
                <a:outerShdw blurRad="38100" dist="38100" dir="2700000" algn="tl">
                  <a:srgbClr val="000000"/>
                </a:outerShdw>
              </a:effectLst>
            </a:endParaRPr>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481262"/>
            <a:ext cx="1374318" cy="1058780"/>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2</a:t>
            </a:fld>
            <a:endParaRPr lang="en-US"/>
          </a:p>
        </p:txBody>
      </p:sp>
    </p:spTree>
    <p:extLst>
      <p:ext uri="{BB962C8B-B14F-4D97-AF65-F5344CB8AC3E}">
        <p14:creationId xmlns:p14="http://schemas.microsoft.com/office/powerpoint/2010/main" val="284152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solidFill>
                  <a:srgbClr val="0070C0"/>
                </a:solidFill>
              </a:rPr>
              <a:t>				</a:t>
            </a:r>
            <a:r>
              <a:rPr lang="en-US" sz="2700" b="1" dirty="0">
                <a:solidFill>
                  <a:srgbClr val="0070C0"/>
                </a:solidFill>
              </a:rPr>
              <a:t/>
            </a:r>
            <a:br>
              <a:rPr lang="en-US" sz="2700" b="1" dirty="0">
                <a:solidFill>
                  <a:srgbClr val="0070C0"/>
                </a:solidFill>
              </a:rPr>
            </a:br>
            <a:r>
              <a:rPr lang="en-US" sz="2800" b="1" dirty="0">
                <a:solidFill>
                  <a:srgbClr val="0070C0"/>
                </a:solidFill>
              </a:rPr>
              <a:t>					</a:t>
            </a:r>
            <a:r>
              <a:rPr lang="fr-CH" sz="2700" b="1" i="1" dirty="0">
                <a:solidFill>
                  <a:srgbClr val="FF0000"/>
                </a:solidFill>
                <a:effectLst/>
              </a:rPr>
              <a:t>Ressources humaines : du mode hiérarchique </a:t>
            </a:r>
            <a:br>
              <a:rPr lang="fr-CH" sz="2700" b="1" i="1" dirty="0">
                <a:solidFill>
                  <a:srgbClr val="FF0000"/>
                </a:solidFill>
                <a:effectLst/>
              </a:rPr>
            </a:br>
            <a:r>
              <a:rPr lang="fr-CH" sz="2700" b="1" i="1" dirty="0">
                <a:solidFill>
                  <a:srgbClr val="FF0000"/>
                </a:solidFill>
              </a:rPr>
              <a:t>					</a:t>
            </a:r>
            <a:r>
              <a:rPr lang="fr-CH" sz="2700" b="1" i="1" dirty="0">
                <a:solidFill>
                  <a:srgbClr val="FF0000"/>
                </a:solidFill>
                <a:effectLst/>
              </a:rPr>
              <a:t>au mode transversal et participatif</a:t>
            </a:r>
            <a:r>
              <a:rPr lang="en-US" sz="2700" b="1" i="1" dirty="0">
                <a:solidFill>
                  <a:srgbClr val="0070C0"/>
                </a:solidFill>
              </a:rPr>
              <a:t/>
            </a:r>
            <a:br>
              <a:rPr lang="en-US" sz="2700" b="1" i="1" dirty="0">
                <a:solidFill>
                  <a:srgbClr val="0070C0"/>
                </a:solidFill>
              </a:rPr>
            </a:br>
            <a:endParaRPr lang="en-US" sz="2700" i="1" dirty="0"/>
          </a:p>
        </p:txBody>
      </p:sp>
      <p:sp>
        <p:nvSpPr>
          <p:cNvPr id="3" name="Content Placeholder 2"/>
          <p:cNvSpPr>
            <a:spLocks noGrp="1"/>
          </p:cNvSpPr>
          <p:nvPr>
            <p:ph idx="1"/>
          </p:nvPr>
        </p:nvSpPr>
        <p:spPr>
          <a:xfrm>
            <a:off x="838200" y="1825625"/>
            <a:ext cx="10515600" cy="3632783"/>
          </a:xfrm>
        </p:spPr>
        <p:txBody>
          <a:bodyPr>
            <a:normAutofit fontScale="25000" lnSpcReduction="20000"/>
          </a:bodyPr>
          <a:lstStyle/>
          <a:p>
            <a:pPr marL="0" indent="0">
              <a:buNone/>
            </a:pPr>
            <a:r>
              <a:rPr lang="fr-CH" dirty="0"/>
              <a:t>	</a:t>
            </a:r>
          </a:p>
          <a:p>
            <a:pPr marL="0" indent="0">
              <a:buNone/>
            </a:pPr>
            <a:endParaRPr lang="fr-CH" dirty="0">
              <a:effectLst/>
            </a:endParaRPr>
          </a:p>
          <a:p>
            <a:pPr marL="0" indent="0">
              <a:buNone/>
            </a:pPr>
            <a:r>
              <a:rPr lang="fr-CH" dirty="0"/>
              <a:t>		</a:t>
            </a:r>
            <a:r>
              <a:rPr lang="fr-CH" sz="9600" b="1" dirty="0">
                <a:effectLst/>
              </a:rPr>
              <a:t>Plan de l’intervention</a:t>
            </a:r>
          </a:p>
          <a:p>
            <a:pPr marL="0" indent="0">
              <a:buNone/>
            </a:pPr>
            <a:endParaRPr lang="fr-CH" sz="8000" b="1" dirty="0">
              <a:effectLst/>
            </a:endParaRPr>
          </a:p>
          <a:p>
            <a:pPr lvl="5"/>
            <a:r>
              <a:rPr lang="fr-CH" sz="9600" dirty="0"/>
              <a:t>3 </a:t>
            </a:r>
            <a:r>
              <a:rPr lang="fr-CH" sz="9600" dirty="0" smtClean="0"/>
              <a:t>études </a:t>
            </a:r>
            <a:r>
              <a:rPr lang="fr-CH" sz="9600" dirty="0"/>
              <a:t>de cas (</a:t>
            </a:r>
            <a:r>
              <a:rPr lang="fr-CH" sz="9600" i="1" dirty="0"/>
              <a:t>BN suisse </a:t>
            </a:r>
            <a:r>
              <a:rPr lang="fr-CH" sz="9600" dirty="0"/>
              <a:t>; </a:t>
            </a:r>
            <a:r>
              <a:rPr lang="fr-CH" sz="9600" i="1" dirty="0"/>
              <a:t>Université de Genève </a:t>
            </a:r>
            <a:r>
              <a:rPr lang="fr-CH" sz="9600" dirty="0"/>
              <a:t>; </a:t>
            </a:r>
            <a:r>
              <a:rPr lang="fr-CH" sz="9600" i="1" dirty="0"/>
              <a:t>Bibliothèque et Archives de la Ville de Lausanne</a:t>
            </a:r>
            <a:r>
              <a:rPr lang="fr-CH" sz="9600" dirty="0"/>
              <a:t>)</a:t>
            </a:r>
          </a:p>
          <a:p>
            <a:pPr lvl="5"/>
            <a:r>
              <a:rPr lang="fr-CH" sz="9600" dirty="0">
                <a:solidFill>
                  <a:srgbClr val="0070C0"/>
                </a:solidFill>
                <a:effectLst/>
              </a:rPr>
              <a:t>Du mode hiérarchique au mode transversal : comment </a:t>
            </a:r>
            <a:r>
              <a:rPr lang="fr-CH" sz="9600" dirty="0" smtClean="0">
                <a:solidFill>
                  <a:srgbClr val="0070C0"/>
                </a:solidFill>
                <a:effectLst/>
              </a:rPr>
              <a:t>? Pourquoi ?</a:t>
            </a:r>
            <a:endParaRPr lang="fr-CH" sz="9600" dirty="0">
              <a:solidFill>
                <a:srgbClr val="0070C0"/>
              </a:solidFill>
              <a:effectLst/>
            </a:endParaRPr>
          </a:p>
          <a:p>
            <a:pPr lvl="5"/>
            <a:r>
              <a:rPr lang="fr-CH" sz="9600" dirty="0" smtClean="0"/>
              <a:t>Quelques </a:t>
            </a:r>
            <a:r>
              <a:rPr lang="fr-CH" sz="9600" dirty="0"/>
              <a:t>leçons à tirer </a:t>
            </a:r>
          </a:p>
          <a:p>
            <a:pPr lvl="5"/>
            <a:r>
              <a:rPr lang="fr-CH" sz="9600" dirty="0">
                <a:solidFill>
                  <a:srgbClr val="0070C0"/>
                </a:solidFill>
              </a:rPr>
              <a:t>Un modèle d’organisation et de gestion des RH pour le futur des bibliothèques et des services </a:t>
            </a:r>
            <a:r>
              <a:rPr lang="fr-CH" sz="9600" dirty="0" smtClean="0">
                <a:solidFill>
                  <a:srgbClr val="0070C0"/>
                </a:solidFill>
              </a:rPr>
              <a:t>d’information ?</a:t>
            </a:r>
            <a:endParaRPr lang="fr-CH" sz="9600" dirty="0">
              <a:solidFill>
                <a:srgbClr val="0070C0"/>
              </a:solidFill>
            </a:endParaRPr>
          </a:p>
          <a:p>
            <a:pPr marL="0" indent="0">
              <a:buNone/>
            </a:pP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79" y="365125"/>
            <a:ext cx="1483421" cy="1142833"/>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3</a:t>
            </a:fld>
            <a:endParaRPr lang="en-US"/>
          </a:p>
        </p:txBody>
      </p:sp>
    </p:spTree>
    <p:extLst>
      <p:ext uri="{BB962C8B-B14F-4D97-AF65-F5344CB8AC3E}">
        <p14:creationId xmlns:p14="http://schemas.microsoft.com/office/powerpoint/2010/main" val="279179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solidFill>
                  <a:srgbClr val="0070C0"/>
                </a:solidFill>
              </a:rPr>
              <a:t>				</a:t>
            </a:r>
            <a:br>
              <a:rPr lang="en-US" sz="2800" b="1" dirty="0">
                <a:solidFill>
                  <a:srgbClr val="0070C0"/>
                </a:solidFill>
              </a:rPr>
            </a:br>
            <a:r>
              <a:rPr lang="en-US" sz="2800" b="1" dirty="0">
                <a:solidFill>
                  <a:srgbClr val="0070C0"/>
                </a:solidFill>
              </a:rPr>
              <a:t>					</a:t>
            </a:r>
            <a:r>
              <a:rPr lang="en-US" sz="2700" b="1" dirty="0">
                <a:solidFill>
                  <a:srgbClr val="0070C0"/>
                </a:solidFill>
              </a:rPr>
              <a:t>“Managing Human Resources in the library </a:t>
            </a:r>
            <a:br>
              <a:rPr lang="en-US" sz="2700" b="1" dirty="0">
                <a:solidFill>
                  <a:srgbClr val="0070C0"/>
                </a:solidFill>
              </a:rPr>
            </a:br>
            <a:r>
              <a:rPr lang="en-US" sz="2700" b="1" dirty="0">
                <a:solidFill>
                  <a:srgbClr val="0070C0"/>
                </a:solidFill>
              </a:rPr>
              <a:t>					   and information context”</a:t>
            </a:r>
            <a:br>
              <a:rPr lang="en-US" sz="2700" b="1" dirty="0">
                <a:solidFill>
                  <a:srgbClr val="0070C0"/>
                </a:solidFill>
              </a:rPr>
            </a:br>
            <a:r>
              <a:rPr lang="en-US" sz="2800" b="1" dirty="0">
                <a:solidFill>
                  <a:srgbClr val="0070C0"/>
                </a:solidFill>
              </a:rPr>
              <a:t>					</a:t>
            </a:r>
            <a:r>
              <a:rPr lang="fr-CH" sz="2200" i="1" dirty="0">
                <a:solidFill>
                  <a:srgbClr val="FF0000"/>
                </a:solidFill>
                <a:effectLst/>
              </a:rPr>
              <a:t>Ressources humaines : du mode hiérarchique </a:t>
            </a:r>
            <a:br>
              <a:rPr lang="fr-CH" sz="2200" i="1" dirty="0">
                <a:solidFill>
                  <a:srgbClr val="FF0000"/>
                </a:solidFill>
                <a:effectLst/>
              </a:rPr>
            </a:br>
            <a:r>
              <a:rPr lang="fr-CH" sz="2200" i="1" dirty="0">
                <a:solidFill>
                  <a:srgbClr val="FF0000"/>
                </a:solidFill>
              </a:rPr>
              <a:t>					</a:t>
            </a:r>
            <a:r>
              <a:rPr lang="fr-CH" sz="2200" i="1" dirty="0">
                <a:solidFill>
                  <a:srgbClr val="FF0000"/>
                </a:solidFill>
                <a:effectLst/>
              </a:rPr>
              <a:t>au mode transversal et participatif</a:t>
            </a:r>
            <a:r>
              <a:rPr lang="en-US" sz="2800" b="1" i="1" dirty="0">
                <a:solidFill>
                  <a:srgbClr val="0070C0"/>
                </a:solidFill>
              </a:rPr>
              <a:t/>
            </a:r>
            <a:br>
              <a:rPr lang="en-US" sz="2800" b="1" i="1" dirty="0">
                <a:solidFill>
                  <a:srgbClr val="0070C0"/>
                </a:solidFill>
              </a:rPr>
            </a:br>
            <a:endParaRPr lang="en-US" sz="2800" i="1" dirty="0"/>
          </a:p>
        </p:txBody>
      </p:sp>
      <p:sp>
        <p:nvSpPr>
          <p:cNvPr id="3" name="Content Placeholder 2"/>
          <p:cNvSpPr>
            <a:spLocks noGrp="1"/>
          </p:cNvSpPr>
          <p:nvPr>
            <p:ph idx="1"/>
          </p:nvPr>
        </p:nvSpPr>
        <p:spPr>
          <a:xfrm>
            <a:off x="838200" y="1993576"/>
            <a:ext cx="10515600" cy="3632783"/>
          </a:xfrm>
        </p:spPr>
        <p:txBody>
          <a:bodyPr>
            <a:normAutofit/>
          </a:bodyPr>
          <a:lstStyle/>
          <a:p>
            <a:pPr marL="0" indent="0">
              <a:buNone/>
            </a:pPr>
            <a:endParaRPr lang="fr-CH" sz="5500" dirty="0"/>
          </a:p>
          <a:p>
            <a:pPr marL="0" indent="0">
              <a:buNone/>
            </a:pPr>
            <a:r>
              <a:rPr lang="fr-CH" sz="5500" dirty="0"/>
              <a:t> </a:t>
            </a: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79" y="365125"/>
            <a:ext cx="1928729" cy="1485900"/>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4</a:t>
            </a:fld>
            <a:endParaRPr lang="en-US"/>
          </a:p>
        </p:txBody>
      </p:sp>
      <p:pic>
        <p:nvPicPr>
          <p:cNvPr id="7" name="Picture 6"/>
          <p:cNvPicPr>
            <a:picLocks noChangeAspect="1"/>
          </p:cNvPicPr>
          <p:nvPr/>
        </p:nvPicPr>
        <p:blipFill>
          <a:blip r:embed="rId4"/>
          <a:stretch>
            <a:fillRect/>
          </a:stretch>
        </p:blipFill>
        <p:spPr>
          <a:xfrm>
            <a:off x="-1905000" y="-1381125"/>
            <a:ext cx="16002000" cy="9620250"/>
          </a:xfrm>
          <a:prstGeom prst="rect">
            <a:avLst/>
          </a:prstGeom>
        </p:spPr>
      </p:pic>
    </p:spTree>
    <p:extLst>
      <p:ext uri="{BB962C8B-B14F-4D97-AF65-F5344CB8AC3E}">
        <p14:creationId xmlns:p14="http://schemas.microsoft.com/office/powerpoint/2010/main" val="63425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rPr>
              <a:t>					</a:t>
            </a:r>
            <a:r>
              <a:rPr lang="fr-CH" sz="2000" b="1" i="1" dirty="0">
                <a:solidFill>
                  <a:srgbClr val="FF0000"/>
                </a:solidFill>
                <a:effectLst/>
              </a:rPr>
              <a:t>Ressources humaines : du mode hiérarchique </a:t>
            </a:r>
            <a:br>
              <a:rPr lang="fr-CH" sz="2000" b="1" i="1" dirty="0">
                <a:solidFill>
                  <a:srgbClr val="FF0000"/>
                </a:solidFill>
                <a:effectLst/>
              </a:rPr>
            </a:br>
            <a:r>
              <a:rPr lang="fr-CH" sz="2000" b="1" i="1" dirty="0">
                <a:solidFill>
                  <a:srgbClr val="FF0000"/>
                </a:solidFill>
              </a:rPr>
              <a:t>					</a:t>
            </a:r>
            <a:r>
              <a:rPr lang="fr-CH" sz="2000" b="1" i="1" dirty="0">
                <a:solidFill>
                  <a:srgbClr val="FF0000"/>
                </a:solidFill>
                <a:effectLst/>
              </a:rPr>
              <a:t>au mode transversal et participatif</a:t>
            </a:r>
            <a:r>
              <a:rPr lang="en-US" sz="2000" b="1" i="1" dirty="0">
                <a:solidFill>
                  <a:srgbClr val="0070C0"/>
                </a:solidFill>
              </a:rPr>
              <a:t/>
            </a:r>
            <a:br>
              <a:rPr lang="en-US" sz="2000" b="1" i="1" dirty="0">
                <a:solidFill>
                  <a:srgbClr val="0070C0"/>
                </a:solidFill>
              </a:rPr>
            </a:br>
            <a:endParaRPr lang="en-US" sz="2000" i="1" dirty="0"/>
          </a:p>
        </p:txBody>
      </p:sp>
      <p:sp>
        <p:nvSpPr>
          <p:cNvPr id="3" name="Content Placeholder 2"/>
          <p:cNvSpPr>
            <a:spLocks noGrp="1"/>
          </p:cNvSpPr>
          <p:nvPr>
            <p:ph idx="1"/>
          </p:nvPr>
        </p:nvSpPr>
        <p:spPr>
          <a:xfrm>
            <a:off x="838200" y="1690688"/>
            <a:ext cx="10515600" cy="4774280"/>
          </a:xfrm>
        </p:spPr>
        <p:txBody>
          <a:bodyPr>
            <a:normAutofit fontScale="25000" lnSpcReduction="20000"/>
          </a:bodyPr>
          <a:lstStyle/>
          <a:p>
            <a:pPr marL="0" indent="0">
              <a:buNone/>
            </a:pPr>
            <a:endParaRPr lang="fr-CH" sz="5500" dirty="0">
              <a:solidFill>
                <a:srgbClr val="FF0000"/>
              </a:solidFill>
            </a:endParaRPr>
          </a:p>
          <a:p>
            <a:pPr marL="0" indent="0" algn="ctr">
              <a:buNone/>
            </a:pPr>
            <a:r>
              <a:rPr lang="fr-CH" sz="7200" b="1" dirty="0" smtClean="0">
                <a:solidFill>
                  <a:srgbClr val="FF0000"/>
                </a:solidFill>
              </a:rPr>
              <a:t>1</a:t>
            </a:r>
            <a:r>
              <a:rPr lang="fr-CH" sz="7200" b="1" baseline="30000" dirty="0" smtClean="0">
                <a:solidFill>
                  <a:srgbClr val="FF0000"/>
                </a:solidFill>
              </a:rPr>
              <a:t>er</a:t>
            </a:r>
            <a:r>
              <a:rPr lang="fr-CH" sz="7200" b="1" dirty="0" smtClean="0">
                <a:solidFill>
                  <a:srgbClr val="FF0000"/>
                </a:solidFill>
              </a:rPr>
              <a:t> cas </a:t>
            </a:r>
            <a:r>
              <a:rPr lang="fr-CH" sz="7200" b="1" dirty="0"/>
              <a:t>: création d’un service de référence virtuel (SRV) à la </a:t>
            </a:r>
            <a:r>
              <a:rPr lang="fr-CH" sz="7200" b="1" dirty="0" smtClean="0"/>
              <a:t>BN </a:t>
            </a:r>
            <a:r>
              <a:rPr lang="fr-CH" sz="7200" b="1" dirty="0"/>
              <a:t>suisse, </a:t>
            </a:r>
            <a:r>
              <a:rPr lang="fr-CH" sz="7200" b="1" i="1" dirty="0" err="1">
                <a:solidFill>
                  <a:srgbClr val="FF0000"/>
                </a:solidFill>
              </a:rPr>
              <a:t>SwissInfoDesk</a:t>
            </a:r>
            <a:endParaRPr lang="fr-CH" sz="7200" b="1" i="1" dirty="0">
              <a:solidFill>
                <a:srgbClr val="FF0000"/>
              </a:solidFill>
              <a:effectLst/>
            </a:endParaRPr>
          </a:p>
          <a:p>
            <a:pPr marL="0" indent="0">
              <a:buNone/>
            </a:pPr>
            <a:endParaRPr lang="fr-CH" sz="7200" dirty="0"/>
          </a:p>
          <a:p>
            <a:pPr marL="0" indent="0">
              <a:buNone/>
            </a:pPr>
            <a:r>
              <a:rPr lang="fr-CH" sz="7200" dirty="0"/>
              <a:t>	</a:t>
            </a:r>
            <a:r>
              <a:rPr lang="fr-CH" sz="7200" b="1" dirty="0"/>
              <a:t>-&gt;</a:t>
            </a:r>
            <a:r>
              <a:rPr lang="fr-CH" sz="7200" dirty="0"/>
              <a:t> </a:t>
            </a:r>
            <a:r>
              <a:rPr lang="fr-CH" sz="7200" b="1" dirty="0"/>
              <a:t>Démarche de projet </a:t>
            </a:r>
            <a:r>
              <a:rPr lang="fr-CH" sz="7200" b="1" dirty="0" err="1">
                <a:solidFill>
                  <a:srgbClr val="FF0000"/>
                </a:solidFill>
              </a:rPr>
              <a:t>Hermes</a:t>
            </a:r>
            <a:r>
              <a:rPr lang="fr-CH" sz="7200" b="1" dirty="0"/>
              <a:t> </a:t>
            </a:r>
            <a:r>
              <a:rPr lang="fr-CH" sz="7200" dirty="0"/>
              <a:t>(</a:t>
            </a:r>
            <a:r>
              <a:rPr lang="fr-CH" sz="7200" dirty="0" smtClean="0"/>
              <a:t>Confédération CH) </a:t>
            </a:r>
            <a:r>
              <a:rPr lang="fr-CH" sz="7200" dirty="0"/>
              <a:t>: </a:t>
            </a:r>
            <a:r>
              <a:rPr lang="fr-CH" sz="7200" dirty="0"/>
              <a:t>chef </a:t>
            </a:r>
            <a:r>
              <a:rPr lang="fr-CH" sz="7200" dirty="0" smtClean="0"/>
              <a:t>de projet, plan </a:t>
            </a:r>
            <a:r>
              <a:rPr lang="fr-CH" sz="7200" dirty="0"/>
              <a:t>de projet, budget, </a:t>
            </a:r>
            <a:r>
              <a:rPr lang="fr-CH" sz="7200" dirty="0" smtClean="0"/>
              <a:t>groupe </a:t>
            </a:r>
            <a:r>
              <a:rPr lang="fr-CH" sz="7200" dirty="0" smtClean="0"/>
              <a:t>	     projet, bilans et rapports intermédiaires, rapport final, évaluation… </a:t>
            </a:r>
            <a:r>
              <a:rPr lang="fr-CH" sz="7200" dirty="0"/>
              <a:t>;</a:t>
            </a:r>
          </a:p>
          <a:p>
            <a:pPr marL="0" indent="0">
              <a:buNone/>
            </a:pPr>
            <a:endParaRPr lang="fr-CH" sz="7200" dirty="0"/>
          </a:p>
          <a:p>
            <a:pPr marL="0" indent="0">
              <a:buNone/>
            </a:pPr>
            <a:r>
              <a:rPr lang="fr-CH" sz="7200" dirty="0"/>
              <a:t>	</a:t>
            </a:r>
            <a:r>
              <a:rPr lang="fr-CH" sz="7200" b="1" dirty="0"/>
              <a:t>-&gt;</a:t>
            </a:r>
            <a:r>
              <a:rPr lang="fr-CH" sz="7200" dirty="0"/>
              <a:t> </a:t>
            </a:r>
            <a:r>
              <a:rPr lang="fr-CH" sz="7200" b="1" dirty="0"/>
              <a:t>1 an d’étude projet </a:t>
            </a:r>
            <a:r>
              <a:rPr lang="fr-CH" sz="7200" dirty="0"/>
              <a:t>à partir de 2004 </a:t>
            </a:r>
            <a:r>
              <a:rPr lang="fr-CH" sz="7200" dirty="0" smtClean="0"/>
              <a:t>: étudiants Haute </a:t>
            </a:r>
            <a:r>
              <a:rPr lang="fr-CH" sz="7200" dirty="0"/>
              <a:t>école de </a:t>
            </a:r>
            <a:r>
              <a:rPr lang="fr-CH" sz="7200" dirty="0" smtClean="0"/>
              <a:t>Genève et  </a:t>
            </a:r>
            <a:r>
              <a:rPr lang="fr-CH" sz="7200" dirty="0" smtClean="0"/>
              <a:t>	   	   </a:t>
            </a:r>
            <a:r>
              <a:rPr lang="fr-CH" sz="7200" dirty="0" smtClean="0"/>
              <a:t>	</a:t>
            </a:r>
            <a:r>
              <a:rPr lang="fr-CH" sz="7200" dirty="0"/>
              <a:t>	 </a:t>
            </a:r>
            <a:r>
              <a:rPr lang="fr-CH" sz="7200" dirty="0" smtClean="0"/>
              <a:t>    </a:t>
            </a:r>
            <a:r>
              <a:rPr lang="fr-CH" sz="7200" dirty="0" smtClean="0"/>
              <a:t>équipe </a:t>
            </a:r>
            <a:r>
              <a:rPr lang="fr-CH" sz="7200" dirty="0"/>
              <a:t>«Service au public» de la BN </a:t>
            </a:r>
            <a:r>
              <a:rPr lang="fr-CH" sz="7200" dirty="0" smtClean="0"/>
              <a:t>(20 </a:t>
            </a:r>
            <a:r>
              <a:rPr lang="fr-CH" sz="7200" dirty="0"/>
              <a:t>personnes) </a:t>
            </a:r>
            <a:r>
              <a:rPr lang="fr-CH" sz="7200" dirty="0" smtClean="0"/>
              <a:t>; </a:t>
            </a:r>
            <a:endParaRPr lang="fr-CH" sz="7200" dirty="0"/>
          </a:p>
          <a:p>
            <a:pPr marL="0" indent="0">
              <a:buNone/>
            </a:pPr>
            <a:endParaRPr lang="fr-CH" sz="7200" dirty="0"/>
          </a:p>
          <a:p>
            <a:pPr marL="0" indent="0">
              <a:buNone/>
            </a:pPr>
            <a:r>
              <a:rPr lang="fr-CH" sz="7200" dirty="0"/>
              <a:t>	</a:t>
            </a:r>
            <a:r>
              <a:rPr lang="fr-CH" sz="7200" b="1" dirty="0"/>
              <a:t>-&gt;</a:t>
            </a:r>
            <a:r>
              <a:rPr lang="fr-CH" sz="7200" dirty="0"/>
              <a:t> </a:t>
            </a:r>
            <a:r>
              <a:rPr lang="fr-CH" sz="7200" b="1" dirty="0"/>
              <a:t>Groupe </a:t>
            </a:r>
            <a:r>
              <a:rPr lang="fr-CH" sz="7200" b="1" dirty="0" smtClean="0"/>
              <a:t>projet </a:t>
            </a:r>
            <a:r>
              <a:rPr lang="fr-CH" sz="7200" dirty="0" smtClean="0"/>
              <a:t>: </a:t>
            </a:r>
            <a:r>
              <a:rPr lang="fr-CH" sz="7200" dirty="0"/>
              <a:t>répartition des rôles et des tâches ; organisation du travail ; développement du 	  	     projet ; mise en place en 2005 … ; </a:t>
            </a:r>
          </a:p>
          <a:p>
            <a:pPr marL="0" indent="0">
              <a:buNone/>
            </a:pPr>
            <a:endParaRPr lang="fr-CH" sz="7200" dirty="0"/>
          </a:p>
          <a:p>
            <a:pPr marL="0" indent="0">
              <a:buNone/>
            </a:pPr>
            <a:r>
              <a:rPr lang="fr-CH" sz="7200" dirty="0"/>
              <a:t>	</a:t>
            </a:r>
            <a:r>
              <a:rPr lang="fr-CH" sz="7200" b="1" dirty="0"/>
              <a:t>-&gt;</a:t>
            </a:r>
            <a:r>
              <a:rPr lang="fr-CH" sz="7200" dirty="0"/>
              <a:t> </a:t>
            </a:r>
            <a:r>
              <a:rPr lang="fr-CH" sz="7200" b="1" i="1" dirty="0" err="1">
                <a:solidFill>
                  <a:srgbClr val="FF0000"/>
                </a:solidFill>
              </a:rPr>
              <a:t>SwissInfodesk</a:t>
            </a:r>
            <a:r>
              <a:rPr lang="fr-CH" sz="7200" dirty="0"/>
              <a:t> : fruit d’un travail d’équipe ; a permis de «relancer» une équipe et de la mobiliser 	    autour d’un projet ; chacun a sa place et propose des améliorations </a:t>
            </a:r>
            <a:r>
              <a:rPr lang="fr-CH" sz="7200" dirty="0" smtClean="0"/>
              <a:t>; groupe «Qualité»</a:t>
            </a:r>
            <a:endParaRPr lang="fr-CH" sz="7200" dirty="0"/>
          </a:p>
          <a:p>
            <a:pPr marL="0" indent="0">
              <a:buNone/>
            </a:pPr>
            <a:endParaRPr lang="fr-CH" sz="7200" dirty="0"/>
          </a:p>
          <a:p>
            <a:pPr marL="0" indent="0">
              <a:buNone/>
            </a:pPr>
            <a:r>
              <a:rPr lang="fr-CH" sz="7200" dirty="0"/>
              <a:t>	</a:t>
            </a:r>
            <a:r>
              <a:rPr lang="fr-CH" sz="7200" b="1" dirty="0"/>
              <a:t>-&gt;</a:t>
            </a:r>
            <a:r>
              <a:rPr lang="fr-CH" sz="7200" dirty="0"/>
              <a:t>  </a:t>
            </a:r>
            <a:r>
              <a:rPr lang="fr-CH" sz="7200" b="1" dirty="0" smtClean="0"/>
              <a:t>Projet-phare </a:t>
            </a:r>
            <a:r>
              <a:rPr lang="fr-CH" sz="7200" b="1" dirty="0"/>
              <a:t>de la BN suisse</a:t>
            </a:r>
            <a:r>
              <a:rPr lang="fr-CH" sz="7200" dirty="0"/>
              <a:t>, développé en travail collaboratif avec 25 partenaires sur 	     	      toute la Suisse, avec une charte d’utilisation. Et des réseaux européens et internationaux.</a:t>
            </a:r>
          </a:p>
          <a:p>
            <a:pPr marL="0" indent="0">
              <a:buNone/>
            </a:pPr>
            <a:endParaRPr lang="fr-CH" sz="6400" dirty="0"/>
          </a:p>
          <a:p>
            <a:pPr marL="0" indent="0">
              <a:buNone/>
            </a:pPr>
            <a:endParaRPr lang="fr-CH" sz="5500" dirty="0"/>
          </a:p>
          <a:p>
            <a:pPr marL="0" indent="0">
              <a:buNone/>
            </a:pPr>
            <a:endParaRPr lang="fr-CH" sz="5500" dirty="0"/>
          </a:p>
          <a:p>
            <a:pPr marL="0" indent="0">
              <a:buNone/>
            </a:pPr>
            <a:r>
              <a:rPr lang="fr-CH" sz="5500" dirty="0"/>
              <a:t> </a:t>
            </a: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80" y="365125"/>
            <a:ext cx="1536032" cy="1183365"/>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5</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7229" y="2877384"/>
            <a:ext cx="798129" cy="764090"/>
          </a:xfrm>
          <a:prstGeom prst="rect">
            <a:avLst/>
          </a:prstGeom>
        </p:spPr>
      </p:pic>
    </p:spTree>
    <p:extLst>
      <p:ext uri="{BB962C8B-B14F-4D97-AF65-F5344CB8AC3E}">
        <p14:creationId xmlns:p14="http://schemas.microsoft.com/office/powerpoint/2010/main" val="384943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solidFill>
                  <a:srgbClr val="0070C0"/>
                </a:solidFill>
              </a:rPr>
              <a:t>				</a:t>
            </a:r>
            <a:br>
              <a:rPr lang="en-US" sz="2800" b="1" dirty="0">
                <a:solidFill>
                  <a:srgbClr val="0070C0"/>
                </a:solidFill>
              </a:rPr>
            </a:br>
            <a:r>
              <a:rPr lang="en-US" sz="2800" b="1" dirty="0">
                <a:solidFill>
                  <a:srgbClr val="0070C0"/>
                </a:solidFill>
              </a:rPr>
              <a:t>					</a:t>
            </a:r>
            <a:r>
              <a:rPr lang="fr-CH" sz="2200" b="1" i="1" dirty="0">
                <a:solidFill>
                  <a:srgbClr val="FF0000"/>
                </a:solidFill>
                <a:effectLst/>
              </a:rPr>
              <a:t>Ressources humaines : du mode hiérarchique </a:t>
            </a:r>
            <a:br>
              <a:rPr lang="fr-CH" sz="2200" b="1" i="1" dirty="0">
                <a:solidFill>
                  <a:srgbClr val="FF0000"/>
                </a:solidFill>
                <a:effectLst/>
              </a:rPr>
            </a:br>
            <a:r>
              <a:rPr lang="fr-CH" sz="2200" b="1" i="1" dirty="0">
                <a:solidFill>
                  <a:srgbClr val="FF0000"/>
                </a:solidFill>
              </a:rPr>
              <a:t>					</a:t>
            </a:r>
            <a:r>
              <a:rPr lang="fr-CH" sz="2200" b="1" i="1" dirty="0">
                <a:solidFill>
                  <a:srgbClr val="FF0000"/>
                </a:solidFill>
                <a:effectLst/>
              </a:rPr>
              <a:t>au mode transversal et participatif</a:t>
            </a:r>
            <a:r>
              <a:rPr lang="en-US" sz="2200" b="1" i="1" dirty="0">
                <a:solidFill>
                  <a:srgbClr val="0070C0"/>
                </a:solidFill>
              </a:rPr>
              <a:t/>
            </a:r>
            <a:br>
              <a:rPr lang="en-US" sz="2200" b="1" i="1" dirty="0">
                <a:solidFill>
                  <a:srgbClr val="0070C0"/>
                </a:solidFill>
              </a:rPr>
            </a:br>
            <a:endParaRPr lang="en-US" sz="2200" i="1" dirty="0"/>
          </a:p>
        </p:txBody>
      </p:sp>
      <p:sp>
        <p:nvSpPr>
          <p:cNvPr id="3" name="Content Placeholder 2"/>
          <p:cNvSpPr>
            <a:spLocks noGrp="1"/>
          </p:cNvSpPr>
          <p:nvPr>
            <p:ph idx="1"/>
          </p:nvPr>
        </p:nvSpPr>
        <p:spPr>
          <a:xfrm>
            <a:off x="838200" y="2242970"/>
            <a:ext cx="10515600" cy="3632783"/>
          </a:xfrm>
        </p:spPr>
        <p:txBody>
          <a:bodyPr>
            <a:normAutofit fontScale="25000" lnSpcReduction="20000"/>
          </a:bodyPr>
          <a:lstStyle/>
          <a:p>
            <a:pPr marL="0" indent="0" algn="ctr">
              <a:buNone/>
            </a:pPr>
            <a:r>
              <a:rPr lang="fr-CH" sz="8000" b="1" dirty="0" smtClean="0">
                <a:solidFill>
                  <a:srgbClr val="FF0000"/>
                </a:solidFill>
              </a:rPr>
              <a:t>2</a:t>
            </a:r>
            <a:r>
              <a:rPr lang="fr-CH" sz="8000" b="1" baseline="30000" dirty="0" smtClean="0">
                <a:solidFill>
                  <a:srgbClr val="FF0000"/>
                </a:solidFill>
              </a:rPr>
              <a:t>ème</a:t>
            </a:r>
            <a:r>
              <a:rPr lang="fr-CH" sz="8000" b="1" dirty="0" smtClean="0">
                <a:solidFill>
                  <a:srgbClr val="FF0000"/>
                </a:solidFill>
              </a:rPr>
              <a:t> cas </a:t>
            </a:r>
            <a:r>
              <a:rPr lang="fr-CH" sz="8000" b="1" dirty="0"/>
              <a:t>: Université de Genève, Bibliothèque des Sciences – 2010</a:t>
            </a:r>
          </a:p>
          <a:p>
            <a:pPr marL="0" indent="0" algn="ctr">
              <a:buNone/>
            </a:pPr>
            <a:endParaRPr lang="fr-CH" sz="8000" b="1" dirty="0"/>
          </a:p>
          <a:p>
            <a:pPr marL="0" indent="0">
              <a:buNone/>
            </a:pPr>
            <a:r>
              <a:rPr lang="fr-CH" sz="8000" dirty="0"/>
              <a:t>-&gt; A l’origine, bibliothèque sans responsable, mais un </a:t>
            </a:r>
            <a:r>
              <a:rPr lang="fr-CH" sz="8000" dirty="0" smtClean="0"/>
              <a:t>coordinateur ;</a:t>
            </a:r>
            <a:endParaRPr lang="fr-CH" sz="8000" dirty="0"/>
          </a:p>
          <a:p>
            <a:pPr marL="0" indent="0">
              <a:buNone/>
            </a:pPr>
            <a:r>
              <a:rPr lang="fr-CH" sz="8000" dirty="0"/>
              <a:t>-&gt; Multitudes d’activités </a:t>
            </a:r>
            <a:r>
              <a:rPr lang="fr-CH" sz="8000" dirty="0" smtClean="0"/>
              <a:t>réparties ;</a:t>
            </a:r>
            <a:endParaRPr lang="fr-CH" sz="8000" dirty="0"/>
          </a:p>
          <a:p>
            <a:pPr marL="0" indent="0">
              <a:buNone/>
            </a:pPr>
            <a:r>
              <a:rPr lang="fr-CH" sz="8000" dirty="0"/>
              <a:t>-&gt; Regroupement de +sieurs sites scientifiques éclatés, certains très </a:t>
            </a:r>
            <a:r>
              <a:rPr lang="fr-CH" sz="8000" dirty="0" smtClean="0"/>
              <a:t>anciens ;</a:t>
            </a:r>
            <a:endParaRPr lang="fr-CH" sz="8000" dirty="0"/>
          </a:p>
          <a:p>
            <a:pPr marL="0" indent="0">
              <a:buNone/>
            </a:pPr>
            <a:r>
              <a:rPr lang="fr-CH" sz="8000" dirty="0"/>
              <a:t>-&gt; Projet de rénovation complète </a:t>
            </a:r>
            <a:r>
              <a:rPr lang="fr-CH" sz="8000" dirty="0" smtClean="0"/>
              <a:t>grâce </a:t>
            </a:r>
            <a:r>
              <a:rPr lang="fr-CH" sz="8000" dirty="0"/>
              <a:t>à une fondation et intégration d’autres </a:t>
            </a:r>
            <a:r>
              <a:rPr lang="fr-CH" sz="8000" dirty="0" smtClean="0"/>
              <a:t>bibliothèques ;</a:t>
            </a:r>
            <a:endParaRPr lang="fr-CH" sz="8000" dirty="0"/>
          </a:p>
          <a:p>
            <a:pPr marL="0" indent="0">
              <a:buNone/>
            </a:pPr>
            <a:r>
              <a:rPr lang="fr-CH" sz="8000" dirty="0"/>
              <a:t>-&gt; A la fois un projet de rééquilibrage </a:t>
            </a:r>
            <a:r>
              <a:rPr lang="fr-CH" sz="8000" dirty="0" smtClean="0"/>
              <a:t>des piliers d’activités </a:t>
            </a:r>
            <a:r>
              <a:rPr lang="fr-CH" sz="8000" dirty="0"/>
              <a:t>et un projet de </a:t>
            </a:r>
            <a:r>
              <a:rPr lang="fr-CH" sz="8000" dirty="0" smtClean="0"/>
              <a:t>rénovation ;</a:t>
            </a:r>
            <a:endParaRPr lang="fr-CH" sz="8000" dirty="0"/>
          </a:p>
          <a:p>
            <a:pPr marL="0" indent="0">
              <a:buNone/>
            </a:pPr>
            <a:r>
              <a:rPr lang="fr-CH" sz="8000" dirty="0"/>
              <a:t>-&gt; Fonctionnement en mode projet, </a:t>
            </a:r>
            <a:r>
              <a:rPr lang="fr-CH" sz="8000" dirty="0" smtClean="0"/>
              <a:t>avec </a:t>
            </a:r>
            <a:r>
              <a:rPr lang="fr-CH" sz="8000" dirty="0"/>
              <a:t>l’équipe </a:t>
            </a:r>
            <a:r>
              <a:rPr lang="fr-CH" sz="8000" dirty="0" smtClean="0"/>
              <a:t>(20 </a:t>
            </a:r>
            <a:r>
              <a:rPr lang="fr-CH" sz="8000" dirty="0"/>
              <a:t>personnes) et réalisation d’un organigramme </a:t>
            </a:r>
            <a:r>
              <a:rPr lang="fr-CH" sz="8000" dirty="0" smtClean="0"/>
              <a:t>d’activités.</a:t>
            </a:r>
            <a:endParaRPr lang="fr-CH" sz="8000" dirty="0"/>
          </a:p>
          <a:p>
            <a:pPr>
              <a:buFontTx/>
              <a:buChar char="-"/>
            </a:pPr>
            <a:endParaRPr lang="fr-CH" sz="8000" dirty="0"/>
          </a:p>
          <a:p>
            <a:pPr>
              <a:buFontTx/>
              <a:buChar char="-"/>
            </a:pPr>
            <a:endParaRPr lang="fr-CH" sz="5500" dirty="0"/>
          </a:p>
          <a:p>
            <a:pPr>
              <a:buFontTx/>
              <a:buChar char="-"/>
            </a:pPr>
            <a:endParaRPr lang="fr-CH" sz="5500" dirty="0"/>
          </a:p>
          <a:p>
            <a:pPr marL="0" indent="0">
              <a:buNone/>
            </a:pPr>
            <a:r>
              <a:rPr lang="fr-CH" sz="5500" dirty="0"/>
              <a:t> </a:t>
            </a: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80" y="365125"/>
            <a:ext cx="1639594" cy="1263149"/>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6</a:t>
            </a:fld>
            <a:endParaRPr lang="en-US"/>
          </a:p>
        </p:txBody>
      </p:sp>
      <p:pic>
        <p:nvPicPr>
          <p:cNvPr id="7" name="Picture 7" descr="fac-sciences_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7397" y="2467559"/>
            <a:ext cx="2216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5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2400" b="1" dirty="0"/>
              <a:t>Bibliothèque des Sciences</a:t>
            </a:r>
            <a:br>
              <a:rPr lang="fr-CH" sz="2400" b="1" dirty="0"/>
            </a:br>
            <a:r>
              <a:rPr lang="fr-CH" sz="2400" b="1" dirty="0" err="1"/>
              <a:t>Schmidheiny</a:t>
            </a:r>
            <a:r>
              <a:rPr lang="fr-CH" sz="2400" b="1" dirty="0"/>
              <a:t> – Université de Genève</a:t>
            </a: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2789" y="1785519"/>
            <a:ext cx="3755128" cy="2513764"/>
          </a:xfrm>
        </p:spPr>
      </p:pic>
      <p:sp>
        <p:nvSpPr>
          <p:cNvPr id="4" name="Footer Placeholder 3"/>
          <p:cNvSpPr>
            <a:spLocks noGrp="1"/>
          </p:cNvSpPr>
          <p:nvPr>
            <p:ph type="ftr" sz="quarter" idx="11"/>
          </p:nvPr>
        </p:nvSpPr>
        <p:spPr/>
        <p:txBody>
          <a:bodyPr/>
          <a:lstStyle/>
          <a:p>
            <a:r>
              <a:rPr lang="en-US" dirty="0"/>
              <a:t>IFLA Management &amp; Marketing Section - Toronto SM - Aug. 2016 - JP Accart</a:t>
            </a:r>
          </a:p>
        </p:txBody>
      </p:sp>
      <p:sp>
        <p:nvSpPr>
          <p:cNvPr id="5" name="Slide Number Placeholder 4"/>
          <p:cNvSpPr>
            <a:spLocks noGrp="1"/>
          </p:cNvSpPr>
          <p:nvPr>
            <p:ph type="sldNum" sz="quarter" idx="12"/>
          </p:nvPr>
        </p:nvSpPr>
        <p:spPr/>
        <p:txBody>
          <a:bodyPr/>
          <a:lstStyle/>
          <a:p>
            <a:fld id="{A3F94F4B-8084-4B0B-85F3-C00687B197D7}" type="slidenum">
              <a:rPr lang="en-US" smtClean="0"/>
              <a:t>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46" y="3549232"/>
            <a:ext cx="3608037" cy="24544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2065" y="589548"/>
            <a:ext cx="3894421" cy="2607009"/>
          </a:xfrm>
          <a:prstGeom prst="rect">
            <a:avLst/>
          </a:prstGeom>
        </p:spPr>
      </p:pic>
    </p:spTree>
    <p:extLst>
      <p:ext uri="{BB962C8B-B14F-4D97-AF65-F5344CB8AC3E}">
        <p14:creationId xmlns:p14="http://schemas.microsoft.com/office/powerpoint/2010/main" val="86339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H" altLang="en-US" sz="2400" b="1" dirty="0">
                <a:solidFill>
                  <a:srgbClr val="002060"/>
                </a:solidFill>
              </a:rPr>
              <a:t>Organigramme </a:t>
            </a:r>
            <a:r>
              <a:rPr lang="fr-CH" altLang="en-US" sz="2400" b="1" dirty="0" smtClean="0">
                <a:solidFill>
                  <a:srgbClr val="002060"/>
                </a:solidFill>
              </a:rPr>
              <a:t>Bibliothèque des Sciences </a:t>
            </a:r>
            <a:r>
              <a:rPr lang="fr-CH" altLang="en-US" sz="2400" b="1" dirty="0">
                <a:solidFill>
                  <a:srgbClr val="002060"/>
                </a:solidFill>
              </a:rPr>
              <a:t>2010 : </a:t>
            </a:r>
            <a:r>
              <a:rPr lang="fr-CH" altLang="en-US" sz="2400" b="1" u="sng" dirty="0">
                <a:solidFill>
                  <a:srgbClr val="002060"/>
                </a:solidFill>
              </a:rPr>
              <a:t>les 5 piliers d’activités</a:t>
            </a:r>
            <a:endParaRPr lang="fr-CH" sz="2400" b="1" dirty="0">
              <a:solidFill>
                <a:srgbClr val="002060"/>
              </a:solidFill>
            </a:endParaRPr>
          </a:p>
        </p:txBody>
      </p:sp>
      <p:graphicFrame>
        <p:nvGraphicFramePr>
          <p:cNvPr id="4" name="Espace réservé du graphique SmartArt 3"/>
          <p:cNvGraphicFramePr>
            <a:graphicFrameLocks noGrp="1"/>
          </p:cNvGraphicFramePr>
          <p:nvPr>
            <p:ph type="dgm" idx="1"/>
            <p:extLst>
              <p:ext uri="{D42A27DB-BD31-4B8C-83A1-F6EECF244321}">
                <p14:modId xmlns:p14="http://schemas.microsoft.com/office/powerpoint/2010/main" val="1418075633"/>
              </p:ext>
            </p:extLst>
          </p:nvPr>
        </p:nvGraphicFramePr>
        <p:xfrm>
          <a:off x="722313" y="1500188"/>
          <a:ext cx="10747375" cy="49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4125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solidFill>
                  <a:srgbClr val="0070C0"/>
                </a:solidFill>
              </a:rPr>
              <a:t>				</a:t>
            </a:r>
            <a:br>
              <a:rPr lang="en-US" sz="2800" b="1" dirty="0">
                <a:solidFill>
                  <a:srgbClr val="0070C0"/>
                </a:solidFill>
              </a:rPr>
            </a:br>
            <a:r>
              <a:rPr lang="en-US" sz="2800" b="1" dirty="0">
                <a:solidFill>
                  <a:srgbClr val="0070C0"/>
                </a:solidFill>
              </a:rPr>
              <a:t>					</a:t>
            </a:r>
            <a:r>
              <a:rPr lang="fr-CH" sz="2200" b="1" i="1" dirty="0">
                <a:solidFill>
                  <a:srgbClr val="FF0000"/>
                </a:solidFill>
                <a:effectLst/>
              </a:rPr>
              <a:t>Ressources humaines : du mode hiérarchique </a:t>
            </a:r>
            <a:br>
              <a:rPr lang="fr-CH" sz="2200" b="1" i="1" dirty="0">
                <a:solidFill>
                  <a:srgbClr val="FF0000"/>
                </a:solidFill>
                <a:effectLst/>
              </a:rPr>
            </a:br>
            <a:r>
              <a:rPr lang="fr-CH" sz="2200" b="1" i="1" dirty="0">
                <a:solidFill>
                  <a:srgbClr val="FF0000"/>
                </a:solidFill>
              </a:rPr>
              <a:t>					</a:t>
            </a:r>
            <a:r>
              <a:rPr lang="fr-CH" sz="2200" b="1" i="1" dirty="0">
                <a:solidFill>
                  <a:srgbClr val="FF0000"/>
                </a:solidFill>
                <a:effectLst/>
              </a:rPr>
              <a:t>au mode transversal et participatif</a:t>
            </a:r>
            <a:r>
              <a:rPr lang="en-US" sz="2200" b="1" i="1" dirty="0">
                <a:solidFill>
                  <a:srgbClr val="0070C0"/>
                </a:solidFill>
              </a:rPr>
              <a:t/>
            </a:r>
            <a:br>
              <a:rPr lang="en-US" sz="2200" b="1" i="1" dirty="0">
                <a:solidFill>
                  <a:srgbClr val="0070C0"/>
                </a:solidFill>
              </a:rPr>
            </a:br>
            <a:endParaRPr lang="en-US" sz="2200" i="1" dirty="0"/>
          </a:p>
        </p:txBody>
      </p:sp>
      <p:sp>
        <p:nvSpPr>
          <p:cNvPr id="3" name="Content Placeholder 2"/>
          <p:cNvSpPr>
            <a:spLocks noGrp="1"/>
          </p:cNvSpPr>
          <p:nvPr>
            <p:ph idx="1"/>
          </p:nvPr>
        </p:nvSpPr>
        <p:spPr>
          <a:xfrm>
            <a:off x="838200" y="2242970"/>
            <a:ext cx="10515600" cy="3632783"/>
          </a:xfrm>
        </p:spPr>
        <p:txBody>
          <a:bodyPr>
            <a:normAutofit fontScale="25000" lnSpcReduction="20000"/>
          </a:bodyPr>
          <a:lstStyle/>
          <a:p>
            <a:pPr marL="0" indent="0" algn="ctr">
              <a:buNone/>
            </a:pPr>
            <a:endParaRPr lang="fr-CH" sz="8000" b="1" dirty="0" smtClean="0">
              <a:solidFill>
                <a:srgbClr val="FF0000"/>
              </a:solidFill>
            </a:endParaRPr>
          </a:p>
          <a:p>
            <a:pPr marL="0" indent="0" algn="ctr">
              <a:buNone/>
            </a:pPr>
            <a:r>
              <a:rPr lang="fr-CH" sz="8000" b="1" dirty="0" smtClean="0">
                <a:solidFill>
                  <a:srgbClr val="FF0000"/>
                </a:solidFill>
              </a:rPr>
              <a:t>3ème cas </a:t>
            </a:r>
            <a:r>
              <a:rPr lang="fr-CH" sz="8000" b="1" dirty="0" smtClean="0"/>
              <a:t>- 2012 </a:t>
            </a:r>
            <a:r>
              <a:rPr lang="fr-CH" sz="8000" b="1" dirty="0"/>
              <a:t>: Bibliothèques et Archives Ville de Lausanne (BAVL)</a:t>
            </a:r>
          </a:p>
          <a:p>
            <a:pPr marL="0" indent="0" algn="ctr">
              <a:buNone/>
            </a:pPr>
            <a:endParaRPr lang="fr-CH" sz="8000" b="1" dirty="0"/>
          </a:p>
          <a:p>
            <a:pPr>
              <a:buFontTx/>
              <a:buChar char="-"/>
            </a:pPr>
            <a:r>
              <a:rPr lang="fr-CH" sz="8000" dirty="0" smtClean="0"/>
              <a:t>70 employés sur 6 sites , 2 entités </a:t>
            </a:r>
            <a:r>
              <a:rPr lang="fr-CH" sz="8000" dirty="0" smtClean="0"/>
              <a:t>avec une direction;</a:t>
            </a:r>
            <a:endParaRPr lang="fr-CH" sz="8000" dirty="0" smtClean="0"/>
          </a:p>
          <a:p>
            <a:pPr>
              <a:buFontTx/>
              <a:buChar char="-"/>
            </a:pPr>
            <a:r>
              <a:rPr lang="fr-CH" sz="8000" dirty="0" smtClean="0"/>
              <a:t>Une nouvelle direction ; une nouvelle stratégie ; un chef projet pour l’ensemble des projets ;</a:t>
            </a:r>
          </a:p>
          <a:p>
            <a:pPr>
              <a:buFontTx/>
              <a:buChar char="-"/>
            </a:pPr>
            <a:r>
              <a:rPr lang="fr-CH" sz="8000" dirty="0" smtClean="0"/>
              <a:t>Travail en lien avec un consultant externe ;</a:t>
            </a:r>
          </a:p>
          <a:p>
            <a:pPr>
              <a:buFontTx/>
              <a:buChar char="-"/>
            </a:pPr>
            <a:r>
              <a:rPr lang="fr-CH" sz="8000" dirty="0" smtClean="0"/>
              <a:t>Enquête auprès des 70 employés qui fait ressortir les </a:t>
            </a:r>
            <a:r>
              <a:rPr lang="fr-CH" sz="8000" dirty="0" smtClean="0"/>
              <a:t>compétences-habiletés-expertises ;</a:t>
            </a:r>
            <a:endParaRPr lang="fr-CH" sz="8000" dirty="0" smtClean="0"/>
          </a:p>
          <a:p>
            <a:pPr>
              <a:buFontTx/>
              <a:buChar char="-"/>
            </a:pPr>
            <a:r>
              <a:rPr lang="fr-CH" sz="8000" dirty="0" smtClean="0"/>
              <a:t>Expérimentation de la démarche projet sur l’ensemble de </a:t>
            </a:r>
            <a:r>
              <a:rPr lang="fr-CH" sz="8000" dirty="0" smtClean="0"/>
              <a:t>l’institution.</a:t>
            </a:r>
            <a:endParaRPr lang="fr-CH" sz="8000" dirty="0" smtClean="0"/>
          </a:p>
          <a:p>
            <a:pPr>
              <a:buFontTx/>
              <a:buChar char="-"/>
            </a:pPr>
            <a:endParaRPr lang="fr-CH" sz="8000" dirty="0" smtClean="0"/>
          </a:p>
          <a:p>
            <a:pPr>
              <a:buFontTx/>
              <a:buChar char="-"/>
            </a:pPr>
            <a:endParaRPr lang="fr-CH" sz="8000" dirty="0" smtClean="0"/>
          </a:p>
          <a:p>
            <a:pPr>
              <a:buFontTx/>
              <a:buChar char="-"/>
            </a:pPr>
            <a:endParaRPr lang="fr-CH" sz="8000" dirty="0"/>
          </a:p>
          <a:p>
            <a:pPr>
              <a:buFontTx/>
              <a:buChar char="-"/>
            </a:pPr>
            <a:endParaRPr lang="fr-CH" sz="5500" dirty="0"/>
          </a:p>
          <a:p>
            <a:pPr>
              <a:buFontTx/>
              <a:buChar char="-"/>
            </a:pPr>
            <a:endParaRPr lang="fr-CH" sz="5500" dirty="0"/>
          </a:p>
          <a:p>
            <a:pPr marL="0" indent="0">
              <a:buNone/>
            </a:pPr>
            <a:r>
              <a:rPr lang="fr-CH" sz="5500" dirty="0"/>
              <a:t> </a:t>
            </a:r>
            <a:endParaRPr lang="fr-CH" dirty="0">
              <a:effectLst/>
            </a:endParaRPr>
          </a:p>
          <a:p>
            <a:pPr marL="0" indent="0">
              <a:buNone/>
            </a:pPr>
            <a:r>
              <a:rPr lang="fr-CH" dirty="0"/>
              <a:t>	</a:t>
            </a:r>
            <a:endParaRPr lang="fr-CH" dirty="0">
              <a:effectLst/>
            </a:endParaRPr>
          </a:p>
          <a:p>
            <a:pPr marL="0" indent="0">
              <a:buNone/>
            </a:pPr>
            <a:r>
              <a:rPr lang="en-US" dirty="0">
                <a:effectLst/>
              </a:rPr>
              <a:t/>
            </a:r>
            <a:br>
              <a:rPr lang="en-US" dirty="0">
                <a:effectLst/>
              </a:rPr>
            </a:br>
            <a:r>
              <a:rPr lang="en-US" dirty="0">
                <a:effectLst/>
              </a:rPr>
              <a:t/>
            </a:r>
            <a:br>
              <a:rPr lang="en-US" dirty="0">
                <a:effectLst/>
              </a:rPr>
            </a:br>
            <a:endParaRPr lang="fr-CH" dirty="0"/>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80" y="365125"/>
            <a:ext cx="1639594" cy="1263149"/>
          </a:xfrm>
          <a:prstGeom prst="rect">
            <a:avLst/>
          </a:prstGeom>
        </p:spPr>
      </p:pic>
      <p:sp>
        <p:nvSpPr>
          <p:cNvPr id="5" name="Footer Placeholder 4"/>
          <p:cNvSpPr>
            <a:spLocks noGrp="1"/>
          </p:cNvSpPr>
          <p:nvPr>
            <p:ph type="ftr" sz="quarter" idx="11"/>
          </p:nvPr>
        </p:nvSpPr>
        <p:spPr/>
        <p:txBody>
          <a:bodyPr/>
          <a:lstStyle/>
          <a:p>
            <a:r>
              <a:rPr lang="en-US"/>
              <a:t>IFLA Management &amp; Marketing Section - Toronto SM - Aug. 2016 - JP Accart</a:t>
            </a:r>
            <a:endParaRPr lang="en-US" dirty="0"/>
          </a:p>
        </p:txBody>
      </p:sp>
      <p:sp>
        <p:nvSpPr>
          <p:cNvPr id="6" name="Slide Number Placeholder 5"/>
          <p:cNvSpPr>
            <a:spLocks noGrp="1"/>
          </p:cNvSpPr>
          <p:nvPr>
            <p:ph type="sldNum" sz="quarter" idx="12"/>
          </p:nvPr>
        </p:nvSpPr>
        <p:spPr/>
        <p:txBody>
          <a:bodyPr/>
          <a:lstStyle/>
          <a:p>
            <a:fld id="{A3F94F4B-8084-4B0B-85F3-C00687B197D7}" type="slidenum">
              <a:rPr lang="en-US" smtClean="0"/>
              <a:t>9</a:t>
            </a:fld>
            <a:endParaRPr lang="en-US"/>
          </a:p>
        </p:txBody>
      </p:sp>
    </p:spTree>
    <p:extLst>
      <p:ext uri="{BB962C8B-B14F-4D97-AF65-F5344CB8AC3E}">
        <p14:creationId xmlns:p14="http://schemas.microsoft.com/office/powerpoint/2010/main" val="676495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625</Words>
  <Application>Microsoft Office PowerPoint</Application>
  <PresentationFormat>Widescreen</PresentationFormat>
  <Paragraphs>279</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IFLA Management and Marketing Section    “Managing Human Resources in the Library and Information Context” How do we want to work tomorrow?   10 Août 2016 University of Toronto, Hart House, Canada </vt:lpstr>
      <vt:lpstr>    “Managing Human Resources in the library          and information context” </vt:lpstr>
      <vt:lpstr>          Ressources humaines : du mode hiérarchique       au mode transversal et participatif </vt:lpstr>
      <vt:lpstr>          “Managing Human Resources in the library          and information context”      Ressources humaines : du mode hiérarchique       au mode transversal et participatif </vt:lpstr>
      <vt:lpstr>     Ressources humaines : du mode hiérarchique       au mode transversal et participatif </vt:lpstr>
      <vt:lpstr>          Ressources humaines : du mode hiérarchique       au mode transversal et participatif </vt:lpstr>
      <vt:lpstr>Bibliothèque des Sciences Schmidheiny – Université de Genève</vt:lpstr>
      <vt:lpstr>Organigramme Bibliothèque des Sciences 2010 : les 5 piliers d’activités</vt:lpstr>
      <vt:lpstr>          Ressources humaines : du mode hiérarchique       au mode transversal et participatif </vt:lpstr>
      <vt:lpstr>PowerPoint Presentation</vt:lpstr>
      <vt:lpstr>         Un nouveau mode de management pour Bibliothèques &amp; Archives de la Ville de Lausanne </vt:lpstr>
      <vt:lpstr>          Ressources humaines : du mode hiérarchique       au mode transversal et participatif </vt:lpstr>
      <vt:lpstr>          Ressources humaines : du mode hiérarchique       au mode transversal et participatif </vt:lpstr>
    </vt:vector>
  </TitlesOfParts>
  <Company>ECOLE HOTELIERE LAUSANNE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IFLA Satellite Meeting IFLA Management and Marketing Section    “Managing Human Resources in the library and information context” How do we want to work tomorrow?   10–11 August 2016 University of Toronto, Hart House, Canada</dc:title>
  <dc:creator>ACCART Jean-Philippe</dc:creator>
  <cp:lastModifiedBy>ACCART Jean-Philippe</cp:lastModifiedBy>
  <cp:revision>86</cp:revision>
  <dcterms:created xsi:type="dcterms:W3CDTF">2016-06-20T08:19:45Z</dcterms:created>
  <dcterms:modified xsi:type="dcterms:W3CDTF">2016-07-18T13:27:09Z</dcterms:modified>
</cp:coreProperties>
</file>